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69" r:id="rId3"/>
    <p:sldId id="282" r:id="rId4"/>
    <p:sldId id="283" r:id="rId5"/>
    <p:sldId id="281" r:id="rId6"/>
    <p:sldId id="258" r:id="rId7"/>
    <p:sldId id="284" r:id="rId8"/>
    <p:sldId id="274" r:id="rId9"/>
    <p:sldId id="285" r:id="rId10"/>
    <p:sldId id="286" r:id="rId11"/>
    <p:sldId id="279" r:id="rId12"/>
    <p:sldId id="270" r:id="rId13"/>
    <p:sldId id="287" r:id="rId14"/>
    <p:sldId id="271" r:id="rId15"/>
    <p:sldId id="295" r:id="rId16"/>
    <p:sldId id="288" r:id="rId17"/>
    <p:sldId id="261" r:id="rId18"/>
    <p:sldId id="291" r:id="rId19"/>
    <p:sldId id="289" r:id="rId20"/>
    <p:sldId id="293" r:id="rId21"/>
    <p:sldId id="290" r:id="rId22"/>
    <p:sldId id="294" r:id="rId23"/>
    <p:sldId id="277" r:id="rId24"/>
    <p:sldId id="280" r:id="rId25"/>
    <p:sldId id="278" r:id="rId26"/>
    <p:sldId id="272" r:id="rId27"/>
    <p:sldId id="26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996AB-980C-4D62-A38D-0FE8A4649FF7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A1BFF-773F-4F9C-9F4A-970935B35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5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fb9dcc13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fb9dcc13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467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1F48D-43C8-4365-9CF1-DEAE3FEC91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1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1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5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6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8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0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9A695-F525-4277-8942-13AA94903A2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989F2-CA9E-4B21-A8AE-DBCA4B2E4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-nen-powerpoint-dep-ve-tinh-yeu_1234533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76200" y="2508377"/>
            <a:ext cx="9677400" cy="14319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vi-VN" sz="6600" dirty="0" smtClean="0">
                <a:solidFill>
                  <a:srgbClr val="FF0000"/>
                </a:solidFill>
                <a:latin typeface="Times New Roman" pitchFamily="18" charset="0"/>
              </a:rPr>
              <a:t>Toán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tròn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bán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Times New Roman" pitchFamily="18" charset="0"/>
              </a:rPr>
              <a:t>kính</a:t>
            </a:r>
            <a:endParaRPr lang="en-US" sz="3600" dirty="0" smtClean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600" y="1447800"/>
            <a:ext cx="624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dirty="0" err="1">
                <a:latin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</a:rPr>
              <a:t>18</a:t>
            </a:r>
            <a:r>
              <a:rPr lang="en-US" sz="4000" dirty="0">
                <a:latin typeface="Times New Roman" panose="02020603050405020304" pitchFamily="18" charset="0"/>
              </a:rPr>
              <a:t> – </a:t>
            </a:r>
            <a:r>
              <a:rPr lang="vi-VN" sz="4000" dirty="0">
                <a:latin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</a:rPr>
              <a:t> – 202</a:t>
            </a:r>
            <a:r>
              <a:rPr lang="vi-VN" sz="4000" dirty="0">
                <a:latin typeface="Times New Roman" panose="02020603050405020304" pitchFamily="18" charset="0"/>
              </a:rPr>
              <a:t>1 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8"/>
          <p:cNvSpPr>
            <a:spLocks noChangeArrowheads="1"/>
          </p:cNvSpPr>
          <p:nvPr/>
        </p:nvSpPr>
        <p:spPr bwMode="auto">
          <a:xfrm>
            <a:off x="2919413" y="533400"/>
            <a:ext cx="2754312" cy="3352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4335463" y="1177925"/>
            <a:ext cx="1068387" cy="103981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4351338" y="2284413"/>
            <a:ext cx="1220787" cy="55403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4360863" y="477838"/>
            <a:ext cx="17462" cy="1676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H="1" flipV="1">
            <a:off x="3783013" y="619125"/>
            <a:ext cx="568325" cy="156527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 flipH="1">
            <a:off x="2973388" y="2309813"/>
            <a:ext cx="1350962" cy="3937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 flipH="1" flipV="1">
            <a:off x="4335463" y="2301875"/>
            <a:ext cx="593725" cy="151288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V="1">
            <a:off x="4000500" y="2319338"/>
            <a:ext cx="350838" cy="16049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3027363" y="1493838"/>
            <a:ext cx="1323975" cy="7413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3254375" y="2309813"/>
            <a:ext cx="1096963" cy="109855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3297238" y="1073150"/>
            <a:ext cx="2052637" cy="22336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3081338" y="1554163"/>
            <a:ext cx="2430462" cy="1511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H="1" flipV="1">
            <a:off x="2919413" y="2092325"/>
            <a:ext cx="2754312" cy="327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 flipV="1">
            <a:off x="3630613" y="768350"/>
            <a:ext cx="1404937" cy="2959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H="1" flipV="1">
            <a:off x="4162425" y="565150"/>
            <a:ext cx="323850" cy="3286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 flipH="1" flipV="1">
            <a:off x="3087688" y="1344613"/>
            <a:ext cx="2430462" cy="1708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Oval 9"/>
          <p:cNvSpPr>
            <a:spLocks noChangeArrowheads="1"/>
          </p:cNvSpPr>
          <p:nvPr/>
        </p:nvSpPr>
        <p:spPr bwMode="auto">
          <a:xfrm>
            <a:off x="4327525" y="2251075"/>
            <a:ext cx="33338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" y="4114800"/>
            <a:ext cx="7391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một hình tròn: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có duy nhất </a:t>
            </a:r>
            <a:r>
              <a:rPr lang="en-US" sz="40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tâm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40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 số 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kính và bán kính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114800" y="1416050"/>
            <a:ext cx="990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6600" b="1">
                <a:ln>
                  <a:solidFill>
                    <a:schemeClr val="tx2"/>
                  </a:solidFill>
                </a:ln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5943600" y="2438400"/>
            <a:ext cx="3276600" cy="1295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Có bao  nhiêu đường kính, bán kính?</a:t>
            </a:r>
          </a:p>
        </p:txBody>
      </p:sp>
      <p:pic>
        <p:nvPicPr>
          <p:cNvPr id="36866" name="Picture 2" descr="C:\Users\DKC\Documents\TRUOC 290620\HÌNH PP\dấu hỏ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960" y="3886200"/>
            <a:ext cx="167804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 animBg="1"/>
      <p:bldP spid="51210" grpId="1" animBg="1"/>
      <p:bldP spid="51211" grpId="0" animBg="1"/>
      <p:bldP spid="51211" grpId="1" animBg="1"/>
      <p:bldP spid="51212" grpId="0" animBg="1"/>
      <p:bldP spid="51212" grpId="1" animBg="1"/>
      <p:bldP spid="51213" grpId="0" animBg="1"/>
      <p:bldP spid="51213" grpId="1" animBg="1"/>
      <p:bldP spid="51214" grpId="0" animBg="1"/>
      <p:bldP spid="51214" grpId="1" animBg="1"/>
      <p:bldP spid="51215" grpId="0" animBg="1"/>
      <p:bldP spid="51215" grpId="1" animBg="1"/>
      <p:bldP spid="51216" grpId="0" animBg="1"/>
      <p:bldP spid="51216" grpId="1" animBg="1"/>
      <p:bldP spid="51217" grpId="0" animBg="1"/>
      <p:bldP spid="51217" grpId="1" animBg="1"/>
      <p:bldP spid="51218" grpId="0" animBg="1"/>
      <p:bldP spid="51218" grpId="1" animBg="1"/>
      <p:bldP spid="51219" grpId="0" animBg="1"/>
      <p:bldP spid="51220" grpId="0" animBg="1"/>
      <p:bldP spid="51221" grpId="0" animBg="1"/>
      <p:bldP spid="51222" grpId="0" animBg="1"/>
      <p:bldP spid="51223" grpId="0" animBg="1"/>
      <p:bldP spid="51224" grpId="0" animBg="1"/>
      <p:bldP spid="2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4126" y="1944602"/>
            <a:ext cx="3895728" cy="389572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53590" y="1932363"/>
            <a:ext cx="1541780" cy="55460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tay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lang="en-US" sz="9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44736" y="4472384"/>
            <a:ext cx="1894618" cy="55460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chân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xoay</a:t>
            </a:r>
            <a:endParaRPr lang="en-US" sz="9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8611" y="3917777"/>
            <a:ext cx="1894618" cy="55460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chân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trụ</a:t>
            </a:r>
            <a:endParaRPr lang="en-US" sz="9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820354" y="2265863"/>
            <a:ext cx="1552383" cy="4539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43229" y="4472383"/>
            <a:ext cx="616212" cy="5546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8" idx="1"/>
          </p:cNvCxnSpPr>
          <p:nvPr/>
        </p:nvCxnSpPr>
        <p:spPr>
          <a:xfrm flipH="1">
            <a:off x="5353051" y="4749687"/>
            <a:ext cx="1191684" cy="6108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CC649C0A-8A1C-49ED-90B2-8F508FDAD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02" y="1072075"/>
            <a:ext cx="3553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Vẽ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tròn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82023" y="5217326"/>
            <a:ext cx="134844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Com pa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838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cer\Downloads\com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3962400" cy="37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419600" y="5181600"/>
            <a:ext cx="3352800" cy="1143000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66700" y="5096256"/>
            <a:ext cx="2362200" cy="1447800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657600" y="1981200"/>
            <a:ext cx="3886200" cy="838200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1287463"/>
            <a:ext cx="1752600" cy="1631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1: </a:t>
            </a:r>
            <a:r>
              <a:rPr lang="en-US" sz="2000"/>
              <a:t>Chấm 1 điểm làm tâm hình tròn, đặt là điểm O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333500" y="522288"/>
            <a:ext cx="7124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70C0"/>
                </a:solidFill>
              </a:rPr>
              <a:t>CÁCH VẼ HÌNH TRÒN </a:t>
            </a:r>
            <a:r>
              <a:rPr lang="en-US" sz="2400" b="1" u="sng">
                <a:solidFill>
                  <a:srgbClr val="0070C0"/>
                </a:solidFill>
              </a:rPr>
              <a:t>TÂM O</a:t>
            </a:r>
            <a:r>
              <a:rPr lang="en-US" sz="2400" b="1">
                <a:solidFill>
                  <a:srgbClr val="0070C0"/>
                </a:solidFill>
              </a:rPr>
              <a:t>, </a:t>
            </a:r>
            <a:r>
              <a:rPr lang="en-US" sz="2400" b="1" u="sng">
                <a:solidFill>
                  <a:srgbClr val="0070C0"/>
                </a:solidFill>
              </a:rPr>
              <a:t>BÁN KÍNH 2CM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352800"/>
            <a:ext cx="16700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86138"/>
            <a:ext cx="165893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325813"/>
            <a:ext cx="177165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3352800"/>
            <a:ext cx="1219200" cy="1862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500">
                <a:solidFill>
                  <a:srgbClr val="FF0000"/>
                </a:solidFill>
              </a:rPr>
              <a:t>.</a:t>
            </a:r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5550" y="1270000"/>
            <a:ext cx="1847850" cy="1939925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2:</a:t>
            </a:r>
            <a:r>
              <a:rPr lang="en-US" sz="2000"/>
              <a:t> Dùng thước kẻ đo khoảng cách từ chân trụ đến chân vẽ compa là 2cm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8200" y="1287463"/>
            <a:ext cx="1752600" cy="1323975"/>
          </a:xfrm>
          <a:prstGeom prst="rect">
            <a:avLst/>
          </a:prstGeom>
          <a:solidFill>
            <a:srgbClr val="FFC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3:</a:t>
            </a:r>
            <a:r>
              <a:rPr lang="en-US" sz="2000"/>
              <a:t> Đặt chân trụ compa vào điểm 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14900" y="4937125"/>
            <a:ext cx="12192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1500">
                <a:solidFill>
                  <a:srgbClr val="FF0000"/>
                </a:solidFill>
              </a:rPr>
              <a:t>.</a:t>
            </a:r>
            <a:r>
              <a:rPr 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0" y="1295400"/>
            <a:ext cx="1952625" cy="193833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4</a:t>
            </a:r>
            <a:r>
              <a:rPr lang="en-US" sz="2000"/>
              <a:t>: Cầm đầu xoay xoay compa 1 vòng để chân vẽ tạo ra một đường tròn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91425" y="5003800"/>
            <a:ext cx="1219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7200">
                <a:solidFill>
                  <a:srgbClr val="FF0000"/>
                </a:solidFill>
              </a:rPr>
              <a:t>.</a:t>
            </a:r>
            <a:r>
              <a:rPr lang="en-US" sz="2000">
                <a:solidFill>
                  <a:srgbClr val="FF0000"/>
                </a:solidFill>
              </a:rPr>
              <a:t>o</a:t>
            </a:r>
            <a:endParaRPr lang="en-US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 animBg="1"/>
      <p:bldP spid="9" grpId="0" animBg="1"/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28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cer\Downloads\com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343400" cy="37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676400" y="5276850"/>
            <a:ext cx="2743200" cy="514350"/>
            <a:chOff x="1263" y="3069"/>
            <a:chExt cx="1632" cy="324"/>
          </a:xfrm>
        </p:grpSpPr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20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14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15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16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7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8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9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1905000" y="4800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VNI-Times" pitchFamily="2" charset="0"/>
              </a:rPr>
              <a:t>2cm</a:t>
            </a: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3200400" y="409853"/>
            <a:ext cx="3640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 cm.</a:t>
            </a:r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3505200" y="1981200"/>
            <a:ext cx="4648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3505200" y="838200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3494932" y="1524000"/>
            <a:ext cx="2021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</a:t>
            </a:r>
          </a:p>
        </p:txBody>
      </p:sp>
      <p:pic>
        <p:nvPicPr>
          <p:cNvPr id="87" name="Picture 13" descr="compas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65812">
            <a:off x="5041037" y="3148725"/>
            <a:ext cx="2886933" cy="2971800"/>
          </a:xfrm>
          <a:prstGeom prst="rect">
            <a:avLst/>
          </a:prstGeom>
          <a:noFill/>
        </p:spPr>
      </p:pic>
      <p:grpSp>
        <p:nvGrpSpPr>
          <p:cNvPr id="88" name="Group 31"/>
          <p:cNvGrpSpPr>
            <a:grpSpLocks/>
          </p:cNvGrpSpPr>
          <p:nvPr/>
        </p:nvGrpSpPr>
        <p:grpSpPr bwMode="auto">
          <a:xfrm rot="18882136">
            <a:off x="6134448" y="4451688"/>
            <a:ext cx="461963" cy="1143001"/>
            <a:chOff x="4509" y="2817"/>
            <a:chExt cx="291" cy="720"/>
          </a:xfrm>
        </p:grpSpPr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4512" y="2832"/>
              <a:ext cx="288" cy="38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Text Box 30"/>
            <p:cNvSpPr txBox="1">
              <a:spLocks noChangeArrowheads="1"/>
            </p:cNvSpPr>
            <p:nvPr/>
          </p:nvSpPr>
          <p:spPr bwMode="auto">
            <a:xfrm rot="3100201">
              <a:off x="4275" y="3051"/>
              <a:ext cx="7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2 cm</a:t>
              </a:r>
            </a:p>
          </p:txBody>
        </p:sp>
      </p:grpSp>
      <p:sp>
        <p:nvSpPr>
          <p:cNvPr id="91" name="Text Box 32"/>
          <p:cNvSpPr txBox="1">
            <a:spLocks noChangeArrowheads="1"/>
          </p:cNvSpPr>
          <p:nvPr/>
        </p:nvSpPr>
        <p:spPr bwMode="auto">
          <a:xfrm>
            <a:off x="6537325" y="4830762"/>
            <a:ext cx="625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92" name="TextBox 91"/>
          <p:cNvSpPr txBox="1"/>
          <p:nvPr/>
        </p:nvSpPr>
        <p:spPr>
          <a:xfrm rot="18882136">
            <a:off x="6223278" y="428080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93" name="Oval 92"/>
          <p:cNvSpPr/>
          <p:nvPr/>
        </p:nvSpPr>
        <p:spPr>
          <a:xfrm>
            <a:off x="5791200" y="4114800"/>
            <a:ext cx="1524000" cy="15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/>
      <p:bldP spid="47" grpId="0"/>
      <p:bldP spid="48" grpId="0"/>
      <p:bldP spid="49" grpId="0"/>
      <p:bldP spid="91" grpId="0"/>
      <p:bldP spid="92" grpId="0"/>
      <p:bldP spid="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án lớp 3, hình tròn, tâm, đường kính, bán kính,Toán 3,   thuan mai, 00_02_40-00_03_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6781800"/>
          </a:xfrm>
        </p:spPr>
      </p:pic>
    </p:spTree>
    <p:extLst>
      <p:ext uri="{BB962C8B-B14F-4D97-AF65-F5344CB8AC3E}">
        <p14:creationId xmlns:p14="http://schemas.microsoft.com/office/powerpoint/2010/main" val="35943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59" y="1000552"/>
            <a:ext cx="818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959" y="2085859"/>
            <a:ext cx="7388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959" y="2797283"/>
            <a:ext cx="5702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6" name="Group 8"/>
          <p:cNvGrpSpPr>
            <a:grpSpLocks/>
          </p:cNvGrpSpPr>
          <p:nvPr/>
        </p:nvGrpSpPr>
        <p:grpSpPr bwMode="auto">
          <a:xfrm>
            <a:off x="1143000" y="2371725"/>
            <a:ext cx="2468563" cy="2657475"/>
            <a:chOff x="3264" y="2448"/>
            <a:chExt cx="1555" cy="1674"/>
          </a:xfrm>
        </p:grpSpPr>
        <p:pic>
          <p:nvPicPr>
            <p:cNvPr id="63497" name="Picture 9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4032" y="3312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latin typeface="Times New Roman" pitchFamily="18" charset="0"/>
                </a:rPr>
                <a:t>O</a:t>
              </a:r>
            </a:p>
          </p:txBody>
        </p:sp>
      </p:grpSp>
      <p:grpSp>
        <p:nvGrpSpPr>
          <p:cNvPr id="63518" name="Group 30"/>
          <p:cNvGrpSpPr>
            <a:grpSpLocks/>
          </p:cNvGrpSpPr>
          <p:nvPr/>
        </p:nvGrpSpPr>
        <p:grpSpPr bwMode="auto">
          <a:xfrm>
            <a:off x="762000" y="2011362"/>
            <a:ext cx="3276600" cy="3475038"/>
            <a:chOff x="288" y="1488"/>
            <a:chExt cx="2064" cy="2189"/>
          </a:xfrm>
        </p:grpSpPr>
        <p:grpSp>
          <p:nvGrpSpPr>
            <p:cNvPr id="63517" name="Group 29"/>
            <p:cNvGrpSpPr>
              <a:grpSpLocks/>
            </p:cNvGrpSpPr>
            <p:nvPr/>
          </p:nvGrpSpPr>
          <p:grpSpPr bwMode="auto">
            <a:xfrm>
              <a:off x="288" y="2323"/>
              <a:ext cx="2064" cy="394"/>
              <a:chOff x="288" y="2323"/>
              <a:chExt cx="2064" cy="394"/>
            </a:xfrm>
          </p:grpSpPr>
          <p:sp>
            <p:nvSpPr>
              <p:cNvPr id="63502" name="Line 14"/>
              <p:cNvSpPr>
                <a:spLocks noChangeShapeType="1"/>
              </p:cNvSpPr>
              <p:nvPr/>
            </p:nvSpPr>
            <p:spPr bwMode="auto">
              <a:xfrm flipV="1">
                <a:off x="576" y="2598"/>
                <a:ext cx="14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135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3" name="Text Box 15"/>
              <p:cNvSpPr txBox="1">
                <a:spLocks noChangeArrowheads="1"/>
              </p:cNvSpPr>
              <p:nvPr/>
            </p:nvSpPr>
            <p:spPr bwMode="auto">
              <a:xfrm>
                <a:off x="288" y="2323"/>
                <a:ext cx="19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63504" name="Text Box 16"/>
              <p:cNvSpPr txBox="1">
                <a:spLocks noChangeArrowheads="1"/>
              </p:cNvSpPr>
              <p:nvPr/>
            </p:nvSpPr>
            <p:spPr bwMode="auto">
              <a:xfrm>
                <a:off x="2064" y="2352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</a:rPr>
                  <a:t>N</a:t>
                </a:r>
              </a:p>
            </p:txBody>
          </p:sp>
        </p:grpSp>
        <p:sp>
          <p:nvSpPr>
            <p:cNvPr id="63505" name="Line 17"/>
            <p:cNvSpPr>
              <a:spLocks noChangeShapeType="1"/>
            </p:cNvSpPr>
            <p:nvPr/>
          </p:nvSpPr>
          <p:spPr bwMode="auto">
            <a:xfrm>
              <a:off x="1296" y="1881"/>
              <a:ext cx="0" cy="14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Text Box 18"/>
            <p:cNvSpPr txBox="1">
              <a:spLocks noChangeArrowheads="1"/>
            </p:cNvSpPr>
            <p:nvPr/>
          </p:nvSpPr>
          <p:spPr bwMode="auto">
            <a:xfrm>
              <a:off x="1200" y="1488"/>
              <a:ext cx="2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63507" name="Text Box 19"/>
            <p:cNvSpPr txBox="1">
              <a:spLocks noChangeArrowheads="1"/>
            </p:cNvSpPr>
            <p:nvPr/>
          </p:nvSpPr>
          <p:spPr bwMode="auto">
            <a:xfrm>
              <a:off x="1200" y="3312"/>
              <a:ext cx="1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Times New Roman" pitchFamily="18" charset="0"/>
                </a:rPr>
                <a:t>Q</a:t>
              </a:r>
            </a:p>
          </p:txBody>
        </p:sp>
      </p:grp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304800" y="7620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51106" y="375042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5105400" y="2249487"/>
            <a:ext cx="2468563" cy="2657475"/>
            <a:chOff x="3264" y="2448"/>
            <a:chExt cx="1555" cy="1674"/>
          </a:xfrm>
        </p:grpSpPr>
        <p:pic>
          <p:nvPicPr>
            <p:cNvPr id="21" name="Picture 5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924" y="3312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</a:rPr>
                <a:t>O</a:t>
              </a:r>
            </a:p>
          </p:txBody>
        </p:sp>
      </p:grp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4724400" y="3316287"/>
            <a:ext cx="3276600" cy="579437"/>
            <a:chOff x="96" y="1296"/>
            <a:chExt cx="2064" cy="365"/>
          </a:xfrm>
        </p:grpSpPr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384" y="1488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6" y="1296"/>
              <a:ext cx="33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1872" y="1296"/>
              <a:ext cx="2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5486400" y="2173287"/>
            <a:ext cx="838200" cy="3170237"/>
            <a:chOff x="576" y="576"/>
            <a:chExt cx="528" cy="1997"/>
          </a:xfrm>
        </p:grpSpPr>
        <p:grpSp>
          <p:nvGrpSpPr>
            <p:cNvPr id="28" name="Group 18"/>
            <p:cNvGrpSpPr>
              <a:grpSpLocks/>
            </p:cNvGrpSpPr>
            <p:nvPr/>
          </p:nvGrpSpPr>
          <p:grpSpPr bwMode="auto">
            <a:xfrm>
              <a:off x="576" y="576"/>
              <a:ext cx="528" cy="1997"/>
              <a:chOff x="576" y="576"/>
              <a:chExt cx="528" cy="1997"/>
            </a:xfrm>
          </p:grpSpPr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>
                <a:off x="720" y="912"/>
                <a:ext cx="240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576" y="576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</a:rPr>
                  <a:t>C</a:t>
                </a:r>
              </a:p>
            </p:txBody>
          </p:sp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>
                <a:off x="816" y="2208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624" y="1440"/>
              <a:ext cx="1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</a:p>
          </p:txBody>
        </p:sp>
      </p:grpSp>
      <p:sp>
        <p:nvSpPr>
          <p:cNvPr id="33" name="Oval 32"/>
          <p:cNvSpPr/>
          <p:nvPr/>
        </p:nvSpPr>
        <p:spPr>
          <a:xfrm>
            <a:off x="6324600" y="36075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8"/>
          <p:cNvGrpSpPr>
            <a:grpSpLocks/>
          </p:cNvGrpSpPr>
          <p:nvPr/>
        </p:nvGrpSpPr>
        <p:grpSpPr bwMode="auto">
          <a:xfrm>
            <a:off x="442913" y="2814638"/>
            <a:ext cx="2468562" cy="2657475"/>
            <a:chOff x="3264" y="2448"/>
            <a:chExt cx="1555" cy="1674"/>
          </a:xfrm>
        </p:grpSpPr>
        <p:pic>
          <p:nvPicPr>
            <p:cNvPr id="12308" name="Picture 9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 Box 10"/>
            <p:cNvSpPr txBox="1">
              <a:spLocks noChangeArrowheads="1"/>
            </p:cNvSpPr>
            <p:nvPr/>
          </p:nvSpPr>
          <p:spPr bwMode="auto">
            <a:xfrm>
              <a:off x="4032" y="331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91" name="Group 30"/>
          <p:cNvGrpSpPr>
            <a:grpSpLocks/>
          </p:cNvGrpSpPr>
          <p:nvPr/>
        </p:nvGrpSpPr>
        <p:grpSpPr bwMode="auto">
          <a:xfrm>
            <a:off x="76200" y="2468563"/>
            <a:ext cx="3276600" cy="3475037"/>
            <a:chOff x="288" y="1488"/>
            <a:chExt cx="2064" cy="2189"/>
          </a:xfrm>
        </p:grpSpPr>
        <p:grpSp>
          <p:nvGrpSpPr>
            <p:cNvPr id="12301" name="Group 29"/>
            <p:cNvGrpSpPr>
              <a:grpSpLocks/>
            </p:cNvGrpSpPr>
            <p:nvPr/>
          </p:nvGrpSpPr>
          <p:grpSpPr bwMode="auto">
            <a:xfrm>
              <a:off x="288" y="2323"/>
              <a:ext cx="2064" cy="394"/>
              <a:chOff x="288" y="2323"/>
              <a:chExt cx="2064" cy="394"/>
            </a:xfrm>
          </p:grpSpPr>
          <p:sp>
            <p:nvSpPr>
              <p:cNvPr id="12305" name="Line 14"/>
              <p:cNvSpPr>
                <a:spLocks noChangeShapeType="1"/>
              </p:cNvSpPr>
              <p:nvPr/>
            </p:nvSpPr>
            <p:spPr bwMode="auto">
              <a:xfrm flipV="1">
                <a:off x="576" y="2580"/>
                <a:ext cx="14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6" name="Text Box 15"/>
              <p:cNvSpPr txBox="1">
                <a:spLocks noChangeArrowheads="1"/>
              </p:cNvSpPr>
              <p:nvPr/>
            </p:nvSpPr>
            <p:spPr bwMode="auto">
              <a:xfrm>
                <a:off x="288" y="2323"/>
                <a:ext cx="19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2307" name="Text Box 16"/>
              <p:cNvSpPr txBox="1">
                <a:spLocks noChangeArrowheads="1"/>
              </p:cNvSpPr>
              <p:nvPr/>
            </p:nvSpPr>
            <p:spPr bwMode="auto">
              <a:xfrm>
                <a:off x="2064" y="2352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  <p:sp>
          <p:nvSpPr>
            <p:cNvPr id="12302" name="Line 17"/>
            <p:cNvSpPr>
              <a:spLocks noChangeShapeType="1"/>
            </p:cNvSpPr>
            <p:nvPr/>
          </p:nvSpPr>
          <p:spPr bwMode="auto">
            <a:xfrm>
              <a:off x="1296" y="1872"/>
              <a:ext cx="0" cy="14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Text Box 18"/>
            <p:cNvSpPr txBox="1">
              <a:spLocks noChangeArrowheads="1"/>
            </p:cNvSpPr>
            <p:nvPr/>
          </p:nvSpPr>
          <p:spPr bwMode="auto">
            <a:xfrm>
              <a:off x="1200" y="1488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2304" name="Text Box 19"/>
            <p:cNvSpPr txBox="1">
              <a:spLocks noChangeArrowheads="1"/>
            </p:cNvSpPr>
            <p:nvPr/>
          </p:nvSpPr>
          <p:spPr bwMode="auto">
            <a:xfrm>
              <a:off x="1200" y="3312"/>
              <a:ext cx="19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12292" name="Rectangle 20"/>
          <p:cNvSpPr>
            <a:spLocks noChangeArrowheads="1"/>
          </p:cNvSpPr>
          <p:nvPr/>
        </p:nvSpPr>
        <p:spPr bwMode="auto">
          <a:xfrm>
            <a:off x="457200" y="1066800"/>
            <a:ext cx="838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sz="3200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a/</a:t>
            </a:r>
          </a:p>
        </p:txBody>
      </p:sp>
      <p:sp>
        <p:nvSpPr>
          <p:cNvPr id="12293" name="Text Box 25"/>
          <p:cNvSpPr txBox="1">
            <a:spLocks noChangeArrowheads="1"/>
          </p:cNvSpPr>
          <p:nvPr/>
        </p:nvSpPr>
        <p:spPr bwMode="auto">
          <a:xfrm>
            <a:off x="1371600" y="3048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latin typeface="Times New Roman" panose="02020603050405020304" pitchFamily="18" charset="0"/>
              </a:rPr>
              <a:t>Luyện tập: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3505200" y="31384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Bán kính :OM, ON, OP, OQ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3505200" y="4953000"/>
            <a:ext cx="388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Đường kính : PQ, MN</a:t>
            </a:r>
          </a:p>
        </p:txBody>
      </p:sp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1473200" y="3314700"/>
            <a:ext cx="4413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7200"/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05200" y="2152650"/>
            <a:ext cx="5334000" cy="830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Trên hình vẽ thể hiện mấy bán kính của hình tròn?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05200" y="4075113"/>
            <a:ext cx="50292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Trên hình vẽ thể hiện mấy đường kính của hình tròn?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24200" y="1600200"/>
            <a:ext cx="15240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1600200"/>
            <a:ext cx="15240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4" grpId="0"/>
      <p:bldP spid="63515" grpId="0"/>
      <p:bldP spid="4" grpId="0" build="allAtOnce" animBg="1"/>
      <p:bldP spid="19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533400" y="1981200"/>
            <a:ext cx="2468563" cy="2657475"/>
            <a:chOff x="3264" y="2448"/>
            <a:chExt cx="1555" cy="1674"/>
          </a:xfrm>
        </p:grpSpPr>
        <p:pic>
          <p:nvPicPr>
            <p:cNvPr id="13333" name="Picture 5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Text Box 6"/>
            <p:cNvSpPr txBox="1">
              <a:spLocks noChangeArrowheads="1"/>
            </p:cNvSpPr>
            <p:nvPr/>
          </p:nvSpPr>
          <p:spPr bwMode="auto">
            <a:xfrm>
              <a:off x="3936" y="3024"/>
              <a:ext cx="33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3315" name="Group 17"/>
          <p:cNvGrpSpPr>
            <a:grpSpLocks/>
          </p:cNvGrpSpPr>
          <p:nvPr/>
        </p:nvGrpSpPr>
        <p:grpSpPr bwMode="auto">
          <a:xfrm>
            <a:off x="152400" y="3048000"/>
            <a:ext cx="3276600" cy="579438"/>
            <a:chOff x="96" y="1296"/>
            <a:chExt cx="2064" cy="365"/>
          </a:xfrm>
        </p:grpSpPr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>
              <a:off x="384" y="1488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Text Box 9"/>
            <p:cNvSpPr txBox="1">
              <a:spLocks noChangeArrowheads="1"/>
            </p:cNvSpPr>
            <p:nvPr/>
          </p:nvSpPr>
          <p:spPr bwMode="auto">
            <a:xfrm>
              <a:off x="96" y="1296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332" name="Text Box 10"/>
            <p:cNvSpPr txBox="1">
              <a:spLocks noChangeArrowheads="1"/>
            </p:cNvSpPr>
            <p:nvPr/>
          </p:nvSpPr>
          <p:spPr bwMode="auto">
            <a:xfrm>
              <a:off x="1872" y="129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3316" name="Group 19"/>
          <p:cNvGrpSpPr>
            <a:grpSpLocks/>
          </p:cNvGrpSpPr>
          <p:nvPr/>
        </p:nvGrpSpPr>
        <p:grpSpPr bwMode="auto">
          <a:xfrm>
            <a:off x="914400" y="1935163"/>
            <a:ext cx="838200" cy="3170237"/>
            <a:chOff x="576" y="576"/>
            <a:chExt cx="528" cy="1997"/>
          </a:xfrm>
        </p:grpSpPr>
        <p:grpSp>
          <p:nvGrpSpPr>
            <p:cNvPr id="13325" name="Group 18"/>
            <p:cNvGrpSpPr>
              <a:grpSpLocks/>
            </p:cNvGrpSpPr>
            <p:nvPr/>
          </p:nvGrpSpPr>
          <p:grpSpPr bwMode="auto">
            <a:xfrm>
              <a:off x="576" y="576"/>
              <a:ext cx="528" cy="1997"/>
              <a:chOff x="576" y="576"/>
              <a:chExt cx="528" cy="1997"/>
            </a:xfrm>
          </p:grpSpPr>
          <p:sp>
            <p:nvSpPr>
              <p:cNvPr id="13327" name="Line 11"/>
              <p:cNvSpPr>
                <a:spLocks noChangeShapeType="1"/>
              </p:cNvSpPr>
              <p:nvPr/>
            </p:nvSpPr>
            <p:spPr bwMode="auto">
              <a:xfrm>
                <a:off x="720" y="912"/>
                <a:ext cx="240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Text Box 12"/>
              <p:cNvSpPr txBox="1">
                <a:spLocks noChangeArrowheads="1"/>
              </p:cNvSpPr>
              <p:nvPr/>
            </p:nvSpPr>
            <p:spPr bwMode="auto">
              <a:xfrm>
                <a:off x="576" y="576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329" name="Text Box 13"/>
              <p:cNvSpPr txBox="1">
                <a:spLocks noChangeArrowheads="1"/>
              </p:cNvSpPr>
              <p:nvPr/>
            </p:nvSpPr>
            <p:spPr bwMode="auto">
              <a:xfrm>
                <a:off x="816" y="2208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24" y="1440"/>
              <a:ext cx="14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3733800" y="2468563"/>
            <a:ext cx="495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Bán kính :OA, OB.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810000" y="4114800"/>
            <a:ext cx="3886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Đường kính : AB</a:t>
            </a:r>
          </a:p>
        </p:txBody>
      </p:sp>
      <p:sp>
        <p:nvSpPr>
          <p:cNvPr id="13319" name="Rectangle 32"/>
          <p:cNvSpPr>
            <a:spLocks noChangeArrowheads="1"/>
          </p:cNvSpPr>
          <p:nvPr/>
        </p:nvSpPr>
        <p:spPr bwMode="auto">
          <a:xfrm>
            <a:off x="304800" y="838200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sz="3200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b/</a:t>
            </a:r>
          </a:p>
        </p:txBody>
      </p:sp>
      <p:sp>
        <p:nvSpPr>
          <p:cNvPr id="13320" name="TextBox 18"/>
          <p:cNvSpPr txBox="1">
            <a:spLocks noChangeArrowheads="1"/>
          </p:cNvSpPr>
          <p:nvPr/>
        </p:nvSpPr>
        <p:spPr bwMode="auto">
          <a:xfrm>
            <a:off x="1538288" y="2443163"/>
            <a:ext cx="4413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72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10000" y="1531938"/>
            <a:ext cx="48768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Trên hình vẽ thể hiện mấy bán kính của hình tròn?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10000" y="3208338"/>
            <a:ext cx="49530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Trên hình vẽ thể hiện mấy đường kính của hình tròn?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38200" y="5189538"/>
            <a:ext cx="7848600" cy="4619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CD là đường kính hay bán kính của hình tròn này?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27088" y="5722938"/>
            <a:ext cx="6411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CD </a:t>
            </a:r>
            <a:r>
              <a:rPr lang="en-US" sz="2400" b="1">
                <a:solidFill>
                  <a:srgbClr val="002060"/>
                </a:solidFill>
              </a:rPr>
              <a:t>không phải </a:t>
            </a:r>
            <a:r>
              <a:rPr lang="en-US" sz="2400">
                <a:solidFill>
                  <a:srgbClr val="FF0000"/>
                </a:solidFill>
              </a:rPr>
              <a:t>là đường kính và cũng </a:t>
            </a:r>
            <a:r>
              <a:rPr lang="en-US" sz="2400" b="1">
                <a:solidFill>
                  <a:srgbClr val="002060"/>
                </a:solidFill>
              </a:rPr>
              <a:t>không phải</a:t>
            </a:r>
            <a:r>
              <a:rPr lang="en-US" sz="2400">
                <a:solidFill>
                  <a:srgbClr val="FF0000"/>
                </a:solidFill>
              </a:rPr>
              <a:t> bán kính của hình tròn này</a:t>
            </a:r>
          </a:p>
        </p:txBody>
      </p:sp>
    </p:spTree>
    <p:extLst>
      <p:ext uri="{BB962C8B-B14F-4D97-AF65-F5344CB8AC3E}">
        <p14:creationId xmlns:p14="http://schemas.microsoft.com/office/powerpoint/2010/main" val="387772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7" grpId="0"/>
      <p:bldP spid="64528" grpId="0"/>
      <p:bldP spid="19" grpId="0" build="allAtOnce" animBg="1"/>
      <p:bldP spid="20" grpId="0" build="allAtOnce" animBg="1"/>
      <p:bldP spid="2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0200" cy="7315200"/>
          </a:xfrm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667000" y="2143125"/>
            <a:ext cx="3499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40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667000" y="2676525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compa</a:t>
            </a:r>
            <a:endParaRPr lang="en-US" sz="2400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700979" y="3216794"/>
            <a:ext cx="2743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vận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endParaRPr lang="en-US" sz="2400" dirty="0"/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2362200" y="923925"/>
            <a:ext cx="647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41545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KC\Documents\Zoom\HINH PP\XE BUÝ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"/>
          <p:cNvGrpSpPr>
            <a:grpSpLocks/>
          </p:cNvGrpSpPr>
          <p:nvPr/>
        </p:nvGrpSpPr>
        <p:grpSpPr bwMode="auto">
          <a:xfrm>
            <a:off x="1087438" y="1916113"/>
            <a:ext cx="2286000" cy="2286000"/>
            <a:chOff x="1869869" y="1486413"/>
            <a:chExt cx="2286000" cy="2286000"/>
          </a:xfrm>
        </p:grpSpPr>
        <p:sp>
          <p:nvSpPr>
            <p:cNvPr id="14369" name="Line 14"/>
            <p:cNvSpPr>
              <a:spLocks noChangeShapeType="1"/>
            </p:cNvSpPr>
            <p:nvPr/>
          </p:nvSpPr>
          <p:spPr bwMode="auto">
            <a:xfrm flipV="1">
              <a:off x="1869869" y="2589008"/>
              <a:ext cx="2286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17"/>
            <p:cNvSpPr>
              <a:spLocks noChangeShapeType="1"/>
            </p:cNvSpPr>
            <p:nvPr/>
          </p:nvSpPr>
          <p:spPr bwMode="auto">
            <a:xfrm>
              <a:off x="2996827" y="1486413"/>
              <a:ext cx="0" cy="22860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552450" y="1323975"/>
            <a:ext cx="3386138" cy="3222625"/>
            <a:chOff x="1303180" y="878309"/>
            <a:chExt cx="3385128" cy="3223123"/>
          </a:xfrm>
        </p:grpSpPr>
        <p:grpSp>
          <p:nvGrpSpPr>
            <p:cNvPr id="14362" name="Group 8"/>
            <p:cNvGrpSpPr>
              <a:grpSpLocks/>
            </p:cNvGrpSpPr>
            <p:nvPr/>
          </p:nvGrpSpPr>
          <p:grpSpPr bwMode="auto">
            <a:xfrm>
              <a:off x="1762546" y="1184706"/>
              <a:ext cx="2468562" cy="2657475"/>
              <a:chOff x="3264" y="2449"/>
              <a:chExt cx="1555" cy="1674"/>
            </a:xfrm>
          </p:grpSpPr>
          <p:pic>
            <p:nvPicPr>
              <p:cNvPr id="14367" name="Picture 9" descr="hinhtr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49"/>
                <a:ext cx="1555" cy="1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8" name="Text Box 10"/>
              <p:cNvSpPr txBox="1">
                <a:spLocks noChangeArrowheads="1"/>
              </p:cNvSpPr>
              <p:nvPr/>
            </p:nvSpPr>
            <p:spPr bwMode="auto">
              <a:xfrm>
                <a:off x="4032" y="3332"/>
                <a:ext cx="33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2400" b="1">
                    <a:latin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4363" name="Text Box 15"/>
            <p:cNvSpPr txBox="1">
              <a:spLocks noChangeArrowheads="1"/>
            </p:cNvSpPr>
            <p:nvPr/>
          </p:nvSpPr>
          <p:spPr bwMode="auto">
            <a:xfrm>
              <a:off x="1303180" y="2215614"/>
              <a:ext cx="304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4364" name="Text Box 16"/>
            <p:cNvSpPr txBox="1">
              <a:spLocks noChangeArrowheads="1"/>
            </p:cNvSpPr>
            <p:nvPr/>
          </p:nvSpPr>
          <p:spPr bwMode="auto">
            <a:xfrm>
              <a:off x="4231108" y="2249910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365" name="Text Box 18"/>
            <p:cNvSpPr txBox="1">
              <a:spLocks noChangeArrowheads="1"/>
            </p:cNvSpPr>
            <p:nvPr/>
          </p:nvSpPr>
          <p:spPr bwMode="auto">
            <a:xfrm>
              <a:off x="2859508" y="878309"/>
              <a:ext cx="381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chemeClr val="hlink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4366" name="Text Box 19"/>
            <p:cNvSpPr txBox="1">
              <a:spLocks noChangeArrowheads="1"/>
            </p:cNvSpPr>
            <p:nvPr/>
          </p:nvSpPr>
          <p:spPr bwMode="auto">
            <a:xfrm>
              <a:off x="2829346" y="3639767"/>
              <a:ext cx="304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chemeClr val="hlink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14341" name="Text Box 26"/>
          <p:cNvSpPr txBox="1">
            <a:spLocks noChangeArrowheads="1"/>
          </p:cNvSpPr>
          <p:nvPr/>
        </p:nvSpPr>
        <p:spPr bwMode="auto">
          <a:xfrm>
            <a:off x="254000" y="4867275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</a:rPr>
              <a:t>Bán kính :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OM, ON, OP, OQ</a:t>
            </a:r>
          </a:p>
        </p:txBody>
      </p:sp>
      <p:sp>
        <p:nvSpPr>
          <p:cNvPr id="14342" name="Text Box 27"/>
          <p:cNvSpPr txBox="1">
            <a:spLocks noChangeArrowheads="1"/>
          </p:cNvSpPr>
          <p:nvPr/>
        </p:nvSpPr>
        <p:spPr bwMode="auto">
          <a:xfrm>
            <a:off x="231775" y="5487988"/>
            <a:ext cx="544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</a:rPr>
              <a:t>Đường kính 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PQ, MN</a:t>
            </a:r>
          </a:p>
        </p:txBody>
      </p:sp>
      <p:grpSp>
        <p:nvGrpSpPr>
          <p:cNvPr id="14343" name="Group 4"/>
          <p:cNvGrpSpPr>
            <a:grpSpLocks/>
          </p:cNvGrpSpPr>
          <p:nvPr/>
        </p:nvGrpSpPr>
        <p:grpSpPr bwMode="auto">
          <a:xfrm>
            <a:off x="6024563" y="1595438"/>
            <a:ext cx="2468562" cy="2657475"/>
            <a:chOff x="3264" y="2448"/>
            <a:chExt cx="1555" cy="1674"/>
          </a:xfrm>
        </p:grpSpPr>
        <p:pic>
          <p:nvPicPr>
            <p:cNvPr id="14360" name="Picture 5" descr="hinhtr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1" name="Text Box 6"/>
            <p:cNvSpPr txBox="1">
              <a:spLocks noChangeArrowheads="1"/>
            </p:cNvSpPr>
            <p:nvPr/>
          </p:nvSpPr>
          <p:spPr bwMode="auto">
            <a:xfrm>
              <a:off x="3924" y="3312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4344" name="Group 17"/>
          <p:cNvGrpSpPr>
            <a:grpSpLocks/>
          </p:cNvGrpSpPr>
          <p:nvPr/>
        </p:nvGrpSpPr>
        <p:grpSpPr bwMode="auto">
          <a:xfrm>
            <a:off x="5643563" y="2662238"/>
            <a:ext cx="3276600" cy="461962"/>
            <a:chOff x="96" y="1296"/>
            <a:chExt cx="2064" cy="291"/>
          </a:xfrm>
        </p:grpSpPr>
        <p:sp>
          <p:nvSpPr>
            <p:cNvPr id="14357" name="Line 8"/>
            <p:cNvSpPr>
              <a:spLocks noChangeShapeType="1"/>
            </p:cNvSpPr>
            <p:nvPr/>
          </p:nvSpPr>
          <p:spPr bwMode="auto">
            <a:xfrm>
              <a:off x="384" y="1488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96" y="1296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359" name="Text Box 10"/>
            <p:cNvSpPr txBox="1">
              <a:spLocks noChangeArrowheads="1"/>
            </p:cNvSpPr>
            <p:nvPr/>
          </p:nvSpPr>
          <p:spPr bwMode="auto">
            <a:xfrm>
              <a:off x="1872" y="1296"/>
              <a:ext cx="2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4345" name="Group 19"/>
          <p:cNvGrpSpPr>
            <a:grpSpLocks/>
          </p:cNvGrpSpPr>
          <p:nvPr/>
        </p:nvGrpSpPr>
        <p:grpSpPr bwMode="auto">
          <a:xfrm>
            <a:off x="6405563" y="1519238"/>
            <a:ext cx="838200" cy="3052762"/>
            <a:chOff x="576" y="576"/>
            <a:chExt cx="528" cy="1923"/>
          </a:xfrm>
        </p:grpSpPr>
        <p:grpSp>
          <p:nvGrpSpPr>
            <p:cNvPr id="14352" name="Group 18"/>
            <p:cNvGrpSpPr>
              <a:grpSpLocks/>
            </p:cNvGrpSpPr>
            <p:nvPr/>
          </p:nvGrpSpPr>
          <p:grpSpPr bwMode="auto">
            <a:xfrm>
              <a:off x="576" y="576"/>
              <a:ext cx="528" cy="1923"/>
              <a:chOff x="576" y="576"/>
              <a:chExt cx="528" cy="1923"/>
            </a:xfrm>
          </p:grpSpPr>
          <p:sp>
            <p:nvSpPr>
              <p:cNvPr id="14354" name="Line 11"/>
              <p:cNvSpPr>
                <a:spLocks noChangeShapeType="1"/>
              </p:cNvSpPr>
              <p:nvPr/>
            </p:nvSpPr>
            <p:spPr bwMode="auto">
              <a:xfrm>
                <a:off x="720" y="912"/>
                <a:ext cx="240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Text Box 12"/>
              <p:cNvSpPr txBox="1">
                <a:spLocks noChangeArrowheads="1"/>
              </p:cNvSpPr>
              <p:nvPr/>
            </p:nvSpPr>
            <p:spPr bwMode="auto">
              <a:xfrm>
                <a:off x="576" y="576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4356" name="Text Box 13"/>
              <p:cNvSpPr txBox="1">
                <a:spLocks noChangeArrowheads="1"/>
              </p:cNvSpPr>
              <p:nvPr/>
            </p:nvSpPr>
            <p:spPr bwMode="auto">
              <a:xfrm>
                <a:off x="816" y="2208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4353" name="Text Box 14"/>
            <p:cNvSpPr txBox="1">
              <a:spLocks noChangeArrowheads="1"/>
            </p:cNvSpPr>
            <p:nvPr/>
          </p:nvSpPr>
          <p:spPr bwMode="auto">
            <a:xfrm>
              <a:off x="624" y="1440"/>
              <a:ext cx="1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346" name="Text Box 15"/>
          <p:cNvSpPr txBox="1">
            <a:spLocks noChangeArrowheads="1"/>
          </p:cNvSpPr>
          <p:nvPr/>
        </p:nvSpPr>
        <p:spPr bwMode="auto">
          <a:xfrm>
            <a:off x="4572000" y="4849813"/>
            <a:ext cx="378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</a:rPr>
              <a:t>Bán kính :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OA, OB</a:t>
            </a:r>
            <a:endParaRPr lang="en-US" altLang="vi-VN" sz="2400" b="1">
              <a:latin typeface="Times New Roman" panose="02020603050405020304" pitchFamily="18" charset="0"/>
            </a:endParaRPr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4572000" y="54816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</a:rPr>
              <a:t>Đường kính 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4348" name="TextBox 30"/>
          <p:cNvSpPr txBox="1">
            <a:spLocks noChangeArrowheads="1"/>
          </p:cNvSpPr>
          <p:nvPr/>
        </p:nvSpPr>
        <p:spPr bwMode="auto">
          <a:xfrm>
            <a:off x="228600" y="2209800"/>
            <a:ext cx="77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4349" name="TextBox 31"/>
          <p:cNvSpPr txBox="1">
            <a:spLocks noChangeArrowheads="1"/>
          </p:cNvSpPr>
          <p:nvPr/>
        </p:nvSpPr>
        <p:spPr bwMode="auto">
          <a:xfrm>
            <a:off x="4953000" y="2241550"/>
            <a:ext cx="77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33" name="Straight Connector 5"/>
          <p:cNvCxnSpPr/>
          <p:nvPr/>
        </p:nvCxnSpPr>
        <p:spPr>
          <a:xfrm>
            <a:off x="4567238" y="1544638"/>
            <a:ext cx="4762" cy="5313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Rectangle 32"/>
          <p:cNvSpPr>
            <a:spLocks noChangeArrowheads="1"/>
          </p:cNvSpPr>
          <p:nvPr/>
        </p:nvSpPr>
        <p:spPr bwMode="auto">
          <a:xfrm>
            <a:off x="457200" y="10668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sz="2400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endParaRPr 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40" name="Rectangle 24"/>
          <p:cNvSpPr>
            <a:spLocks noChangeArrowheads="1"/>
          </p:cNvSpPr>
          <p:nvPr/>
        </p:nvSpPr>
        <p:spPr bwMode="auto">
          <a:xfrm>
            <a:off x="728662" y="990600"/>
            <a:ext cx="518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6041" name="Rectangle 25"/>
          <p:cNvSpPr>
            <a:spLocks noChangeArrowheads="1"/>
          </p:cNvSpPr>
          <p:nvPr/>
        </p:nvSpPr>
        <p:spPr bwMode="auto">
          <a:xfrm>
            <a:off x="1066800" y="1828800"/>
            <a:ext cx="4505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a/ Tâm O bán kính 2 cm.</a:t>
            </a:r>
          </a:p>
        </p:txBody>
      </p:sp>
      <p:sp>
        <p:nvSpPr>
          <p:cNvPr id="86042" name="Rectangle 26"/>
          <p:cNvSpPr>
            <a:spLocks noChangeArrowheads="1"/>
          </p:cNvSpPr>
          <p:nvPr/>
        </p:nvSpPr>
        <p:spPr bwMode="auto">
          <a:xfrm>
            <a:off x="990600" y="2544763"/>
            <a:ext cx="43703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b/ Tâm I bán kính 3 cm.</a:t>
            </a:r>
          </a:p>
        </p:txBody>
      </p:sp>
    </p:spTree>
    <p:extLst>
      <p:ext uri="{BB962C8B-B14F-4D97-AF65-F5344CB8AC3E}">
        <p14:creationId xmlns:p14="http://schemas.microsoft.com/office/powerpoint/2010/main" val="1835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4"/>
          <p:cNvSpPr>
            <a:spLocks noChangeArrowheads="1"/>
          </p:cNvSpPr>
          <p:nvPr/>
        </p:nvSpPr>
        <p:spPr bwMode="auto">
          <a:xfrm>
            <a:off x="6858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2</a:t>
            </a:r>
            <a:r>
              <a:rPr lang="en-US" sz="3200" u="sng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>
                <a:latin typeface="Times New Roman" panose="02020603050405020304" pitchFamily="18" charset="0"/>
              </a:rPr>
              <a:t> Em hãy vẽ hình tròn có:</a:t>
            </a:r>
          </a:p>
        </p:txBody>
      </p:sp>
      <p:sp>
        <p:nvSpPr>
          <p:cNvPr id="15363" name="Rectangle 25"/>
          <p:cNvSpPr>
            <a:spLocks noChangeArrowheads="1"/>
          </p:cNvSpPr>
          <p:nvPr/>
        </p:nvSpPr>
        <p:spPr bwMode="auto">
          <a:xfrm>
            <a:off x="1295400" y="1524000"/>
            <a:ext cx="4538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a/ Tâm O bán kính 2 cm;</a:t>
            </a:r>
          </a:p>
        </p:txBody>
      </p:sp>
      <p:sp>
        <p:nvSpPr>
          <p:cNvPr id="15364" name="Rectangle 26"/>
          <p:cNvSpPr>
            <a:spLocks noChangeArrowheads="1"/>
          </p:cNvSpPr>
          <p:nvPr/>
        </p:nvSpPr>
        <p:spPr bwMode="auto">
          <a:xfrm>
            <a:off x="1316038" y="1981200"/>
            <a:ext cx="43703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b/ Tâm I bán kính 3 cm.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6738" y="28194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/>
              <a:t>Muốn vẽ hình tròn ta phải thực hiện những thao tác nào?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000" y="3313113"/>
            <a:ext cx="1752600" cy="1631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1: </a:t>
            </a:r>
            <a:r>
              <a:rPr lang="en-US" sz="2000"/>
              <a:t>Chấm 1 điểm làm tâm hình tròn, đặt là điểm 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19350" y="3295650"/>
            <a:ext cx="1847850" cy="224790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2:</a:t>
            </a:r>
            <a:r>
              <a:rPr lang="en-US" sz="2000"/>
              <a:t> Dùng thước kẻ xác định độ dài bán kính (khoảng cách từ chân trụ đến chân vẽ)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3313113"/>
            <a:ext cx="1752600" cy="1323975"/>
          </a:xfrm>
          <a:prstGeom prst="rect">
            <a:avLst/>
          </a:prstGeom>
          <a:solidFill>
            <a:srgbClr val="FFC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Bước 3:</a:t>
            </a:r>
            <a:r>
              <a:rPr lang="en-US" sz="2000"/>
              <a:t> Đặt chân trụ compa vào điểm O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81800" y="3321050"/>
            <a:ext cx="1952625" cy="193833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Bước 4</a:t>
            </a:r>
            <a:r>
              <a:rPr lang="en-US" sz="2000">
                <a:latin typeface="Arial" charset="0"/>
              </a:rPr>
              <a:t>: Cầm đầu xoay xoay compa 1 vòng để chân vẽ tạo ra một đường tròn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352800" y="1524000"/>
            <a:ext cx="19812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5114" y="2930394"/>
            <a:ext cx="1196533" cy="3334443"/>
            <a:chOff x="3993776" y="1169894"/>
            <a:chExt cx="2259106" cy="6106578"/>
          </a:xfrm>
        </p:grpSpPr>
        <p:sp>
          <p:nvSpPr>
            <p:cNvPr id="16" name="Rectangle 15"/>
            <p:cNvSpPr/>
            <p:nvPr/>
          </p:nvSpPr>
          <p:spPr>
            <a:xfrm>
              <a:off x="3993776" y="4222376"/>
              <a:ext cx="2259106" cy="305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t="10075" r="27342" b="11058"/>
            <a:stretch/>
          </p:blipFill>
          <p:spPr>
            <a:xfrm>
              <a:off x="4652682" y="1169894"/>
              <a:ext cx="1600200" cy="305248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42724" y="1070471"/>
            <a:ext cx="567306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3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724" y="1865646"/>
            <a:ext cx="32846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637" y="1879933"/>
            <a:ext cx="32846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3cm</a:t>
            </a: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8790" y="3922773"/>
            <a:ext cx="693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54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796129" y="3912935"/>
            <a:ext cx="5807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54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9" name="Oval 52"/>
          <p:cNvSpPr>
            <a:spLocks noChangeArrowheads="1"/>
          </p:cNvSpPr>
          <p:nvPr/>
        </p:nvSpPr>
        <p:spPr bwMode="auto">
          <a:xfrm>
            <a:off x="2286818" y="3458469"/>
            <a:ext cx="1097280" cy="109728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500">
              <a:latin typeface="VNI Times" pitchFamily="2" charset="0"/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2713807" y="3729692"/>
            <a:ext cx="6526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1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8112" y="3980481"/>
            <a:ext cx="19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8264" y="4606932"/>
            <a:ext cx="3063577" cy="903572"/>
            <a:chOff x="304351" y="4999575"/>
            <a:chExt cx="4084769" cy="1204763"/>
          </a:xfrm>
        </p:grpSpPr>
        <p:pic>
          <p:nvPicPr>
            <p:cNvPr id="7" name="Picture 15" descr="Thuoc-30DL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049"/>
            <a:stretch/>
          </p:blipFill>
          <p:spPr bwMode="auto">
            <a:xfrm>
              <a:off x="304351" y="5012638"/>
              <a:ext cx="4084769" cy="119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4376057" y="4999575"/>
              <a:ext cx="5445" cy="119221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>
            <a:endCxn id="19" idx="6"/>
          </p:cNvCxnSpPr>
          <p:nvPr/>
        </p:nvCxnSpPr>
        <p:spPr>
          <a:xfrm flipV="1">
            <a:off x="2827667" y="4007109"/>
            <a:ext cx="556431" cy="5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357374" y="3869634"/>
            <a:ext cx="4340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87148" y="4039426"/>
            <a:ext cx="651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202268" y="3256311"/>
            <a:ext cx="1782719" cy="3334443"/>
            <a:chOff x="3993776" y="1169894"/>
            <a:chExt cx="2259106" cy="6106578"/>
          </a:xfrm>
        </p:grpSpPr>
        <p:sp>
          <p:nvSpPr>
            <p:cNvPr id="46" name="Rectangle 45"/>
            <p:cNvSpPr/>
            <p:nvPr/>
          </p:nvSpPr>
          <p:spPr>
            <a:xfrm>
              <a:off x="3993776" y="4222376"/>
              <a:ext cx="2259106" cy="305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t="10075" r="27342" b="11058"/>
            <a:stretch/>
          </p:blipFill>
          <p:spPr>
            <a:xfrm>
              <a:off x="4652682" y="1169894"/>
              <a:ext cx="1600200" cy="305248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4959153" y="4229577"/>
            <a:ext cx="7155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54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5795249" y="4219739"/>
            <a:ext cx="5807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54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50" name="Oval 52"/>
          <p:cNvSpPr>
            <a:spLocks noChangeArrowheads="1"/>
          </p:cNvSpPr>
          <p:nvPr/>
        </p:nvSpPr>
        <p:spPr bwMode="auto">
          <a:xfrm>
            <a:off x="6812193" y="3343971"/>
            <a:ext cx="1645920" cy="164592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500">
              <a:latin typeface="VNI Times" pitchFamily="2" charset="0"/>
            </a:endParaRPr>
          </a:p>
        </p:txBody>
      </p:sp>
      <p:sp>
        <p:nvSpPr>
          <p:cNvPr id="51" name="Text Box 46"/>
          <p:cNvSpPr txBox="1">
            <a:spLocks noChangeArrowheads="1"/>
          </p:cNvSpPr>
          <p:nvPr/>
        </p:nvSpPr>
        <p:spPr bwMode="auto">
          <a:xfrm>
            <a:off x="7519574" y="3921202"/>
            <a:ext cx="6191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100" dirty="0">
                <a:solidFill>
                  <a:srgbClr val="C0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49063" y="4251531"/>
            <a:ext cx="19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938627" y="4913736"/>
            <a:ext cx="3063577" cy="903572"/>
            <a:chOff x="304351" y="4999575"/>
            <a:chExt cx="4084769" cy="1204763"/>
          </a:xfrm>
        </p:grpSpPr>
        <p:pic>
          <p:nvPicPr>
            <p:cNvPr id="54" name="Picture 15" descr="Thuoc-30DL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049"/>
            <a:stretch/>
          </p:blipFill>
          <p:spPr bwMode="auto">
            <a:xfrm>
              <a:off x="304351" y="5012638"/>
              <a:ext cx="4084769" cy="119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" name="Straight Connector 54"/>
            <p:cNvCxnSpPr/>
            <p:nvPr/>
          </p:nvCxnSpPr>
          <p:spPr>
            <a:xfrm>
              <a:off x="4376057" y="4999575"/>
              <a:ext cx="5445" cy="119221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V="1">
            <a:off x="7614116" y="4192799"/>
            <a:ext cx="832363" cy="45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435469" y="4061273"/>
            <a:ext cx="4340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98760" y="4215208"/>
            <a:ext cx="651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369032" y="2046795"/>
            <a:ext cx="0" cy="2943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7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0463 L 0.26857 -0.085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402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79 -0.1064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-532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9" grpId="0" animBg="1"/>
      <p:bldP spid="20" grpId="0"/>
      <p:bldP spid="17" grpId="0"/>
      <p:bldP spid="42" grpId="0"/>
      <p:bldP spid="43" grpId="0"/>
      <p:bldP spid="48" grpId="0"/>
      <p:bldP spid="48" grpId="1"/>
      <p:bldP spid="49" grpId="0"/>
      <p:bldP spid="49" grpId="1"/>
      <p:bldP spid="50" grpId="0" animBg="1"/>
      <p:bldP spid="51" grpId="0"/>
      <p:bldP spid="52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70369" y="1565101"/>
            <a:ext cx="7943850" cy="46166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V="1">
            <a:off x="311108" y="3395965"/>
            <a:ext cx="2242667" cy="21431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1426307" y="2467389"/>
            <a:ext cx="605249" cy="95163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268" name="Oval 6"/>
          <p:cNvSpPr>
            <a:spLocks noChangeArrowheads="1"/>
          </p:cNvSpPr>
          <p:nvPr/>
        </p:nvSpPr>
        <p:spPr bwMode="auto">
          <a:xfrm>
            <a:off x="300720" y="2299877"/>
            <a:ext cx="2263140" cy="226314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27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257983" y="3385728"/>
            <a:ext cx="405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>
                <a:latin typeface="VNI-Times" pitchFamily="2" charset="0"/>
              </a:rPr>
              <a:t>O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886632" y="2071278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M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683" y="3139269"/>
            <a:ext cx="412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>
                <a:latin typeface="VNI-Times" pitchFamily="2" charset="0"/>
              </a:rPr>
              <a:t>C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2529570" y="3157128"/>
            <a:ext cx="418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D</a:t>
            </a:r>
          </a:p>
        </p:txBody>
      </p:sp>
      <p:sp>
        <p:nvSpPr>
          <p:cNvPr id="90144" name="Text Box 32"/>
          <p:cNvSpPr txBox="1">
            <a:spLocks noChangeArrowheads="1"/>
          </p:cNvSpPr>
          <p:nvPr/>
        </p:nvSpPr>
        <p:spPr bwMode="auto">
          <a:xfrm>
            <a:off x="1337858" y="3095943"/>
            <a:ext cx="514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1283" name="Text Box 35"/>
          <p:cNvSpPr txBox="1">
            <a:spLocks noChangeArrowheads="1"/>
          </p:cNvSpPr>
          <p:nvPr/>
        </p:nvSpPr>
        <p:spPr bwMode="auto">
          <a:xfrm>
            <a:off x="171450" y="1081158"/>
            <a:ext cx="971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3855118" y="2635812"/>
            <a:ext cx="1508054" cy="1675852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V="1">
            <a:off x="3759932" y="3472270"/>
            <a:ext cx="822308" cy="725054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3472697" y="2329271"/>
            <a:ext cx="2263140" cy="226314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27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359647" y="3512819"/>
            <a:ext cx="405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>
                <a:latin typeface="VNI-Times" pitchFamily="2" charset="0"/>
              </a:rPr>
              <a:t>O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421555" y="4197324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M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3556508" y="2197662"/>
            <a:ext cx="412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C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336800" y="4251738"/>
            <a:ext cx="418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D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4490650" y="3143736"/>
            <a:ext cx="514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7689613" y="2286815"/>
            <a:ext cx="46205" cy="226314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>
            <a:off x="6815641" y="2707889"/>
            <a:ext cx="869036" cy="7219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6575134" y="2286815"/>
            <a:ext cx="2263140" cy="226314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27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6464623" y="2240345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M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7523942" y="1773892"/>
            <a:ext cx="412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C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552637" y="4549955"/>
            <a:ext cx="418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latin typeface="VNI-Times" pitchFamily="2" charset="0"/>
              </a:rPr>
              <a:t>D</a:t>
            </a:r>
          </a:p>
        </p:txBody>
      </p: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7599869" y="3121058"/>
            <a:ext cx="514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7325108" y="3394497"/>
            <a:ext cx="405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>
                <a:latin typeface="VNI-Times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537676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animBg="1"/>
      <p:bldP spid="90121" grpId="0" animBg="1"/>
      <p:bldP spid="90122" grpId="0"/>
      <p:bldP spid="90123" grpId="0"/>
      <p:bldP spid="90124" grpId="0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OM,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2133600"/>
            <a:ext cx="1828800" cy="1752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7400" y="2819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2895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212848" y="2438400"/>
            <a:ext cx="674211" cy="577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2057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2057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9400" y="3505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563222" y="2390262"/>
            <a:ext cx="1293156" cy="1239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0" y="38862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3434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OC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OD.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953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OC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OM.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8674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OC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CD.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4400" y="4343400"/>
            <a:ext cx="533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4900" y="5430053"/>
            <a:ext cx="533400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13204" y="6324600"/>
            <a:ext cx="533400" cy="4969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610600" y="4353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1100" y="538388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57400" y="628863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04195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7" grpId="0"/>
      <p:bldP spid="14" grpId="0"/>
      <p:bldP spid="16" grpId="0"/>
      <p:bldP spid="17" grpId="0"/>
      <p:bldP spid="22" grpId="0"/>
      <p:bldP spid="23" grpId="0"/>
      <p:bldP spid="25" grpId="0"/>
      <p:bldP spid="26" grpId="0"/>
      <p:bldP spid="24" grpId="0" animBg="1"/>
      <p:bldP spid="28" grpId="0" animBg="1"/>
      <p:bldP spid="29" grpId="0" animBg="1"/>
      <p:bldP spid="27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343400" y="-762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/>
            <a:endParaRPr lang="en-US" sz="2400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235748" y="533400"/>
            <a:ext cx="19752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Arial" charset="0"/>
              </a:rPr>
              <a:t>Ghi</a:t>
            </a:r>
            <a:r>
              <a:rPr lang="en-US" sz="36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charset="0"/>
              </a:rPr>
              <a:t>nhớ</a:t>
            </a:r>
            <a:endParaRPr lang="en-US" sz="36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4175" y="4495800"/>
            <a:ext cx="70198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>
                <a:latin typeface="Arial" charset="0"/>
              </a:rPr>
              <a:t>+ </a:t>
            </a:r>
            <a:r>
              <a:rPr lang="en-US" sz="2400" b="1" dirty="0" err="1">
                <a:latin typeface="Arial" charset="0"/>
              </a:rPr>
              <a:t>Các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đường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kính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của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hình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tròn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dài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bằng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nhau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428625" y="1479202"/>
            <a:ext cx="3665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</a:rPr>
              <a:t>tròn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331349" y="2216151"/>
            <a:ext cx="6934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>
                <a:latin typeface="Arial" charset="0"/>
              </a:rPr>
              <a:t>+ </a:t>
            </a:r>
            <a:r>
              <a:rPr lang="en-US" sz="2400" b="1" dirty="0" err="1">
                <a:latin typeface="Arial" charset="0"/>
              </a:rPr>
              <a:t>Tâm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hình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tròn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là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trung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điểm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của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đường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kính</a:t>
            </a:r>
            <a:endParaRPr lang="en-US" sz="2400" b="1" dirty="0" smtClean="0">
              <a:latin typeface="Arial" charset="0"/>
            </a:endParaRPr>
          </a:p>
          <a:p>
            <a:r>
              <a:rPr lang="en-US" sz="2400" b="1" dirty="0" smtClean="0">
                <a:latin typeface="Arial" charset="0"/>
              </a:rPr>
              <a:t> 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331349" y="3038049"/>
            <a:ext cx="7034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>
                <a:latin typeface="Arial" charset="0"/>
              </a:rPr>
              <a:t>+ </a:t>
            </a:r>
            <a:r>
              <a:rPr lang="en-US" sz="2400" b="1" dirty="0" err="1">
                <a:latin typeface="Arial" charset="0"/>
              </a:rPr>
              <a:t>Độ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dài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đường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kính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gấp</a:t>
            </a:r>
            <a:r>
              <a:rPr lang="en-US" sz="2400" b="1" dirty="0">
                <a:latin typeface="Arial" charset="0"/>
              </a:rPr>
              <a:t> 2 </a:t>
            </a:r>
            <a:r>
              <a:rPr lang="en-US" sz="2400" b="1" dirty="0" err="1">
                <a:latin typeface="Arial" charset="0"/>
              </a:rPr>
              <a:t>lần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độ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dài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bán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kính</a:t>
            </a:r>
            <a:r>
              <a:rPr lang="en-US" sz="2400" b="1" dirty="0">
                <a:latin typeface="Arial" charset="0"/>
              </a:rPr>
              <a:t>.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384175" y="3761731"/>
            <a:ext cx="6777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>
                <a:latin typeface="Arial" charset="0"/>
              </a:rPr>
              <a:t>+ </a:t>
            </a:r>
            <a:r>
              <a:rPr lang="en-US" sz="2400" b="1" dirty="0" err="1">
                <a:latin typeface="Arial" charset="0"/>
              </a:rPr>
              <a:t>Độ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dài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bán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kính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bằng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½ </a:t>
            </a:r>
            <a:r>
              <a:rPr lang="en-US" sz="2400" b="1" dirty="0" err="1">
                <a:latin typeface="Arial" charset="0"/>
              </a:rPr>
              <a:t>độ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dài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đường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kính</a:t>
            </a:r>
            <a:r>
              <a:rPr lang="en-US" sz="2400" b="1" dirty="0" smtClean="0">
                <a:latin typeface="Arial" charset="0"/>
              </a:rPr>
              <a:t>.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428625" y="5257800"/>
            <a:ext cx="66463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 dirty="0">
                <a:latin typeface="Arial" charset="0"/>
              </a:rPr>
              <a:t>+ </a:t>
            </a:r>
            <a:r>
              <a:rPr lang="en-US" sz="2400" b="1" dirty="0" err="1">
                <a:latin typeface="Arial" charset="0"/>
              </a:rPr>
              <a:t>Các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bán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kính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của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hình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tròn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dài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bằng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nhau</a:t>
            </a:r>
            <a:r>
              <a:rPr lang="en-US" sz="2400" b="1" dirty="0">
                <a:latin typeface="Arial" charset="0"/>
              </a:rPr>
              <a:t>.</a:t>
            </a:r>
          </a:p>
        </p:txBody>
      </p:sp>
      <p:pic>
        <p:nvPicPr>
          <p:cNvPr id="25" name="Picture 153" descr="hinhtr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-76200"/>
            <a:ext cx="22844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7548230" y="1201093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Arial" charset="0"/>
              </a:rPr>
              <a:t>O</a:t>
            </a:r>
            <a:endParaRPr lang="en-US" sz="2400" b="1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695568" y="1179731"/>
            <a:ext cx="2128838" cy="213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43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52233" grpId="0"/>
      <p:bldP spid="52234" grpId="0"/>
      <p:bldP spid="52235" grpId="0"/>
      <p:bldP spid="52236" grpId="0"/>
      <p:bldP spid="52237" grpId="0"/>
      <p:bldP spid="522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30213" y="2198688"/>
            <a:ext cx="7467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dirty="0" smtClean="0">
                <a:latin typeface="Times New Roman" pitchFamily="18" charset="0"/>
              </a:rPr>
              <a:t>   </a:t>
            </a:r>
            <a:r>
              <a:rPr lang="en-US" sz="7200" dirty="0" err="1" smtClean="0">
                <a:solidFill>
                  <a:srgbClr val="0000FF"/>
                </a:solidFill>
                <a:latin typeface="Times New Roman" pitchFamily="18" charset="0"/>
              </a:rPr>
              <a:t>Hẹn</a:t>
            </a:r>
            <a:r>
              <a:rPr lang="en-US" sz="7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itchFamily="18" charset="0"/>
              </a:rPr>
              <a:t>gặp</a:t>
            </a:r>
            <a:r>
              <a:rPr lang="en-US" sz="7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7200" dirty="0" smtClean="0">
                <a:solidFill>
                  <a:srgbClr val="0000FF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21508" name="Picture 4" descr="Copy of H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24475"/>
            <a:ext cx="3048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py of IMAGE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py of IMAGE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py of IMAGE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py of IMAGE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048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IMAGE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9530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IMAGE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8100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IMAGE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336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IMAGE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IMAGE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3" name="Text Box 113"/>
          <p:cNvSpPr txBox="1">
            <a:spLocks noChangeArrowheads="1"/>
          </p:cNvSpPr>
          <p:nvPr/>
        </p:nvSpPr>
        <p:spPr bwMode="auto">
          <a:xfrm>
            <a:off x="582811" y="2736970"/>
            <a:ext cx="24348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1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15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>
                <a:latin typeface="Times New Roman" panose="02020603050405020304" pitchFamily="18" charset="0"/>
              </a:rPr>
              <a:t>tam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giác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594" name="Text Box 114"/>
          <p:cNvSpPr txBox="1">
            <a:spLocks noChangeArrowheads="1"/>
          </p:cNvSpPr>
          <p:nvPr/>
        </p:nvSpPr>
        <p:spPr bwMode="auto">
          <a:xfrm>
            <a:off x="3137135" y="2745730"/>
            <a:ext cx="2537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1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tứ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giác</a:t>
            </a:r>
            <a:endParaRPr lang="en-US" altLang="vi-VN" sz="2100" b="1" dirty="0">
              <a:latin typeface="Times New Roman" panose="02020603050405020304" pitchFamily="18" charset="0"/>
            </a:endParaRPr>
          </a:p>
        </p:txBody>
      </p:sp>
      <p:sp>
        <p:nvSpPr>
          <p:cNvPr id="20595" name="Text Box 115"/>
          <p:cNvSpPr txBox="1">
            <a:spLocks noChangeArrowheads="1"/>
          </p:cNvSpPr>
          <p:nvPr/>
        </p:nvSpPr>
        <p:spPr bwMode="auto">
          <a:xfrm>
            <a:off x="5876652" y="2745730"/>
            <a:ext cx="28819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1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chữ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nhật</a:t>
            </a:r>
            <a:endParaRPr lang="en-US" altLang="vi-VN" sz="2100" b="1" dirty="0">
              <a:latin typeface="Times New Roman" panose="02020603050405020304" pitchFamily="18" charset="0"/>
            </a:endParaRPr>
          </a:p>
        </p:txBody>
      </p:sp>
      <p:sp>
        <p:nvSpPr>
          <p:cNvPr id="20596" name="Text Box 116"/>
          <p:cNvSpPr txBox="1">
            <a:spLocks noChangeArrowheads="1"/>
          </p:cNvSpPr>
          <p:nvPr/>
        </p:nvSpPr>
        <p:spPr bwMode="auto">
          <a:xfrm>
            <a:off x="2112101" y="4923137"/>
            <a:ext cx="1543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1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vuông</a:t>
            </a:r>
            <a:endParaRPr lang="en-US" altLang="vi-VN" sz="2100" b="1" dirty="0">
              <a:latin typeface="Times New Roman" panose="02020603050405020304" pitchFamily="18" charset="0"/>
            </a:endParaRPr>
          </a:p>
        </p:txBody>
      </p:sp>
      <p:sp>
        <p:nvSpPr>
          <p:cNvPr id="20600" name="Text Box 120"/>
          <p:cNvSpPr txBox="1">
            <a:spLocks noChangeArrowheads="1"/>
          </p:cNvSpPr>
          <p:nvPr/>
        </p:nvSpPr>
        <p:spPr bwMode="auto">
          <a:xfrm>
            <a:off x="4886323" y="4923137"/>
            <a:ext cx="19806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1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100" b="1" dirty="0"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</a:rPr>
              <a:t>tròn</a:t>
            </a:r>
            <a:endParaRPr lang="en-US" altLang="vi-VN" sz="2100" b="1" dirty="0">
              <a:latin typeface="Times New Roman" panose="02020603050405020304" pitchFamily="18" charset="0"/>
            </a:endParaRPr>
          </a:p>
        </p:txBody>
      </p:sp>
      <p:sp>
        <p:nvSpPr>
          <p:cNvPr id="4134" name="AutoShape 117"/>
          <p:cNvSpPr>
            <a:spLocks noChangeArrowheads="1"/>
          </p:cNvSpPr>
          <p:nvPr/>
        </p:nvSpPr>
        <p:spPr bwMode="auto">
          <a:xfrm>
            <a:off x="948929" y="1572047"/>
            <a:ext cx="1600200" cy="102870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500"/>
          </a:p>
        </p:txBody>
      </p:sp>
      <p:sp>
        <p:nvSpPr>
          <p:cNvPr id="4128" name="AutoShape 118"/>
          <p:cNvSpPr>
            <a:spLocks noChangeArrowheads="1"/>
          </p:cNvSpPr>
          <p:nvPr/>
        </p:nvSpPr>
        <p:spPr bwMode="auto">
          <a:xfrm rot="10800000">
            <a:off x="3543300" y="1616526"/>
            <a:ext cx="1657350" cy="10287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0DFB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23" name="Rectangle 119"/>
          <p:cNvSpPr>
            <a:spLocks noChangeArrowheads="1"/>
          </p:cNvSpPr>
          <p:nvPr/>
        </p:nvSpPr>
        <p:spPr bwMode="auto">
          <a:xfrm>
            <a:off x="6423422" y="1560124"/>
            <a:ext cx="1657350" cy="1028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500"/>
          </a:p>
        </p:txBody>
      </p:sp>
      <p:sp>
        <p:nvSpPr>
          <p:cNvPr id="4118" name="Rectangle 122"/>
          <p:cNvSpPr>
            <a:spLocks noChangeArrowheads="1"/>
          </p:cNvSpPr>
          <p:nvPr/>
        </p:nvSpPr>
        <p:spPr bwMode="auto">
          <a:xfrm>
            <a:off x="2266882" y="3512001"/>
            <a:ext cx="1233488" cy="1233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500"/>
          </a:p>
        </p:txBody>
      </p:sp>
      <p:sp>
        <p:nvSpPr>
          <p:cNvPr id="4109" name="Rectangle 46"/>
          <p:cNvSpPr>
            <a:spLocks noChangeArrowheads="1"/>
          </p:cNvSpPr>
          <p:nvPr/>
        </p:nvSpPr>
        <p:spPr bwMode="auto">
          <a:xfrm>
            <a:off x="2057400" y="759276"/>
            <a:ext cx="548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sz="3000" b="1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00650" y="3373889"/>
            <a:ext cx="1371600" cy="1371600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11149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3" grpId="0"/>
      <p:bldP spid="20594" grpId="0"/>
      <p:bldP spid="20595" grpId="0"/>
      <p:bldP spid="20596" grpId="0"/>
      <p:bldP spid="20600" grpId="0"/>
      <p:bldP spid="4134" grpId="0" animBg="1"/>
      <p:bldP spid="4128" grpId="0" animBg="1"/>
      <p:bldP spid="4123" grpId="0" animBg="1"/>
      <p:bldP spid="411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6856" r="22546" b="11002"/>
          <a:stretch/>
        </p:blipFill>
        <p:spPr>
          <a:xfrm>
            <a:off x="6172200" y="1101911"/>
            <a:ext cx="1295400" cy="1336489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7165" r="6981" b="10262"/>
          <a:stretch/>
        </p:blipFill>
        <p:spPr>
          <a:xfrm>
            <a:off x="1451203" y="3364245"/>
            <a:ext cx="3425597" cy="334135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6645" r="5824" b="5891"/>
          <a:stretch/>
        </p:blipFill>
        <p:spPr>
          <a:xfrm>
            <a:off x="5943600" y="3667604"/>
            <a:ext cx="1880482" cy="1902267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7593" r="7788" b="7297"/>
          <a:stretch/>
        </p:blipFill>
        <p:spPr>
          <a:xfrm>
            <a:off x="1795902" y="412500"/>
            <a:ext cx="2471298" cy="2406899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95902" y="412500"/>
            <a:ext cx="2471298" cy="24068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51202" y="3364244"/>
            <a:ext cx="3425598" cy="3341355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72200" y="1101911"/>
            <a:ext cx="1295400" cy="13364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667604"/>
            <a:ext cx="1880482" cy="190226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20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71450"/>
            <a:ext cx="304800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97180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600" y="3073400"/>
            <a:ext cx="3940175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520700" y="5884863"/>
            <a:ext cx="6794500" cy="831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</a:rPr>
              <a:t>Nhận xét: Hình tròn có đường tròn bao viền bên ngoài, và tâm nằm chính giữa.</a:t>
            </a:r>
          </a:p>
        </p:txBody>
      </p:sp>
    </p:spTree>
    <p:extLst>
      <p:ext uri="{BB962C8B-B14F-4D97-AF65-F5344CB8AC3E}">
        <p14:creationId xmlns:p14="http://schemas.microsoft.com/office/powerpoint/2010/main" val="16381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11"/>
            <a:ext cx="9144000" cy="68491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1524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90600" y="1219200"/>
            <a:ext cx="2781300" cy="2667000"/>
            <a:chOff x="1066800" y="1295400"/>
            <a:chExt cx="2781300" cy="2667000"/>
          </a:xfrm>
        </p:grpSpPr>
        <p:sp>
          <p:nvSpPr>
            <p:cNvPr id="15" name="Oval 14"/>
            <p:cNvSpPr/>
            <p:nvPr/>
          </p:nvSpPr>
          <p:spPr>
            <a:xfrm>
              <a:off x="1066800" y="1295400"/>
              <a:ext cx="2781300" cy="2667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27317" y="2597731"/>
              <a:ext cx="74814" cy="748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8669" y="4090086"/>
            <a:ext cx="250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4091245"/>
            <a:ext cx="165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81400" y="1905000"/>
            <a:ext cx="74814" cy="748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28800" y="23622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7600" y="1524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>
            <a:endCxn id="21" idx="2"/>
          </p:cNvCxnSpPr>
          <p:nvPr/>
        </p:nvCxnSpPr>
        <p:spPr>
          <a:xfrm flipV="1">
            <a:off x="2388524" y="1942407"/>
            <a:ext cx="1192876" cy="6165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95600" y="4080386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27910" y="1447800"/>
            <a:ext cx="1526115" cy="2209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20344" y="8161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53225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62600" y="4054175"/>
            <a:ext cx="386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AB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000" y="533757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4267200" y="53412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/>
      <p:bldP spid="29" grpId="0"/>
      <p:bldP spid="34" grpId="0"/>
      <p:bldP spid="35" grpId="0"/>
      <p:bldP spid="36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Callout 1 25"/>
          <p:cNvSpPr/>
          <p:nvPr/>
        </p:nvSpPr>
        <p:spPr>
          <a:xfrm>
            <a:off x="4248150" y="5016500"/>
            <a:ext cx="3200400" cy="593725"/>
          </a:xfrm>
          <a:prstGeom prst="borderCallout1">
            <a:avLst>
              <a:gd name="adj1" fmla="val 50566"/>
              <a:gd name="adj2" fmla="val -1077"/>
              <a:gd name="adj3" fmla="val -198321"/>
              <a:gd name="adj4" fmla="val -31984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Line Callout 1 24"/>
          <p:cNvSpPr/>
          <p:nvPr/>
        </p:nvSpPr>
        <p:spPr>
          <a:xfrm>
            <a:off x="4275138" y="3209925"/>
            <a:ext cx="3200400" cy="593725"/>
          </a:xfrm>
          <a:prstGeom prst="borderCallout1">
            <a:avLst>
              <a:gd name="adj1" fmla="val 50566"/>
              <a:gd name="adj2" fmla="val -1077"/>
              <a:gd name="adj3" fmla="val -19660"/>
              <a:gd name="adj4" fmla="val -61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4233863" y="1636713"/>
            <a:ext cx="3200400" cy="592137"/>
          </a:xfrm>
          <a:prstGeom prst="borderCallout1">
            <a:avLst>
              <a:gd name="adj1" fmla="val 50566"/>
              <a:gd name="adj2" fmla="val -1077"/>
              <a:gd name="adj3" fmla="val 117395"/>
              <a:gd name="adj4" fmla="val -25181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762000" y="730250"/>
            <a:ext cx="480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u="sng">
                <a:solidFill>
                  <a:schemeClr val="accent2"/>
                </a:solidFill>
                <a:latin typeface="Times New Roman" panose="02020603050405020304" pitchFamily="18" charset="0"/>
              </a:rPr>
              <a:t>1/ Giới thiệu hình tròn</a:t>
            </a:r>
          </a:p>
        </p:txBody>
      </p:sp>
      <p:pic>
        <p:nvPicPr>
          <p:cNvPr id="65549" name="Picture 13" descr="hinhtr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4734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1981200" y="3352800"/>
            <a:ext cx="38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214563" y="1295400"/>
            <a:ext cx="757237" cy="2133600"/>
            <a:chOff x="1266" y="1653"/>
            <a:chExt cx="477" cy="1239"/>
          </a:xfrm>
        </p:grpSpPr>
        <p:sp>
          <p:nvSpPr>
            <p:cNvPr id="5138" name="Line 19"/>
            <p:cNvSpPr>
              <a:spLocks noChangeShapeType="1"/>
            </p:cNvSpPr>
            <p:nvPr/>
          </p:nvSpPr>
          <p:spPr bwMode="auto">
            <a:xfrm flipV="1">
              <a:off x="1266" y="1992"/>
              <a:ext cx="201" cy="90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>
              <a:off x="1455" y="1653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 rot="1479100">
            <a:off x="115888" y="2971800"/>
            <a:ext cx="4191000" cy="579438"/>
            <a:chOff x="-48" y="2640"/>
            <a:chExt cx="2640" cy="365"/>
          </a:xfrm>
        </p:grpSpPr>
        <p:sp>
          <p:nvSpPr>
            <p:cNvPr id="5135" name="Line 17"/>
            <p:cNvSpPr>
              <a:spLocks noChangeShapeType="1"/>
            </p:cNvSpPr>
            <p:nvPr/>
          </p:nvSpPr>
          <p:spPr bwMode="auto">
            <a:xfrm flipV="1">
              <a:off x="288" y="2880"/>
              <a:ext cx="2016" cy="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Text Box 21"/>
            <p:cNvSpPr txBox="1">
              <a:spLocks noChangeArrowheads="1"/>
            </p:cNvSpPr>
            <p:nvPr/>
          </p:nvSpPr>
          <p:spPr bwMode="auto">
            <a:xfrm>
              <a:off x="-48" y="2640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137" name="Text Box 22"/>
            <p:cNvSpPr txBox="1">
              <a:spLocks noChangeArrowheads="1"/>
            </p:cNvSpPr>
            <p:nvPr/>
          </p:nvSpPr>
          <p:spPr bwMode="auto">
            <a:xfrm>
              <a:off x="2352" y="2640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4248150" y="1690688"/>
            <a:ext cx="320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</a:rPr>
              <a:t>Hình tròn tâm O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4248150" y="3230563"/>
            <a:ext cx="3200400" cy="579437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anose="02020603050405020304" pitchFamily="18" charset="0"/>
              </a:rPr>
              <a:t>Bán kính OM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4248150" y="501015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Đường kính AB</a:t>
            </a:r>
          </a:p>
        </p:txBody>
      </p:sp>
      <p:sp>
        <p:nvSpPr>
          <p:cNvPr id="5133" name="TextBox 15"/>
          <p:cNvSpPr txBox="1">
            <a:spLocks noChangeArrowheads="1"/>
          </p:cNvSpPr>
          <p:nvPr/>
        </p:nvSpPr>
        <p:spPr bwMode="auto">
          <a:xfrm>
            <a:off x="1997075" y="2514600"/>
            <a:ext cx="441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7200"/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48163" y="2362200"/>
            <a:ext cx="4795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/>
              <a:t>Chú ý: ta gọi tên hình tròn bằng tên của tâm</a:t>
            </a:r>
          </a:p>
        </p:txBody>
      </p:sp>
    </p:spTree>
    <p:extLst>
      <p:ext uri="{BB962C8B-B14F-4D97-AF65-F5344CB8AC3E}">
        <p14:creationId xmlns:p14="http://schemas.microsoft.com/office/powerpoint/2010/main" val="33418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5" grpId="0" animBg="1"/>
      <p:bldP spid="65554" grpId="0"/>
      <p:bldP spid="65559" grpId="0"/>
      <p:bldP spid="65560" grpId="0" animBg="1"/>
      <p:bldP spid="6556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4"/>
          <p:cNvSpPr>
            <a:spLocks noChangeArrowheads="1"/>
          </p:cNvSpPr>
          <p:nvPr/>
        </p:nvSpPr>
        <p:spPr bwMode="auto">
          <a:xfrm>
            <a:off x="3040278" y="959590"/>
            <a:ext cx="2755106" cy="27551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387023" y="2346311"/>
            <a:ext cx="34290" cy="342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0278" y="2367399"/>
            <a:ext cx="275510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15837" y="2290164"/>
            <a:ext cx="23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6" name="Straight Connector 5"/>
          <p:cNvCxnSpPr>
            <a:stCxn id="7170" idx="7"/>
            <a:endCxn id="31749" idx="7"/>
          </p:cNvCxnSpPr>
          <p:nvPr/>
        </p:nvCxnSpPr>
        <p:spPr>
          <a:xfrm flipH="1">
            <a:off x="4416291" y="1363066"/>
            <a:ext cx="975617" cy="98826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60217" y="3758994"/>
            <a:ext cx="61037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18" name="AutoShape 17"/>
          <p:cNvSpPr>
            <a:spLocks/>
          </p:cNvSpPr>
          <p:nvPr/>
        </p:nvSpPr>
        <p:spPr bwMode="auto">
          <a:xfrm rot="13529822">
            <a:off x="4829458" y="1146971"/>
            <a:ext cx="95319" cy="1303799"/>
          </a:xfrm>
          <a:prstGeom prst="rightBrace">
            <a:avLst>
              <a:gd name="adj1" fmla="val 36799"/>
              <a:gd name="adj2" fmla="val 43039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17" name="Picture 15" descr="Thuoc-30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2908">
            <a:off x="4079733" y="335695"/>
            <a:ext cx="5115042" cy="12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Thuoc-30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36" y="2416386"/>
            <a:ext cx="5405490" cy="12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7"/>
          <p:cNvSpPr>
            <a:spLocks/>
          </p:cNvSpPr>
          <p:nvPr/>
        </p:nvSpPr>
        <p:spPr bwMode="auto">
          <a:xfrm rot="16200000" flipH="1">
            <a:off x="3639132" y="1851271"/>
            <a:ext cx="207602" cy="1303799"/>
          </a:xfrm>
          <a:prstGeom prst="rightBrace">
            <a:avLst>
              <a:gd name="adj1" fmla="val 36799"/>
              <a:gd name="adj2" fmla="val 43039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3398171" y="2544426"/>
            <a:ext cx="5684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27" name="TextBox 26"/>
          <p:cNvSpPr txBox="1"/>
          <p:nvPr/>
        </p:nvSpPr>
        <p:spPr>
          <a:xfrm rot="18817246">
            <a:off x="4415312" y="1549430"/>
            <a:ext cx="56841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0253" y="990495"/>
            <a:ext cx="23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22" name="Picture 15" descr="Thuoc-30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86" y="2401562"/>
            <a:ext cx="5299570" cy="12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7"/>
          <p:cNvSpPr>
            <a:spLocks/>
          </p:cNvSpPr>
          <p:nvPr/>
        </p:nvSpPr>
        <p:spPr bwMode="auto">
          <a:xfrm rot="16200000" flipH="1">
            <a:off x="5044870" y="1874490"/>
            <a:ext cx="221670" cy="1303799"/>
          </a:xfrm>
          <a:prstGeom prst="rightBrace">
            <a:avLst>
              <a:gd name="adj1" fmla="val 36799"/>
              <a:gd name="adj2" fmla="val 43039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270169" y="4868656"/>
            <a:ext cx="498322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dirty="0">
                <a:solidFill>
                  <a:srgbClr val="0070C0"/>
                </a:solidFill>
              </a:rPr>
              <a:t>2. </a:t>
            </a:r>
            <a:r>
              <a:rPr lang="en-US" altLang="en-US" sz="2100" dirty="0" err="1">
                <a:solidFill>
                  <a:srgbClr val="0070C0"/>
                </a:solidFill>
              </a:rPr>
              <a:t>Bán</a:t>
            </a:r>
            <a:r>
              <a:rPr lang="en-US" altLang="en-US" sz="2100" dirty="0">
                <a:solidFill>
                  <a:srgbClr val="0070C0"/>
                </a:solidFill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</a:rPr>
              <a:t>kính</a:t>
            </a:r>
            <a:r>
              <a:rPr lang="en-US" altLang="en-US" sz="2100" dirty="0">
                <a:solidFill>
                  <a:srgbClr val="0070C0"/>
                </a:solidFill>
              </a:rPr>
              <a:t>: OM = OA = OB =</a:t>
            </a:r>
            <a:r>
              <a:rPr lang="en-US" altLang="vi-VN" sz="2100" dirty="0">
                <a:solidFill>
                  <a:srgbClr val="0070C0"/>
                </a:solidFill>
              </a:rPr>
              <a:t> 8 cm</a:t>
            </a:r>
            <a:endParaRPr lang="vi-VN" altLang="en-US" sz="2100" dirty="0">
              <a:solidFill>
                <a:srgbClr val="0070C0"/>
              </a:solidFill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-697825" y="5284353"/>
            <a:ext cx="527222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100" dirty="0">
                <a:solidFill>
                  <a:srgbClr val="0070C0"/>
                </a:solidFill>
              </a:rPr>
              <a:t>Đường kính: AB = </a:t>
            </a:r>
            <a:r>
              <a:rPr lang="en-US" altLang="en-US" sz="2100" dirty="0">
                <a:solidFill>
                  <a:srgbClr val="0070C0"/>
                </a:solidFill>
              </a:rPr>
              <a:t>16</a:t>
            </a:r>
            <a:r>
              <a:rPr lang="vi-VN" altLang="en-US" sz="2100" dirty="0">
                <a:solidFill>
                  <a:srgbClr val="0070C0"/>
                </a:solidFill>
              </a:rPr>
              <a:t>cm</a:t>
            </a:r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4947315" y="4997282"/>
            <a:ext cx="36998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100" dirty="0">
                <a:solidFill>
                  <a:srgbClr val="0070C0"/>
                </a:solidFill>
              </a:rPr>
              <a:t>Đ</a:t>
            </a:r>
            <a:r>
              <a:rPr lang="en-US" altLang="en-US" sz="2100" dirty="0">
                <a:solidFill>
                  <a:srgbClr val="0070C0"/>
                </a:solidFill>
              </a:rPr>
              <a:t>ộ </a:t>
            </a:r>
            <a:r>
              <a:rPr lang="en-US" altLang="en-US" sz="2100" dirty="0" err="1">
                <a:solidFill>
                  <a:srgbClr val="0070C0"/>
                </a:solidFill>
              </a:rPr>
              <a:t>dài</a:t>
            </a:r>
            <a:r>
              <a:rPr lang="en-US" altLang="en-US" sz="2100" dirty="0">
                <a:solidFill>
                  <a:srgbClr val="0070C0"/>
                </a:solidFill>
              </a:rPr>
              <a:t> đ</a:t>
            </a:r>
            <a:r>
              <a:rPr lang="vi-VN" altLang="en-US" sz="2100" dirty="0">
                <a:solidFill>
                  <a:srgbClr val="0070C0"/>
                </a:solidFill>
              </a:rPr>
              <a:t>ường kính gấp hai lần</a:t>
            </a:r>
            <a:r>
              <a:rPr lang="en-US" altLang="en-US" sz="2100" dirty="0">
                <a:solidFill>
                  <a:srgbClr val="0070C0"/>
                </a:solidFill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</a:rPr>
              <a:t>độ</a:t>
            </a:r>
            <a:r>
              <a:rPr lang="en-US" altLang="en-US" sz="2100" dirty="0">
                <a:solidFill>
                  <a:srgbClr val="0070C0"/>
                </a:solidFill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</a:rPr>
              <a:t>dài</a:t>
            </a:r>
            <a:r>
              <a:rPr lang="vi-VN" altLang="en-US" sz="2100" dirty="0">
                <a:solidFill>
                  <a:srgbClr val="0070C0"/>
                </a:solidFill>
              </a:rPr>
              <a:t> bán kính</a:t>
            </a:r>
          </a:p>
        </p:txBody>
      </p:sp>
      <p:pic>
        <p:nvPicPr>
          <p:cNvPr id="31" name="Picture 15" descr="Thuoc-30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07" y="2397302"/>
            <a:ext cx="5350105" cy="12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17"/>
          <p:cNvSpPr>
            <a:spLocks/>
          </p:cNvSpPr>
          <p:nvPr/>
        </p:nvSpPr>
        <p:spPr bwMode="auto">
          <a:xfrm rot="5400000">
            <a:off x="4247669" y="1193672"/>
            <a:ext cx="294666" cy="2646719"/>
          </a:xfrm>
          <a:prstGeom prst="rightBrace">
            <a:avLst>
              <a:gd name="adj1" fmla="val 36799"/>
              <a:gd name="adj2" fmla="val 50821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34" name="TextBox 33"/>
          <p:cNvSpPr txBox="1"/>
          <p:nvPr/>
        </p:nvSpPr>
        <p:spPr>
          <a:xfrm>
            <a:off x="4060296" y="2673564"/>
            <a:ext cx="88702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cm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168" y="4128703"/>
            <a:ext cx="40494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168" y="4476241"/>
            <a:ext cx="5525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8" name="Right Brace 7"/>
          <p:cNvSpPr/>
          <p:nvPr/>
        </p:nvSpPr>
        <p:spPr>
          <a:xfrm>
            <a:off x="4358609" y="4997281"/>
            <a:ext cx="467004" cy="63461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5920706" y="2198643"/>
            <a:ext cx="23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72565" y="2337143"/>
            <a:ext cx="485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O</a:t>
            </a:r>
            <a:endParaRPr lang="vi-VN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43663" y="2533929"/>
            <a:ext cx="5684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26708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4" grpId="0"/>
      <p:bldP spid="7" grpId="0"/>
      <p:bldP spid="18" grpId="0" animBg="1"/>
      <p:bldP spid="18" grpId="1" animBg="1"/>
      <p:bldP spid="24" grpId="0" animBg="1"/>
      <p:bldP spid="24" grpId="1" animBg="1"/>
      <p:bldP spid="26" grpId="0"/>
      <p:bldP spid="27" grpId="0" animBg="1"/>
      <p:bldP spid="15" grpId="0"/>
      <p:bldP spid="25" grpId="0" animBg="1"/>
      <p:bldP spid="25" grpId="1" animBg="1"/>
      <p:bldP spid="28" grpId="0"/>
      <p:bldP spid="29" grpId="0"/>
      <p:bldP spid="30" grpId="0"/>
      <p:bldP spid="33" grpId="0" animBg="1"/>
      <p:bldP spid="34" grpId="0" animBg="1"/>
      <p:bldP spid="2" grpId="0"/>
      <p:bldP spid="5" grpId="0"/>
      <p:bldP spid="8" grpId="0" animBg="1"/>
      <p:bldP spid="12" grpId="0"/>
      <p:bldP spid="31750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838200" y="159543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2105025" y="609600"/>
            <a:ext cx="8382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09575" y="1228725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429000" y="1235075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752600" y="1158875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895600" y="319088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M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238625" y="512763"/>
            <a:ext cx="4419600" cy="181133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tròn tâm O </a:t>
            </a:r>
          </a:p>
          <a:p>
            <a:pPr algn="just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Bán kính OM</a:t>
            </a:r>
          </a:p>
          <a:p>
            <a:pPr algn="just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 kính AB</a:t>
            </a:r>
          </a:p>
        </p:txBody>
      </p:sp>
      <p:sp>
        <p:nvSpPr>
          <p:cNvPr id="6153" name="Oval 19"/>
          <p:cNvSpPr>
            <a:spLocks noChangeArrowheads="1"/>
          </p:cNvSpPr>
          <p:nvPr/>
        </p:nvSpPr>
        <p:spPr bwMode="auto">
          <a:xfrm>
            <a:off x="838200" y="304800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4" name="Text Box 20"/>
          <p:cNvSpPr txBox="1">
            <a:spLocks noChangeArrowheads="1"/>
          </p:cNvSpPr>
          <p:nvPr/>
        </p:nvSpPr>
        <p:spPr bwMode="auto">
          <a:xfrm>
            <a:off x="1919288" y="838200"/>
            <a:ext cx="990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73063" y="3092450"/>
            <a:ext cx="3360737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Em có nhận xét gì về vị trí điểm O trên đường kính AB?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33800" y="3200400"/>
            <a:ext cx="518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O là trung điểm của đường kính AB.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3375" y="4800600"/>
            <a:ext cx="3324225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Em hãy so sánh độ dài đường kính AB với bán kính OM?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33800" y="4724400"/>
            <a:ext cx="3962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kính AB gấp hai lần bán kính OM. (AB = 2 OM)</a:t>
            </a:r>
          </a:p>
        </p:txBody>
      </p:sp>
    </p:spTree>
    <p:extLst>
      <p:ext uri="{BB962C8B-B14F-4D97-AF65-F5344CB8AC3E}">
        <p14:creationId xmlns:p14="http://schemas.microsoft.com/office/powerpoint/2010/main" val="3965845619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7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1143</Words>
  <Application>Microsoft Office PowerPoint</Application>
  <PresentationFormat>On-screen Show (4:3)</PresentationFormat>
  <Paragraphs>226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VNI Times</vt:lpstr>
      <vt:lpstr>VNI-Times</vt:lpstr>
      <vt:lpstr>Office Theme</vt:lpstr>
      <vt:lpstr>Toán  Hình tròn, tâm, bán kính, đường kính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Hẹn gặp lại!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58</cp:revision>
  <dcterms:created xsi:type="dcterms:W3CDTF">2020-04-12T08:17:50Z</dcterms:created>
  <dcterms:modified xsi:type="dcterms:W3CDTF">2021-02-18T03:55:19Z</dcterms:modified>
</cp:coreProperties>
</file>