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E66C0D-43A7-48BF-817E-8C33424BF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1B37-2A44-4125-A6B4-02A405B94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9C60-C76F-435B-B9E8-1380821D1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CDF54-B4D4-4327-A4FD-F59D4C4FC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60C7-A01B-461F-9DBE-49611F26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7ADD3-F8D5-478C-866C-9FEFD5D3D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B60A-C15C-45C3-A135-F27A03C99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A4601-13F9-410E-91F4-CF869F7C5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667-D7D9-492E-BA2D-729E0C071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23F35-C262-4E20-834D-64DCE202D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F8A91-3B68-4E9A-B32C-471E5978C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E15E-2851-4092-82BB-3390BD8C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4603DE1-7B4D-4305-9563-84B4B89DC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457200" y="304800"/>
            <a:ext cx="8382000" cy="13112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u="sng" dirty="0" err="1" smtClean="0"/>
              <a:t>Luyện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từ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và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câu</a:t>
            </a:r>
            <a:endParaRPr lang="en-US" sz="3600" u="sng" dirty="0" smtClean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0" y="1905000"/>
            <a:ext cx="3657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2895600"/>
            <a:ext cx="7391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Tìm ba từ ngữ miêu tả mức độ cao của cái đẹp. Đặt câu với mỗi từ vừa tìm được.</a:t>
            </a:r>
          </a:p>
          <a:p>
            <a:pPr>
              <a:spcBef>
                <a:spcPct val="50000"/>
              </a:spcBef>
            </a:pPr>
            <a:r>
              <a:rPr lang="en-US" sz="2400"/>
              <a:t>M : tuyệt vời,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66800" y="243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tập: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6800" y="4343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Em hãy kể tên các kiểu câu kể đã học. Đặt câu với mỗi kiểu câu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  <p:bldP spid="2053" grpId="0"/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1906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err="1" smtClean="0"/>
              <a:t>Luyện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từ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và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câu</a:t>
            </a:r>
            <a:endParaRPr lang="en-US" sz="2400" u="sng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43200" y="8255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308100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/>
              <a:t>I - Nhận xét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1871663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1.  Đọc đoạn văn sau: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3400" y="41148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 . Trong ba câu in nghiêng ở trên, những câu nào dùng để giới thiệu, câu nào nêu nhận định về bạn Diệu Chi?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371600" y="22987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Hôm ấy, cô giáo dẫn một bạn gái vào lớp và nói với chúng tôi: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5800" y="267970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“Đây là Diệu Chi, bạn mới của lớp ta. Bạn Diệu Chi là học sinh cũ của Trường Tiểu học Thành Công. Bạn ấy là một hoạ sĩ nhỏ đấy.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23900" y="3441700"/>
            <a:ext cx="8382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 em hãy làm quen với nhau đi.” Cả lớp tôi vỗ tay rào rào, đón chào người bạn mới. Diệu chi bẽn lẽn gật đầu chào lại.</a:t>
            </a:r>
          </a:p>
          <a:p>
            <a:pPr>
              <a:spcBef>
                <a:spcPct val="50000"/>
              </a:spcBef>
              <a:defRPr/>
            </a:pPr>
            <a:endParaRPr lang="en-US" sz="2000">
              <a:latin typeface="Arial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33400" y="4864100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/>
              </a:rPr>
              <a:t>- Câu dùng để giới thiệu bạn Diệu Chi: </a:t>
            </a:r>
            <a:r>
              <a:rPr lang="en-U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Đây là Diệu Chi, bạn mới của lớp ta. Bạn Diệu Chi là học sinh cũ của Trường Tiểu học Thành Công.</a:t>
            </a:r>
            <a:r>
              <a:rPr lang="en-US" sz="2000">
                <a:latin typeface="Arial"/>
              </a:rPr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3400" y="6027738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Câu dùng để nêu nhận định về bạn Diệu Chi: </a:t>
            </a:r>
            <a:r>
              <a:rPr lang="en-US" sz="2000" i="1"/>
              <a:t>Bạn ấy là một hoạ sĩ nhỏ đấy.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9" dur="250" autoRev="1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5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8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1" grpId="0"/>
      <p:bldP spid="8201" grpId="1"/>
      <p:bldP spid="8202" grpId="0"/>
      <p:bldP spid="8202" grpId="1"/>
      <p:bldP spid="8204" grpId="0"/>
      <p:bldP spid="8204" grpId="1"/>
      <p:bldP spid="8205" grpId="0"/>
      <p:bldP spid="82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err="1" smtClean="0"/>
              <a:t>Luyện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từ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và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câu</a:t>
            </a:r>
            <a:endParaRPr lang="en-US" sz="2800" u="sng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743200" y="13716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1701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/>
              <a:t>I - Nhận xét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7200" y="33274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 .  Trong ba câu in nghiêng trên, bộ phận nào trả lời cho câu hỏi </a:t>
            </a:r>
            <a:r>
              <a:rPr lang="en-US" sz="2400" b="1">
                <a:solidFill>
                  <a:srgbClr val="00CC00"/>
                </a:solidFill>
              </a:rPr>
              <a:t>Ai (cái gì, con gì)?</a:t>
            </a:r>
            <a:r>
              <a:rPr lang="en-US" sz="2400"/>
              <a:t>, bộ phận nào trả lời cho câu hỏi </a:t>
            </a:r>
            <a:r>
              <a:rPr lang="en-US" sz="2400" b="1">
                <a:solidFill>
                  <a:srgbClr val="00CC00"/>
                </a:solidFill>
              </a:rPr>
              <a:t>Là gì (là ai, là con gì)?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62000" y="21971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/>
              </a:rPr>
              <a:t>-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Đây là Diệu Chi, bạn mới của lớp ta.</a:t>
            </a:r>
            <a:r>
              <a:rPr lang="en-US" sz="2400">
                <a:latin typeface="Arial"/>
              </a:rPr>
              <a:t>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36600" y="2552700"/>
            <a:ext cx="840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/>
              </a:rPr>
              <a:t>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Diệu Chi là học sinh cũ của Trường Tiểu học Thành Công.</a:t>
            </a:r>
            <a:r>
              <a:rPr lang="en-US" sz="2400">
                <a:latin typeface="Arial"/>
              </a:rPr>
              <a:t> 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11200" y="2936875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/>
              </a:rPr>
              <a:t>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ấy là một hoạ sĩ nhỏ đấy.</a:t>
            </a:r>
            <a:endParaRPr lang="en-US" sz="2400">
              <a:latin typeface="Arial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1600200" y="2286000"/>
            <a:ext cx="76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066800" y="2590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752600" y="2603500"/>
            <a:ext cx="3733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990600" y="29591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2679700" y="2628900"/>
            <a:ext cx="101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819400" y="2971800"/>
            <a:ext cx="586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1828800" y="3048000"/>
            <a:ext cx="76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990600" y="33528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930400" y="33528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819400" y="4495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762000" y="50292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295400" y="4495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Ai? 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257800" y="44450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Là gì?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85800" y="5105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Đây 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895600" y="5118100"/>
            <a:ext cx="419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là Diệu Chi, bạn mới của lớp ta.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73100" y="56007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Bạn Diệu Chi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895600" y="55753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là học sinh cũ của trường Tiểu học Thành Công.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85800" y="6045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Bạn ấy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882900" y="6045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là một hoạ sĩ nhỏ đấy.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err="1" smtClean="0"/>
              <a:t>Luyện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từ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và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câu</a:t>
            </a:r>
            <a:endParaRPr lang="en-US" sz="2400" u="sng" dirty="0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743200" y="13716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28600" y="1727200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/>
              <a:t>I - Nhận xét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" y="2290763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 . Kiểu câu </a:t>
            </a:r>
            <a:r>
              <a:rPr lang="en-US" sz="2000" b="1">
                <a:solidFill>
                  <a:srgbClr val="FF0000"/>
                </a:solidFill>
              </a:rPr>
              <a:t>Ai là gì?</a:t>
            </a:r>
            <a:r>
              <a:rPr lang="en-US" sz="2000"/>
              <a:t> </a:t>
            </a:r>
            <a:r>
              <a:rPr lang="en-US" sz="2000">
                <a:solidFill>
                  <a:srgbClr val="FFFF00"/>
                </a:solidFill>
              </a:rPr>
              <a:t>giống</a:t>
            </a:r>
            <a:r>
              <a:rPr lang="en-US" sz="2000"/>
              <a:t> và </a:t>
            </a:r>
            <a:r>
              <a:rPr lang="en-US" sz="2000">
                <a:solidFill>
                  <a:srgbClr val="FFFF00"/>
                </a:solidFill>
              </a:rPr>
              <a:t>khác</a:t>
            </a:r>
            <a:r>
              <a:rPr lang="en-US" sz="2000"/>
              <a:t> hai kiểu câu đã học </a:t>
            </a:r>
            <a:r>
              <a:rPr lang="en-US" sz="2000" b="1">
                <a:solidFill>
                  <a:srgbClr val="FF0000"/>
                </a:solidFill>
              </a:rPr>
              <a:t>Ai làm gì?, Ai thế nào?</a:t>
            </a:r>
            <a:r>
              <a:rPr lang="en-US" sz="2000"/>
              <a:t> ở chỗ nào?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3400" y="36703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Cả ba kiểu câu trên bộ phận chủ ngữ đều trả lời cho câu hỏi: </a:t>
            </a:r>
            <a:r>
              <a:rPr lang="en-US" sz="2000" b="1"/>
              <a:t>Ai (cái gì, con gì?)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33400" y="3098800"/>
            <a:ext cx="1905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* </a:t>
            </a:r>
            <a:r>
              <a:rPr lang="en-US" sz="2000" b="1" u="sng">
                <a:solidFill>
                  <a:schemeClr val="bg1"/>
                </a:solidFill>
              </a:rPr>
              <a:t>Giống nhau: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33400" y="4533900"/>
            <a:ext cx="1905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* </a:t>
            </a:r>
            <a:r>
              <a:rPr lang="en-US" sz="2000" b="1" u="sng">
                <a:solidFill>
                  <a:schemeClr val="bg1"/>
                </a:solidFill>
              </a:rPr>
              <a:t>Khác nhau: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71500" y="5168900"/>
            <a:ext cx="89535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Câu kể </a:t>
            </a:r>
            <a:r>
              <a:rPr lang="en-US" sz="2000" b="1"/>
              <a:t>Ai làm gì?</a:t>
            </a:r>
            <a:r>
              <a:rPr lang="en-US" sz="2000"/>
              <a:t> Bộ phận vị ngữ trả lời cho câu hỏi </a:t>
            </a:r>
            <a:r>
              <a:rPr lang="en-US" sz="2000" b="1"/>
              <a:t>Làm gì?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Câu kể </a:t>
            </a:r>
            <a:r>
              <a:rPr lang="en-US" sz="2000" b="1"/>
              <a:t>Ai thế nào?</a:t>
            </a:r>
            <a:r>
              <a:rPr lang="en-US" sz="2000"/>
              <a:t> Bộ phận vị ngữ trả lời cho câu hỏi </a:t>
            </a:r>
            <a:r>
              <a:rPr lang="en-US" sz="2000" b="1"/>
              <a:t>Thế nào?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Câu kể </a:t>
            </a:r>
            <a:r>
              <a:rPr lang="en-US" sz="2000" b="1"/>
              <a:t>Ai là gì?</a:t>
            </a:r>
            <a:r>
              <a:rPr lang="en-US" sz="2000"/>
              <a:t> Bộ phận vị ngữ trả lời cho câu hỏi </a:t>
            </a:r>
            <a:r>
              <a:rPr lang="en-US" sz="2000" b="1"/>
              <a:t>Là gì?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9" grpId="0" animBg="1"/>
      <p:bldP spid="10250" grpId="0" animBg="1"/>
      <p:bldP spid="102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err="1" smtClean="0"/>
              <a:t>Luyện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từ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và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câu</a:t>
            </a:r>
            <a:endParaRPr lang="en-US" sz="2800" u="sng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743200" y="13716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28600" y="205740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I - Nhận xét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3700" y="2862263"/>
            <a:ext cx="876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Câu hỏi 1:</a:t>
            </a:r>
            <a:r>
              <a:rPr lang="en-US" sz="2400"/>
              <a:t> Câu kể Ai là gì? Gồm những bộ phận nào? Chúng có tác dụng gì?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" y="47625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Câu hỏi 2:</a:t>
            </a:r>
            <a:r>
              <a:rPr lang="en-US" sz="2400"/>
              <a:t> Câu kể Ai là gì? Được dùng để làm gì?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19100" y="3632200"/>
            <a:ext cx="876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 Câu kể </a:t>
            </a:r>
            <a:r>
              <a:rPr lang="en-US" sz="2400" b="1"/>
              <a:t>Ai là gì?</a:t>
            </a:r>
            <a:r>
              <a:rPr lang="en-US" sz="2400"/>
              <a:t> Gồm hai bộ phận. Bộ phận thứ nhất là chủ ngữ trả lời câu hỏi: </a:t>
            </a:r>
            <a:r>
              <a:rPr lang="en-US" sz="2400" b="1"/>
              <a:t>Ai (cái gì, con gì)?</a:t>
            </a:r>
            <a:r>
              <a:rPr lang="en-US" sz="2400"/>
              <a:t> Bộ phận thứ hai là vị ngữ trả lời câu hỏi: </a:t>
            </a:r>
            <a:r>
              <a:rPr lang="en-US" sz="2400" b="1"/>
              <a:t>Là gì (là ai, là con gì)?.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06400" y="51181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Câu kể Ai là gì? Được dùng để giới thiệu hoặc nêu nhận định về một người, một vật nào đó.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41300" y="283210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II – Ghi nhớ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90500" y="36576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III – Luyện tập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96900" y="43561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Mời cả lớp mở sách giáo khoa trang 57. Mời 1 em đọc yêu cầu bài tập 1 trang 57, 58. Cả lớp đọc thầm.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0" grpId="1"/>
      <p:bldP spid="11271" grpId="0"/>
      <p:bldP spid="11271" grpId="1"/>
      <p:bldP spid="11273" grpId="0"/>
      <p:bldP spid="11273" grpId="1"/>
      <p:bldP spid="11274" grpId="0"/>
      <p:bldP spid="11274" grpId="1"/>
      <p:bldP spid="11275" grpId="0"/>
      <p:bldP spid="11276" grpId="0"/>
      <p:bldP spid="112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u="sng" dirty="0" err="1" smtClean="0"/>
              <a:t>Luyện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từ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và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câu</a:t>
            </a:r>
            <a:endParaRPr lang="en-US" sz="2800" u="sng" dirty="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743200" y="13716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III – Luyện tập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41300" y="31877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228600" y="3187700"/>
            <a:ext cx="12700" cy="330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41300" y="36449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8915400" y="3187700"/>
            <a:ext cx="12700" cy="330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953000" y="3162300"/>
            <a:ext cx="0" cy="325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228600" y="6451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143000" y="3251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Câu kể </a:t>
            </a:r>
            <a:r>
              <a:rPr lang="en-US" sz="2000" b="1"/>
              <a:t>Ai là gì?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562600" y="32639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Tác dụng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57200" y="378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57200" y="3937000"/>
            <a:ext cx="419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a) Thì ra đó là một thứ máy cộng trừ mà Pa – xcan đã dặt hết tình cảm của người con vào việc chế tạo.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953000" y="3921125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 Dùng để </a:t>
            </a:r>
            <a:r>
              <a:rPr lang="en-US" sz="2000" b="1">
                <a:solidFill>
                  <a:srgbClr val="FFFF00"/>
                </a:solidFill>
              </a:rPr>
              <a:t>giới thiệu</a:t>
            </a:r>
            <a:r>
              <a:rPr lang="en-US" sz="2000" b="1"/>
              <a:t> về thứ máy mới.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57200" y="5156200"/>
            <a:ext cx="419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 Đó chính là chiếc máy tính đầu tiên trên thế giới, tổ tiên của những chiếc máy tính điện tử hiện đại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978400" y="5156200"/>
            <a:ext cx="365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 Dùng để nêu </a:t>
            </a:r>
            <a:r>
              <a:rPr lang="en-US" sz="2000" b="1">
                <a:solidFill>
                  <a:srgbClr val="FFFF00"/>
                </a:solidFill>
              </a:rPr>
              <a:t>nhận định</a:t>
            </a:r>
            <a:r>
              <a:rPr lang="en-US" sz="2000" b="1"/>
              <a:t> về giá trị của chiếc máy tính đầu tiên.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71500" y="24511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/>
              <a:t>Bài tập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298" grpId="0" animBg="1"/>
      <p:bldP spid="12299" grpId="0" animBg="1"/>
      <p:bldP spid="12300" grpId="0" animBg="1"/>
      <p:bldP spid="12301" grpId="0" animBg="1"/>
      <p:bldP spid="12305" grpId="0" animBg="1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err="1" smtClean="0"/>
              <a:t>Luyện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từ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và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câu</a:t>
            </a:r>
            <a:endParaRPr lang="en-US" sz="2400" u="sng" dirty="0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743200" y="13716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/>
              <a:t>III – Luyện tập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1300" y="27559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228600" y="2755900"/>
            <a:ext cx="12700" cy="402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41300" y="32131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8915400" y="2755900"/>
            <a:ext cx="12700" cy="402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953000" y="2743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28600" y="67818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143000" y="28194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Câu kể </a:t>
            </a:r>
            <a:r>
              <a:rPr lang="en-US" sz="2000" b="1"/>
              <a:t>Ai là gì?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562600" y="28194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Tác dụng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7200" y="33528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81000" y="32893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b) Lá là lịch của cây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953000" y="3286125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Nêu </a:t>
            </a:r>
            <a:r>
              <a:rPr lang="en-US" b="1">
                <a:solidFill>
                  <a:srgbClr val="FFFF00"/>
                </a:solidFill>
              </a:rPr>
              <a:t>nhận định</a:t>
            </a:r>
            <a:r>
              <a:rPr lang="en-US" b="1"/>
              <a:t> (chỉ mùa).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953000" y="3797300"/>
            <a:ext cx="388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Nêu </a:t>
            </a:r>
            <a:r>
              <a:rPr lang="en-US" b="1">
                <a:solidFill>
                  <a:srgbClr val="FFFF00"/>
                </a:solidFill>
              </a:rPr>
              <a:t>nhận định</a:t>
            </a:r>
            <a:r>
              <a:rPr lang="en-US" b="1"/>
              <a:t> (chỉ vụ hoặc chỉ năm).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06400" y="37973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Cây lại là lịch đất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06400" y="45212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Trăng lặn rồi trăng mọc / Là lịch của bầu trời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31800" y="52705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Mười ngón tay là lịch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953000" y="4521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Nêu </a:t>
            </a:r>
            <a:r>
              <a:rPr lang="en-US" b="1">
                <a:solidFill>
                  <a:srgbClr val="FFFF00"/>
                </a:solidFill>
              </a:rPr>
              <a:t>nhận định</a:t>
            </a:r>
            <a:r>
              <a:rPr lang="en-US" b="1"/>
              <a:t> (chỉ ngày đêm).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953000" y="56642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Nêu </a:t>
            </a:r>
            <a:r>
              <a:rPr lang="en-US" b="1">
                <a:solidFill>
                  <a:srgbClr val="FFFF00"/>
                </a:solidFill>
              </a:rPr>
              <a:t>nhận định</a:t>
            </a:r>
            <a:r>
              <a:rPr lang="en-US" b="1"/>
              <a:t> (chỉ năm học)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44500" y="60198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C) Sầu riêng là loại trái quý của miền Nam.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44500" y="56515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Lịch lại là trang sách.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953000" y="52832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Nêu </a:t>
            </a:r>
            <a:r>
              <a:rPr lang="en-US" b="1">
                <a:solidFill>
                  <a:srgbClr val="FFFF00"/>
                </a:solidFill>
              </a:rPr>
              <a:t>nhận định</a:t>
            </a:r>
            <a:r>
              <a:rPr lang="en-US" b="1"/>
              <a:t> (đếm ngày tháng).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965700" y="60579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Nêu </a:t>
            </a:r>
            <a:r>
              <a:rPr lang="en-US" b="1">
                <a:solidFill>
                  <a:srgbClr val="FFFF00"/>
                </a:solidFill>
              </a:rPr>
              <a:t>nhận định</a:t>
            </a:r>
            <a:r>
              <a:rPr lang="en-US" b="1"/>
              <a:t> và bao hàm cả ý </a:t>
            </a:r>
            <a:r>
              <a:rPr lang="en-US" b="1">
                <a:solidFill>
                  <a:srgbClr val="FFFF00"/>
                </a:solidFill>
              </a:rPr>
              <a:t>giới thiệu</a:t>
            </a:r>
            <a:r>
              <a:rPr lang="en-US" b="1"/>
              <a:t> về trái sầu riêng</a:t>
            </a:r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584200" y="2159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/>
              <a:t>Bài tập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7" grpId="0"/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  <p:bldP spid="13337" grpId="0"/>
      <p:bldP spid="13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err="1" smtClean="0"/>
              <a:t>Luyện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từ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và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câu</a:t>
            </a:r>
            <a:endParaRPr lang="en-US" sz="2400" u="sng" dirty="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743200" y="13716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457200" y="1981200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/>
              <a:t>III – Luyện tập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5800" y="2616200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Bài tập 2:</a:t>
            </a:r>
            <a:r>
              <a:rPr lang="en-US" sz="2000"/>
              <a:t> Dùng câu kể </a:t>
            </a:r>
            <a:r>
              <a:rPr lang="en-US" sz="2000" b="1"/>
              <a:t>Ai là gì?</a:t>
            </a:r>
            <a:r>
              <a:rPr lang="en-US" sz="2000"/>
              <a:t> Giới thiệu về các bạn trong lớp em (hoặc giới thiệu từng người trong ảnh chụp gia đình em).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85800" y="34544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Gợi ý: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990600" y="3911600"/>
            <a:ext cx="81534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Xác định nội dung sẽ giới thiệu: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Giới thiệu về các bạn trong lớp.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Giới thiệu từng người trong gia đình.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952500" y="5448300"/>
            <a:ext cx="617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Xác định đối tượng giới thiệu</a:t>
            </a:r>
            <a:r>
              <a:rPr lang="en-US" sz="2000"/>
              <a:t>: là các thầy cô đang dự giờ và các bạn trong lớp.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965200" y="632460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Nhớ sử dụng kiểu câu </a:t>
            </a:r>
            <a:r>
              <a:rPr lang="en-US" sz="2000" b="1">
                <a:solidFill>
                  <a:srgbClr val="FFFF00"/>
                </a:solidFill>
              </a:rPr>
              <a:t>Ai là gì?</a:t>
            </a:r>
            <a:r>
              <a:rPr lang="en-US" sz="2000" b="1"/>
              <a:t> Để giới thiệu.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/>
      <p:bldP spid="14350" grpId="0"/>
      <p:bldP spid="14351" grpId="0"/>
      <p:bldP spid="143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err="1" smtClean="0"/>
              <a:t>Luyện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từ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và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câu</a:t>
            </a:r>
            <a:endParaRPr lang="en-US" sz="2800" u="sng" dirty="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743200" y="13716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Câu kể Ai là gì?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I - Nhận xét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68300" y="3136900"/>
            <a:ext cx="876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 Câu kể </a:t>
            </a:r>
            <a:r>
              <a:rPr lang="en-US" sz="2400" b="1"/>
              <a:t>Ai là gì?</a:t>
            </a:r>
            <a:r>
              <a:rPr lang="en-US" sz="2400"/>
              <a:t> Gồm hai bộ phận. Bộ phận thứ nhất là chủ ngữ trả lời câu hỏi: </a:t>
            </a:r>
            <a:r>
              <a:rPr lang="en-US" sz="2400" b="1"/>
              <a:t>Ai (cái gì, con gì)?</a:t>
            </a:r>
            <a:r>
              <a:rPr lang="en-US" sz="2400"/>
              <a:t> Bộ phận thứ hai là vị ngữ trả lời câu hỏi: </a:t>
            </a:r>
            <a:r>
              <a:rPr lang="en-US" sz="2400" b="1"/>
              <a:t>Là gì (là ai, là con gì)?.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355600" y="42926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Câu kể Ai là gì? Được dùng để giới thiệu hoặc nêu nhận định về một người, một vật nào đó.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215900" y="26670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II – Ghi nhớ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127000" y="50292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III – Luyện tập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57200" y="5715000"/>
            <a:ext cx="8534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- Về nhà làm các bài tập vào vở. Tìm các ví dụ về câu kể Ai là gì? vừa học.</a:t>
            </a:r>
          </a:p>
          <a:p>
            <a:r>
              <a:rPr lang="en-US" sz="2000">
                <a:solidFill>
                  <a:schemeClr val="bg1"/>
                </a:solidFill>
              </a:rPr>
              <a:t>- Xem trước bài:” Vị ngữ trong câu kể Ai là gì?”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839</TotalTime>
  <Words>1142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Clouds</vt:lpstr>
      <vt:lpstr> Luyện từ và câu</vt:lpstr>
      <vt:lpstr> Luyện từ và câu</vt:lpstr>
      <vt:lpstr> Luyện từ và câu</vt:lpstr>
      <vt:lpstr> Luyện từ và câu</vt:lpstr>
      <vt:lpstr> Luyện từ và câu</vt:lpstr>
      <vt:lpstr>. Luyện từ và câu</vt:lpstr>
      <vt:lpstr> Luyện từ và câu</vt:lpstr>
      <vt:lpstr> Luyện từ và câu</vt:lpstr>
      <vt:lpstr> Luyện từ và câu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ba ngày 02 tháng 03 năm 2010. Luyện từ và câu</dc:title>
  <dc:creator>CAMRANH COMPUTER</dc:creator>
  <cp:lastModifiedBy>CSTeam</cp:lastModifiedBy>
  <cp:revision>34</cp:revision>
  <dcterms:created xsi:type="dcterms:W3CDTF">2010-02-07T14:05:37Z</dcterms:created>
  <dcterms:modified xsi:type="dcterms:W3CDTF">2016-06-30T01:53:26Z</dcterms:modified>
</cp:coreProperties>
</file>