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FF00"/>
    <a:srgbClr val="00CC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DEE66C0D-43A7-48BF-817E-8C33424BF8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2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71B37-2A44-4125-A6B4-02A405B949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29C60-C76F-435B-B9E8-1380821D1D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CDF54-B4D4-4327-A4FD-F59D4C4FCC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860C7-A01B-461F-9DBE-49611F263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7ADD3-F8D5-478C-866C-9FEFD5D3DC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4B60A-C15C-45C3-A135-F27A03C999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A4601-13F9-410E-91F4-CF869F7C52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5F667-D7D9-492E-BA2D-729E0C0718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23F35-C262-4E20-834D-64DCE202DD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F8A91-3B68-4E9A-B32C-471E5978C8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1E15E-2851-4092-82BB-3390BD8C4F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9699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F4603DE1-7B4D-4305-9563-84B4B89DC1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457200" y="304800"/>
            <a:ext cx="8382000" cy="13112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u="sng" dirty="0" err="1" smtClean="0"/>
              <a:t>Luyện</a:t>
            </a:r>
            <a:r>
              <a:rPr lang="en-US" sz="3600" u="sng" dirty="0" smtClean="0"/>
              <a:t> </a:t>
            </a:r>
            <a:r>
              <a:rPr lang="en-US" sz="3600" u="sng" dirty="0" err="1" smtClean="0"/>
              <a:t>từ</a:t>
            </a:r>
            <a:r>
              <a:rPr lang="en-US" sz="3600" u="sng" dirty="0" smtClean="0"/>
              <a:t> </a:t>
            </a:r>
            <a:r>
              <a:rPr lang="en-US" sz="3600" u="sng" dirty="0" err="1" smtClean="0"/>
              <a:t>và</a:t>
            </a:r>
            <a:r>
              <a:rPr lang="en-US" sz="3600" u="sng" dirty="0" smtClean="0"/>
              <a:t> </a:t>
            </a:r>
            <a:r>
              <a:rPr lang="en-US" sz="3600" u="sng" dirty="0" err="1" smtClean="0"/>
              <a:t>câu</a:t>
            </a:r>
            <a:endParaRPr lang="en-US" sz="3600" u="sng" dirty="0" smtClean="0"/>
          </a:p>
        </p:txBody>
      </p:sp>
      <p:sp>
        <p:nvSpPr>
          <p:cNvPr id="2051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0" y="1905000"/>
            <a:ext cx="3657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FF0000"/>
                </a:solidFill>
              </a:rPr>
              <a:t>Kiểm tra bài cũ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066800" y="2895600"/>
            <a:ext cx="73914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* Tìm ba từ ngữ miêu tả mức độ cao của cái đẹp. Đặt câu với mỗi từ vừa tìm được.</a:t>
            </a:r>
          </a:p>
          <a:p>
            <a:pPr>
              <a:spcBef>
                <a:spcPct val="50000"/>
              </a:spcBef>
            </a:pPr>
            <a:r>
              <a:rPr lang="en-US" sz="2400"/>
              <a:t>M : tuyệt vời,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066800" y="24384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Bài tập: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066800" y="4343400"/>
            <a:ext cx="7162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* Em hãy kể tên các kiểu câu kể đã học. Đặt câu với mỗi kiểu câu đó.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  <p:bldP spid="2052" grpId="0"/>
      <p:bldP spid="2053" grpId="0"/>
      <p:bldP spid="20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-119063"/>
            <a:ext cx="8229600" cy="1143001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u="sng" dirty="0" err="1" smtClean="0"/>
              <a:t>Luyện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từ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và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câu</a:t>
            </a:r>
            <a:endParaRPr lang="en-US" sz="2400" u="sng" dirty="0" smtClean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743200" y="825500"/>
            <a:ext cx="3886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Câu kể Ai là gì?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28600" y="1308100"/>
            <a:ext cx="2590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u="sng"/>
              <a:t>I - Nhận xét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381000" y="1871663"/>
            <a:ext cx="3276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1.  Đọc đoạn văn sau: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533400" y="4114800"/>
            <a:ext cx="7848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2 . Trong ba câu in nghiêng ở trên, những câu nào dùng để giới thiệu, câu nào nêu nhận định về bạn Diệu Chi?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1371600" y="2298700"/>
            <a:ext cx="7848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Hôm ấy, cô giáo dẫn một bạn gái vào lớp và nói với chúng tôi: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685800" y="2679700"/>
            <a:ext cx="8458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“Đây là Diệu Chi, bạn mới của lớp ta. Bạn Diệu Chi là học sinh cũ của Trường Tiểu học Thành Công. Bạn ấy là một hoạ sĩ nhỏ đấy.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723900" y="3441700"/>
            <a:ext cx="83820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Các em hãy làm quen với nhau đi.” Cả lớp tôi vỗ tay rào rào, đón chào người bạn mới. Diệu chi bẽn lẽn gật đầu chào lại.</a:t>
            </a:r>
          </a:p>
          <a:p>
            <a:pPr>
              <a:spcBef>
                <a:spcPct val="50000"/>
              </a:spcBef>
              <a:defRPr/>
            </a:pPr>
            <a:endParaRPr lang="en-US" sz="2000">
              <a:latin typeface="Arial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533400" y="4864100"/>
            <a:ext cx="7848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Arial"/>
              </a:rPr>
              <a:t>- Câu dùng để giới thiệu bạn Diệu Chi: </a:t>
            </a:r>
            <a:r>
              <a:rPr lang="en-US" sz="2000" i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Đây là Diệu Chi, bạn mới của lớp ta. Bạn Diệu Chi là học sinh cũ của Trường Tiểu học Thành Công.</a:t>
            </a:r>
            <a:r>
              <a:rPr lang="en-US" sz="2000">
                <a:latin typeface="Arial"/>
              </a:rPr>
              <a:t> 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33400" y="6027738"/>
            <a:ext cx="7848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- Câu dùng để nêu nhận định về bạn Diệu Chi: </a:t>
            </a:r>
            <a:r>
              <a:rPr lang="en-US" sz="2000" i="1"/>
              <a:t>Bạn ấy là một hoạ sĩ nhỏ đấy.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49" dur="250" autoRev="1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" dur="250" autoRev="1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1" dur="250" autoRev="1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55" dur="2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1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58" dur="2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197" grpId="0"/>
      <p:bldP spid="8198" grpId="0"/>
      <p:bldP spid="8199" grpId="0"/>
      <p:bldP spid="8201" grpId="0"/>
      <p:bldP spid="8201" grpId="1"/>
      <p:bldP spid="8202" grpId="0"/>
      <p:bldP spid="8202" grpId="1"/>
      <p:bldP spid="8204" grpId="0"/>
      <p:bldP spid="8204" grpId="1"/>
      <p:bldP spid="8205" grpId="0"/>
      <p:bldP spid="820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u="sng" dirty="0" err="1" smtClean="0"/>
              <a:t>Luyện</a:t>
            </a:r>
            <a:r>
              <a:rPr lang="en-US" sz="2800" u="sng" dirty="0" smtClean="0"/>
              <a:t> </a:t>
            </a:r>
            <a:r>
              <a:rPr lang="en-US" sz="2800" u="sng" dirty="0" err="1" smtClean="0"/>
              <a:t>từ</a:t>
            </a:r>
            <a:r>
              <a:rPr lang="en-US" sz="2800" u="sng" dirty="0" smtClean="0"/>
              <a:t> </a:t>
            </a:r>
            <a:r>
              <a:rPr lang="en-US" sz="2800" u="sng" dirty="0" err="1" smtClean="0"/>
              <a:t>và</a:t>
            </a:r>
            <a:r>
              <a:rPr lang="en-US" sz="2800" u="sng" dirty="0" smtClean="0"/>
              <a:t> </a:t>
            </a:r>
            <a:r>
              <a:rPr lang="en-US" sz="2800" u="sng" dirty="0" err="1" smtClean="0"/>
              <a:t>câu</a:t>
            </a:r>
            <a:endParaRPr lang="en-US" sz="2800" u="sng" dirty="0" smtClean="0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743200" y="1371600"/>
            <a:ext cx="3886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</a:rPr>
              <a:t>Câu kể Ai là gì?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28600" y="1701800"/>
            <a:ext cx="2590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u="sng"/>
              <a:t>I - Nhận xét</a:t>
            </a:r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457200" y="3327400"/>
            <a:ext cx="8458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3 .  Trong ba câu in nghiêng trên, bộ phận nào trả lời cho câu hỏi </a:t>
            </a:r>
            <a:r>
              <a:rPr lang="en-US" sz="2400" b="1">
                <a:solidFill>
                  <a:srgbClr val="00CC00"/>
                </a:solidFill>
              </a:rPr>
              <a:t>Ai (cái gì, con gì)?</a:t>
            </a:r>
            <a:r>
              <a:rPr lang="en-US" sz="2400"/>
              <a:t>, bộ phận nào trả lời cho câu hỏi </a:t>
            </a:r>
            <a:r>
              <a:rPr lang="en-US" sz="2400" b="1">
                <a:solidFill>
                  <a:srgbClr val="00CC00"/>
                </a:solidFill>
              </a:rPr>
              <a:t>Là gì (là ai, là con gì)?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762000" y="21971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/>
              </a:rPr>
              <a:t>-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Đây là Diệu Chi, bạn mới của lớp ta.</a:t>
            </a:r>
            <a:r>
              <a:rPr lang="en-US" sz="2400">
                <a:latin typeface="Arial"/>
              </a:rPr>
              <a:t> 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736600" y="2552700"/>
            <a:ext cx="8407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/>
              </a:rPr>
              <a:t>-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Bạn Diệu Chi là học sinh cũ của Trường Tiểu học Thành Công.</a:t>
            </a:r>
            <a:r>
              <a:rPr lang="en-US" sz="2400">
                <a:latin typeface="Arial"/>
              </a:rPr>
              <a:t> 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711200" y="2936875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/>
              </a:rPr>
              <a:t>-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Bạn ấy là một hoạ sĩ nhỏ đấy.</a:t>
            </a:r>
            <a:endParaRPr lang="en-US" sz="2400">
              <a:latin typeface="Arial"/>
            </a:endParaRPr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H="1">
            <a:off x="1600200" y="2286000"/>
            <a:ext cx="762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>
            <a:off x="1066800" y="2590800"/>
            <a:ext cx="457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>
            <a:off x="1752600" y="2603500"/>
            <a:ext cx="3733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>
            <a:off x="990600" y="2959100"/>
            <a:ext cx="1676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5" name="Line 19"/>
          <p:cNvSpPr>
            <a:spLocks noChangeShapeType="1"/>
          </p:cNvSpPr>
          <p:nvPr/>
        </p:nvSpPr>
        <p:spPr bwMode="auto">
          <a:xfrm flipH="1">
            <a:off x="2679700" y="2628900"/>
            <a:ext cx="1016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>
            <a:off x="2819400" y="2971800"/>
            <a:ext cx="5867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 flipH="1">
            <a:off x="1828800" y="3048000"/>
            <a:ext cx="762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8" name="Line 22"/>
          <p:cNvSpPr>
            <a:spLocks noChangeShapeType="1"/>
          </p:cNvSpPr>
          <p:nvPr/>
        </p:nvSpPr>
        <p:spPr bwMode="auto">
          <a:xfrm>
            <a:off x="990600" y="3352800"/>
            <a:ext cx="762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9" name="Line 23"/>
          <p:cNvSpPr>
            <a:spLocks noChangeShapeType="1"/>
          </p:cNvSpPr>
          <p:nvPr/>
        </p:nvSpPr>
        <p:spPr bwMode="auto">
          <a:xfrm>
            <a:off x="1930400" y="3352800"/>
            <a:ext cx="2590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>
            <a:off x="2819400" y="4495800"/>
            <a:ext cx="0" cy="2362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1" name="Line 25"/>
          <p:cNvSpPr>
            <a:spLocks noChangeShapeType="1"/>
          </p:cNvSpPr>
          <p:nvPr/>
        </p:nvSpPr>
        <p:spPr bwMode="auto">
          <a:xfrm>
            <a:off x="762000" y="5029200"/>
            <a:ext cx="838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1295400" y="44958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Ai? </a:t>
            </a:r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5257800" y="4445000"/>
            <a:ext cx="175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Là gì?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685800" y="51054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Đây </a:t>
            </a:r>
          </a:p>
        </p:txBody>
      </p: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2895600" y="5118100"/>
            <a:ext cx="4191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là Diệu Chi, bạn mới của lớp ta.</a:t>
            </a:r>
          </a:p>
        </p:txBody>
      </p:sp>
      <p:sp>
        <p:nvSpPr>
          <p:cNvPr id="9246" name="Text Box 30"/>
          <p:cNvSpPr txBox="1">
            <a:spLocks noChangeArrowheads="1"/>
          </p:cNvSpPr>
          <p:nvPr/>
        </p:nvSpPr>
        <p:spPr bwMode="auto">
          <a:xfrm>
            <a:off x="673100" y="5600700"/>
            <a:ext cx="1981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Bạn Diệu Chi</a:t>
            </a:r>
          </a:p>
        </p:txBody>
      </p:sp>
      <p:sp>
        <p:nvSpPr>
          <p:cNvPr id="9247" name="Text Box 31"/>
          <p:cNvSpPr txBox="1">
            <a:spLocks noChangeArrowheads="1"/>
          </p:cNvSpPr>
          <p:nvPr/>
        </p:nvSpPr>
        <p:spPr bwMode="auto">
          <a:xfrm>
            <a:off x="2895600" y="5575300"/>
            <a:ext cx="6096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là học sinh cũ của trường Tiểu học Thành Công.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685800" y="60452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Bạn ấy</a:t>
            </a:r>
          </a:p>
        </p:txBody>
      </p:sp>
      <p:sp>
        <p:nvSpPr>
          <p:cNvPr id="9249" name="Text Box 33"/>
          <p:cNvSpPr txBox="1">
            <a:spLocks noChangeArrowheads="1"/>
          </p:cNvSpPr>
          <p:nvPr/>
        </p:nvSpPr>
        <p:spPr bwMode="auto">
          <a:xfrm>
            <a:off x="2882900" y="6045200"/>
            <a:ext cx="609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là một hoạ sĩ nhỏ đấy.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6" dur="20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1" dur="2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6" dur="20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9" dur="20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2" dur="20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5" dur="20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8" dur="20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1" dur="20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4" dur="20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7" dur="20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0" dur="20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3" dur="20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1" grpId="0" animBg="1"/>
      <p:bldP spid="9232" grpId="0" animBg="1"/>
      <p:bldP spid="9233" grpId="0" animBg="1"/>
      <p:bldP spid="9234" grpId="0" animBg="1"/>
      <p:bldP spid="9235" grpId="0" animBg="1"/>
      <p:bldP spid="9236" grpId="0" animBg="1"/>
      <p:bldP spid="9237" grpId="0" animBg="1"/>
      <p:bldP spid="9238" grpId="0" animBg="1"/>
      <p:bldP spid="9239" grpId="0" animBg="1"/>
      <p:bldP spid="9240" grpId="0" animBg="1"/>
      <p:bldP spid="9241" grpId="0" animBg="1"/>
      <p:bldP spid="9242" grpId="0"/>
      <p:bldP spid="9243" grpId="0"/>
      <p:bldP spid="9244" grpId="0"/>
      <p:bldP spid="9245" grpId="0"/>
      <p:bldP spid="9246" grpId="0"/>
      <p:bldP spid="9247" grpId="0"/>
      <p:bldP spid="9248" grpId="0"/>
      <p:bldP spid="92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u="sng" dirty="0" err="1" smtClean="0"/>
              <a:t>Luyện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từ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và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câu</a:t>
            </a:r>
            <a:endParaRPr lang="en-US" sz="2400" u="sng" dirty="0" smtClean="0"/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2743200" y="1371600"/>
            <a:ext cx="3886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Câu kể Ai là gì?</a:t>
            </a: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228600" y="1727200"/>
            <a:ext cx="2590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u="sng"/>
              <a:t>I - Nhận xét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381000" y="2290763"/>
            <a:ext cx="8382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4 . Kiểu câu </a:t>
            </a:r>
            <a:r>
              <a:rPr lang="en-US" sz="2000" b="1">
                <a:solidFill>
                  <a:srgbClr val="FF0000"/>
                </a:solidFill>
              </a:rPr>
              <a:t>Ai là gì?</a:t>
            </a:r>
            <a:r>
              <a:rPr lang="en-US" sz="2000"/>
              <a:t> </a:t>
            </a:r>
            <a:r>
              <a:rPr lang="en-US" sz="2000">
                <a:solidFill>
                  <a:srgbClr val="FFFF00"/>
                </a:solidFill>
              </a:rPr>
              <a:t>giống</a:t>
            </a:r>
            <a:r>
              <a:rPr lang="en-US" sz="2000"/>
              <a:t> và </a:t>
            </a:r>
            <a:r>
              <a:rPr lang="en-US" sz="2000">
                <a:solidFill>
                  <a:srgbClr val="FFFF00"/>
                </a:solidFill>
              </a:rPr>
              <a:t>khác</a:t>
            </a:r>
            <a:r>
              <a:rPr lang="en-US" sz="2000"/>
              <a:t> hai kiểu câu đã học </a:t>
            </a:r>
            <a:r>
              <a:rPr lang="en-US" sz="2000" b="1">
                <a:solidFill>
                  <a:srgbClr val="FF0000"/>
                </a:solidFill>
              </a:rPr>
              <a:t>Ai làm gì?, Ai thế nào?</a:t>
            </a:r>
            <a:r>
              <a:rPr lang="en-US" sz="2000"/>
              <a:t> ở chỗ nào?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533400" y="3670300"/>
            <a:ext cx="7848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- Cả ba kiểu câu trên bộ phận chủ ngữ đều trả lời cho câu hỏi: </a:t>
            </a:r>
            <a:r>
              <a:rPr lang="en-US" sz="2000" b="1"/>
              <a:t>Ai (cái gì, con gì?)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533400" y="3098800"/>
            <a:ext cx="19050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bg1"/>
                </a:solidFill>
              </a:rPr>
              <a:t>* </a:t>
            </a:r>
            <a:r>
              <a:rPr lang="en-US" sz="2000" b="1" u="sng">
                <a:solidFill>
                  <a:schemeClr val="bg1"/>
                </a:solidFill>
              </a:rPr>
              <a:t>Giống nhau: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533400" y="4533900"/>
            <a:ext cx="19050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bg1"/>
                </a:solidFill>
              </a:rPr>
              <a:t>* </a:t>
            </a:r>
            <a:r>
              <a:rPr lang="en-US" sz="2000" b="1" u="sng">
                <a:solidFill>
                  <a:schemeClr val="bg1"/>
                </a:solidFill>
              </a:rPr>
              <a:t>Khác nhau: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571500" y="5168900"/>
            <a:ext cx="895350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2000"/>
              <a:t> Câu kể </a:t>
            </a:r>
            <a:r>
              <a:rPr lang="en-US" sz="2000" b="1"/>
              <a:t>Ai làm gì?</a:t>
            </a:r>
            <a:r>
              <a:rPr lang="en-US" sz="2000"/>
              <a:t> Bộ phận vị ngữ trả lời cho câu hỏi </a:t>
            </a:r>
            <a:r>
              <a:rPr lang="en-US" sz="2000" b="1"/>
              <a:t>Làm gì?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000"/>
              <a:t> Câu kể </a:t>
            </a:r>
            <a:r>
              <a:rPr lang="en-US" sz="2000" b="1"/>
              <a:t>Ai thế nào?</a:t>
            </a:r>
            <a:r>
              <a:rPr lang="en-US" sz="2000"/>
              <a:t> Bộ phận vị ngữ trả lời cho câu hỏi </a:t>
            </a:r>
            <a:r>
              <a:rPr lang="en-US" sz="2000" b="1"/>
              <a:t>Thế nào?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000"/>
              <a:t> Câu kể </a:t>
            </a:r>
            <a:r>
              <a:rPr lang="en-US" sz="2000" b="1"/>
              <a:t>Ai là gì?</a:t>
            </a:r>
            <a:r>
              <a:rPr lang="en-US" sz="2000"/>
              <a:t> Bộ phận vị ngữ trả lời cho câu hỏi </a:t>
            </a:r>
            <a:r>
              <a:rPr lang="en-US" sz="2000" b="1"/>
              <a:t>Là gì?</a:t>
            </a:r>
          </a:p>
          <a:p>
            <a:pPr>
              <a:spcBef>
                <a:spcPct val="50000"/>
              </a:spcBef>
              <a:buFontTx/>
              <a:buChar char="-"/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2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5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23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/>
      <p:bldP spid="10247" grpId="0"/>
      <p:bldP spid="10249" grpId="0" animBg="1"/>
      <p:bldP spid="10250" grpId="0" animBg="1"/>
      <p:bldP spid="102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u="sng" dirty="0" err="1" smtClean="0"/>
              <a:t>Luyện</a:t>
            </a:r>
            <a:r>
              <a:rPr lang="en-US" sz="2800" u="sng" dirty="0" smtClean="0"/>
              <a:t> </a:t>
            </a:r>
            <a:r>
              <a:rPr lang="en-US" sz="2800" u="sng" dirty="0" err="1" smtClean="0"/>
              <a:t>từ</a:t>
            </a:r>
            <a:r>
              <a:rPr lang="en-US" sz="2800" u="sng" dirty="0" smtClean="0"/>
              <a:t> </a:t>
            </a:r>
            <a:r>
              <a:rPr lang="en-US" sz="2800" u="sng" dirty="0" err="1" smtClean="0"/>
              <a:t>và</a:t>
            </a:r>
            <a:r>
              <a:rPr lang="en-US" sz="2800" u="sng" dirty="0" smtClean="0"/>
              <a:t> </a:t>
            </a:r>
            <a:r>
              <a:rPr lang="en-US" sz="2800" u="sng" dirty="0" err="1" smtClean="0"/>
              <a:t>câu</a:t>
            </a:r>
            <a:endParaRPr lang="en-US" sz="2800" u="sng" dirty="0" smtClean="0"/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2743200" y="1371600"/>
            <a:ext cx="3886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</a:rPr>
              <a:t>Câu kể Ai là gì?</a:t>
            </a: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228600" y="2057400"/>
            <a:ext cx="2590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/>
              <a:t>I - Nhận xét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393700" y="2862263"/>
            <a:ext cx="8763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/>
              <a:t>Câu hỏi 1:</a:t>
            </a:r>
            <a:r>
              <a:rPr lang="en-US" sz="2400"/>
              <a:t> Câu kể Ai là gì? Gồm những bộ phận nào? Chúng có tác dụng gì?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381000" y="4762500"/>
            <a:ext cx="7848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/>
              <a:t>Câu hỏi 2:</a:t>
            </a:r>
            <a:r>
              <a:rPr lang="en-US" sz="2400"/>
              <a:t> Câu kể Ai là gì? Được dùng để làm gì?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419100" y="3632200"/>
            <a:ext cx="8763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1. Câu kể </a:t>
            </a:r>
            <a:r>
              <a:rPr lang="en-US" sz="2400" b="1"/>
              <a:t>Ai là gì?</a:t>
            </a:r>
            <a:r>
              <a:rPr lang="en-US" sz="2400"/>
              <a:t> Gồm hai bộ phận. Bộ phận thứ nhất là chủ ngữ trả lời câu hỏi: </a:t>
            </a:r>
            <a:r>
              <a:rPr lang="en-US" sz="2400" b="1"/>
              <a:t>Ai (cái gì, con gì)?</a:t>
            </a:r>
            <a:r>
              <a:rPr lang="en-US" sz="2400"/>
              <a:t> Bộ phận thứ hai là vị ngữ trả lời câu hỏi: </a:t>
            </a:r>
            <a:r>
              <a:rPr lang="en-US" sz="2400" b="1"/>
              <a:t>Là gì (là ai, là con gì)?.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406400" y="5118100"/>
            <a:ext cx="7848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2. Câu kể Ai là gì? Được dùng để giới thiệu hoặc nêu nhận định về một người, một vật nào đó.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241300" y="2832100"/>
            <a:ext cx="2590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/>
              <a:t>II – Ghi nhớ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190500" y="3657600"/>
            <a:ext cx="3276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/>
              <a:t>III – Luyện tập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596900" y="4356100"/>
            <a:ext cx="7848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* Mời cả lớp mở sách giáo khoa trang 57. Mời 1 em đọc yêu cầu bài tập 1 trang 57, 58. Cả lớp đọc thầm.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/>
      <p:bldP spid="11270" grpId="1"/>
      <p:bldP spid="11271" grpId="0"/>
      <p:bldP spid="11271" grpId="1"/>
      <p:bldP spid="11273" grpId="0"/>
      <p:bldP spid="11273" grpId="1"/>
      <p:bldP spid="11274" grpId="0"/>
      <p:bldP spid="11274" grpId="1"/>
      <p:bldP spid="11275" grpId="0"/>
      <p:bldP spid="11276" grpId="0"/>
      <p:bldP spid="1127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.</a:t>
            </a:r>
            <a:br>
              <a:rPr lang="en-US" sz="2800" dirty="0" smtClean="0"/>
            </a:br>
            <a:r>
              <a:rPr lang="en-US" sz="2800" u="sng" dirty="0" err="1" smtClean="0"/>
              <a:t>Luyện</a:t>
            </a:r>
            <a:r>
              <a:rPr lang="en-US" sz="2800" u="sng" dirty="0" smtClean="0"/>
              <a:t> </a:t>
            </a:r>
            <a:r>
              <a:rPr lang="en-US" sz="2800" u="sng" dirty="0" err="1" smtClean="0"/>
              <a:t>từ</a:t>
            </a:r>
            <a:r>
              <a:rPr lang="en-US" sz="2800" u="sng" dirty="0" smtClean="0"/>
              <a:t> </a:t>
            </a:r>
            <a:r>
              <a:rPr lang="en-US" sz="2800" u="sng" dirty="0" err="1" smtClean="0"/>
              <a:t>và</a:t>
            </a:r>
            <a:r>
              <a:rPr lang="en-US" sz="2800" u="sng" dirty="0" smtClean="0"/>
              <a:t> </a:t>
            </a:r>
            <a:r>
              <a:rPr lang="en-US" sz="2800" u="sng" dirty="0" err="1" smtClean="0"/>
              <a:t>câu</a:t>
            </a:r>
            <a:endParaRPr lang="en-US" sz="2800" u="sng" dirty="0" smtClean="0"/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2743200" y="1371600"/>
            <a:ext cx="3886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</a:rPr>
              <a:t>Câu kể Ai là gì?</a:t>
            </a: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228600" y="1828800"/>
            <a:ext cx="3505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/>
              <a:t>III – Luyện tập</a:t>
            </a: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241300" y="3187700"/>
            <a:ext cx="868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228600" y="3187700"/>
            <a:ext cx="12700" cy="330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>
            <a:off x="241300" y="3644900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H="1">
            <a:off x="8915400" y="3187700"/>
            <a:ext cx="12700" cy="330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4953000" y="3162300"/>
            <a:ext cx="0" cy="325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H="1">
            <a:off x="228600" y="6451600"/>
            <a:ext cx="868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1143000" y="3251200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Câu kể </a:t>
            </a:r>
            <a:r>
              <a:rPr lang="en-US" sz="2000" b="1"/>
              <a:t>Ai là gì?</a:t>
            </a: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5562600" y="3263900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Tác dụng</a:t>
            </a: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457200" y="3784600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000"/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457200" y="3937000"/>
            <a:ext cx="4191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a) Thì ra đó là một thứ máy cộng trừ mà Pa – xcan đã dặt hết tình cảm của người con vào việc chế tạo.</a:t>
            </a:r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4953000" y="3921125"/>
            <a:ext cx="3886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- Dùng để </a:t>
            </a:r>
            <a:r>
              <a:rPr lang="en-US" sz="2000" b="1">
                <a:solidFill>
                  <a:srgbClr val="FFFF00"/>
                </a:solidFill>
              </a:rPr>
              <a:t>giới thiệu</a:t>
            </a:r>
            <a:r>
              <a:rPr lang="en-US" sz="2000" b="1"/>
              <a:t> về thứ máy mới.</a:t>
            </a:r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457200" y="5156200"/>
            <a:ext cx="4191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- Đó chính là chiếc máy tính đầu tiên trên thế giới, tổ tiên của những chiếc máy tính điện tử hiện đại</a:t>
            </a:r>
          </a:p>
        </p:txBody>
      </p:sp>
      <p:sp>
        <p:nvSpPr>
          <p:cNvPr id="12312" name="Text Box 24"/>
          <p:cNvSpPr txBox="1">
            <a:spLocks noChangeArrowheads="1"/>
          </p:cNvSpPr>
          <p:nvPr/>
        </p:nvSpPr>
        <p:spPr bwMode="auto">
          <a:xfrm>
            <a:off x="4978400" y="5156200"/>
            <a:ext cx="3657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- Dùng để nêu </a:t>
            </a:r>
            <a:r>
              <a:rPr lang="en-US" sz="2000" b="1">
                <a:solidFill>
                  <a:srgbClr val="FFFF00"/>
                </a:solidFill>
              </a:rPr>
              <a:t>nhận định</a:t>
            </a:r>
            <a:r>
              <a:rPr lang="en-US" sz="2000" b="1"/>
              <a:t> về giá trị của chiếc máy tính đầu tiên.</a:t>
            </a:r>
          </a:p>
        </p:txBody>
      </p: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571500" y="24511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u="sng"/>
              <a:t>Bài tập 1: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23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3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7" grpId="0" animBg="1"/>
      <p:bldP spid="12298" grpId="0" animBg="1"/>
      <p:bldP spid="12299" grpId="0" animBg="1"/>
      <p:bldP spid="12300" grpId="0" animBg="1"/>
      <p:bldP spid="12301" grpId="0" animBg="1"/>
      <p:bldP spid="12305" grpId="0" animBg="1"/>
      <p:bldP spid="12306" grpId="0"/>
      <p:bldP spid="12307" grpId="0"/>
      <p:bldP spid="12308" grpId="0"/>
      <p:bldP spid="12309" grpId="0"/>
      <p:bldP spid="12310" grpId="0"/>
      <p:bldP spid="12311" grpId="0"/>
      <p:bldP spid="12312" grpId="0"/>
      <p:bldP spid="123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u="sng" dirty="0" err="1" smtClean="0"/>
              <a:t>Luyện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từ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và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câu</a:t>
            </a:r>
            <a:endParaRPr lang="en-US" sz="2400" u="sng" dirty="0" smtClean="0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743200" y="1371600"/>
            <a:ext cx="3886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Câu kể Ai là gì?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28600" y="1676400"/>
            <a:ext cx="3505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sng"/>
              <a:t>III – Luyện tập</a:t>
            </a:r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241300" y="2755900"/>
            <a:ext cx="868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 flipH="1">
            <a:off x="228600" y="2755900"/>
            <a:ext cx="12700" cy="402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241300" y="3213100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 flipH="1">
            <a:off x="8915400" y="2755900"/>
            <a:ext cx="12700" cy="402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4953000" y="2743200"/>
            <a:ext cx="0" cy="403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228600" y="6781800"/>
            <a:ext cx="868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1143000" y="2819400"/>
            <a:ext cx="2514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Câu kể </a:t>
            </a:r>
            <a:r>
              <a:rPr lang="en-US" sz="2000" b="1"/>
              <a:t>Ai là gì?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5562600" y="2819400"/>
            <a:ext cx="2514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Tác dụng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7200" y="3352800"/>
            <a:ext cx="2514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381000" y="3289300"/>
            <a:ext cx="3048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b) Lá là lịch của cây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953000" y="3286125"/>
            <a:ext cx="3886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- Nêu </a:t>
            </a:r>
            <a:r>
              <a:rPr lang="en-US" b="1">
                <a:solidFill>
                  <a:srgbClr val="FFFF00"/>
                </a:solidFill>
              </a:rPr>
              <a:t>nhận định</a:t>
            </a:r>
            <a:r>
              <a:rPr lang="en-US" b="1"/>
              <a:t> (chỉ mùa).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4953000" y="3797300"/>
            <a:ext cx="3886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- Nêu </a:t>
            </a:r>
            <a:r>
              <a:rPr lang="en-US" b="1">
                <a:solidFill>
                  <a:srgbClr val="FFFF00"/>
                </a:solidFill>
              </a:rPr>
              <a:t>nhận định</a:t>
            </a:r>
            <a:r>
              <a:rPr lang="en-US" b="1"/>
              <a:t> (chỉ vụ hoặc chỉ năm).</a:t>
            </a: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406400" y="3797300"/>
            <a:ext cx="3048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- Cây lại là lịch đất</a:t>
            </a:r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406400" y="4521200"/>
            <a:ext cx="3657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- Trăng lặn rồi trăng mọc / Là lịch của bầu trời</a:t>
            </a: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431800" y="5270500"/>
            <a:ext cx="3048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- Mười ngón tay là lịch</a:t>
            </a:r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4953000" y="4521200"/>
            <a:ext cx="3886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- Nêu </a:t>
            </a:r>
            <a:r>
              <a:rPr lang="en-US" b="1">
                <a:solidFill>
                  <a:srgbClr val="FFFF00"/>
                </a:solidFill>
              </a:rPr>
              <a:t>nhận định</a:t>
            </a:r>
            <a:r>
              <a:rPr lang="en-US" b="1"/>
              <a:t> (chỉ ngày đêm).</a:t>
            </a:r>
          </a:p>
        </p:txBody>
      </p:sp>
      <p:sp>
        <p:nvSpPr>
          <p:cNvPr id="13334" name="Text Box 22"/>
          <p:cNvSpPr txBox="1">
            <a:spLocks noChangeArrowheads="1"/>
          </p:cNvSpPr>
          <p:nvPr/>
        </p:nvSpPr>
        <p:spPr bwMode="auto">
          <a:xfrm>
            <a:off x="4953000" y="5664200"/>
            <a:ext cx="3657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- Nêu </a:t>
            </a:r>
            <a:r>
              <a:rPr lang="en-US" b="1">
                <a:solidFill>
                  <a:srgbClr val="FFFF00"/>
                </a:solidFill>
              </a:rPr>
              <a:t>nhận định</a:t>
            </a:r>
            <a:r>
              <a:rPr lang="en-US" b="1"/>
              <a:t> (chỉ năm học)</a:t>
            </a:r>
          </a:p>
        </p:txBody>
      </p:sp>
      <p:sp>
        <p:nvSpPr>
          <p:cNvPr id="13335" name="Text Box 23"/>
          <p:cNvSpPr txBox="1">
            <a:spLocks noChangeArrowheads="1"/>
          </p:cNvSpPr>
          <p:nvPr/>
        </p:nvSpPr>
        <p:spPr bwMode="auto">
          <a:xfrm>
            <a:off x="444500" y="6019800"/>
            <a:ext cx="3657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C) Sầu riêng là loại trái quý của miền Nam.</a:t>
            </a:r>
          </a:p>
        </p:txBody>
      </p:sp>
      <p:sp>
        <p:nvSpPr>
          <p:cNvPr id="13336" name="Text Box 24"/>
          <p:cNvSpPr txBox="1">
            <a:spLocks noChangeArrowheads="1"/>
          </p:cNvSpPr>
          <p:nvPr/>
        </p:nvSpPr>
        <p:spPr bwMode="auto">
          <a:xfrm>
            <a:off x="444500" y="5651500"/>
            <a:ext cx="3048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- Lịch lại là trang sách.</a:t>
            </a:r>
          </a:p>
        </p:txBody>
      </p:sp>
      <p:sp>
        <p:nvSpPr>
          <p:cNvPr id="13337" name="Text Box 25"/>
          <p:cNvSpPr txBox="1">
            <a:spLocks noChangeArrowheads="1"/>
          </p:cNvSpPr>
          <p:nvPr/>
        </p:nvSpPr>
        <p:spPr bwMode="auto">
          <a:xfrm>
            <a:off x="4953000" y="5283200"/>
            <a:ext cx="419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- Nêu </a:t>
            </a:r>
            <a:r>
              <a:rPr lang="en-US" b="1">
                <a:solidFill>
                  <a:srgbClr val="FFFF00"/>
                </a:solidFill>
              </a:rPr>
              <a:t>nhận định</a:t>
            </a:r>
            <a:r>
              <a:rPr lang="en-US" b="1"/>
              <a:t> (đếm ngày tháng).</a:t>
            </a:r>
          </a:p>
        </p:txBody>
      </p:sp>
      <p:sp>
        <p:nvSpPr>
          <p:cNvPr id="13338" name="Text Box 26"/>
          <p:cNvSpPr txBox="1">
            <a:spLocks noChangeArrowheads="1"/>
          </p:cNvSpPr>
          <p:nvPr/>
        </p:nvSpPr>
        <p:spPr bwMode="auto">
          <a:xfrm>
            <a:off x="4965700" y="6057900"/>
            <a:ext cx="3657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- Nêu </a:t>
            </a:r>
            <a:r>
              <a:rPr lang="en-US" b="1">
                <a:solidFill>
                  <a:srgbClr val="FFFF00"/>
                </a:solidFill>
              </a:rPr>
              <a:t>nhận định</a:t>
            </a:r>
            <a:r>
              <a:rPr lang="en-US" b="1"/>
              <a:t> và bao hàm cả ý </a:t>
            </a:r>
            <a:r>
              <a:rPr lang="en-US" b="1">
                <a:solidFill>
                  <a:srgbClr val="FFFF00"/>
                </a:solidFill>
              </a:rPr>
              <a:t>giới thiệu</a:t>
            </a:r>
            <a:r>
              <a:rPr lang="en-US" b="1"/>
              <a:t> về trái sầu riêng</a:t>
            </a:r>
          </a:p>
        </p:txBody>
      </p:sp>
      <p:sp>
        <p:nvSpPr>
          <p:cNvPr id="8218" name="Text Box 27"/>
          <p:cNvSpPr txBox="1">
            <a:spLocks noChangeArrowheads="1"/>
          </p:cNvSpPr>
          <p:nvPr/>
        </p:nvSpPr>
        <p:spPr bwMode="auto">
          <a:xfrm>
            <a:off x="584200" y="2159000"/>
            <a:ext cx="175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 u="sng"/>
              <a:t>Bài tập 1: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3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3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6" grpId="0"/>
      <p:bldP spid="13327" grpId="0"/>
      <p:bldP spid="13329" grpId="0"/>
      <p:bldP spid="13330" grpId="0"/>
      <p:bldP spid="13331" grpId="0"/>
      <p:bldP spid="13332" grpId="0"/>
      <p:bldP spid="13333" grpId="0"/>
      <p:bldP spid="13334" grpId="0"/>
      <p:bldP spid="13335" grpId="0"/>
      <p:bldP spid="13336" grpId="0"/>
      <p:bldP spid="13337" grpId="0"/>
      <p:bldP spid="133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u="sng" dirty="0" err="1" smtClean="0"/>
              <a:t>Luyện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từ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và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câu</a:t>
            </a:r>
            <a:endParaRPr lang="en-US" sz="2400" u="sng" dirty="0" smtClean="0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743200" y="1371600"/>
            <a:ext cx="3886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Câu kể Ai là gì?</a:t>
            </a:r>
          </a:p>
        </p:txBody>
      </p:sp>
      <p:sp>
        <p:nvSpPr>
          <p:cNvPr id="9220" name="Text Box 10"/>
          <p:cNvSpPr txBox="1">
            <a:spLocks noChangeArrowheads="1"/>
          </p:cNvSpPr>
          <p:nvPr/>
        </p:nvSpPr>
        <p:spPr bwMode="auto">
          <a:xfrm>
            <a:off x="457200" y="1981200"/>
            <a:ext cx="3276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sng"/>
              <a:t>III – Luyện tập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85800" y="2616200"/>
            <a:ext cx="8077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/>
              <a:t>Bài tập 2:</a:t>
            </a:r>
            <a:r>
              <a:rPr lang="en-US" sz="2000"/>
              <a:t> Dùng câu kể </a:t>
            </a:r>
            <a:r>
              <a:rPr lang="en-US" sz="2000" b="1"/>
              <a:t>Ai là gì?</a:t>
            </a:r>
            <a:r>
              <a:rPr lang="en-US" sz="2000"/>
              <a:t> Giới thiệu về các bạn trong lớp em (hoặc giới thiệu từng người trong ảnh chụp gia đình em).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685800" y="3454400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 u="sng">
                <a:solidFill>
                  <a:srgbClr val="FF0000"/>
                </a:solidFill>
              </a:rPr>
              <a:t>Gợi ý: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990600" y="3911600"/>
            <a:ext cx="815340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* Xác định nội dung sẽ giới thiệu: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000"/>
              <a:t> Giới thiệu về các bạn trong lớp.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000"/>
              <a:t> Giới thiệu từng người trong gia đình.</a:t>
            </a:r>
          </a:p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952500" y="5448300"/>
            <a:ext cx="6172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* Xác định đối tượng giới thiệu</a:t>
            </a:r>
            <a:r>
              <a:rPr lang="en-US" sz="2000"/>
              <a:t>: là các thầy cô đang dự giờ và các bạn trong lớp.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965200" y="6324600"/>
            <a:ext cx="6553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* Nhớ sử dụng kiểu câu </a:t>
            </a:r>
            <a:r>
              <a:rPr lang="en-US" sz="2000" b="1">
                <a:solidFill>
                  <a:srgbClr val="FFFF00"/>
                </a:solidFill>
              </a:rPr>
              <a:t>Ai là gì?</a:t>
            </a:r>
            <a:r>
              <a:rPr lang="en-US" sz="2000" b="1"/>
              <a:t> Để giới thiệu.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8" grpId="0"/>
      <p:bldP spid="14349" grpId="0"/>
      <p:bldP spid="14350" grpId="0"/>
      <p:bldP spid="14351" grpId="0"/>
      <p:bldP spid="143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u="sng" dirty="0" err="1" smtClean="0"/>
              <a:t>Luyện</a:t>
            </a:r>
            <a:r>
              <a:rPr lang="en-US" sz="2800" u="sng" dirty="0" smtClean="0"/>
              <a:t> </a:t>
            </a:r>
            <a:r>
              <a:rPr lang="en-US" sz="2800" u="sng" dirty="0" err="1" smtClean="0"/>
              <a:t>từ</a:t>
            </a:r>
            <a:r>
              <a:rPr lang="en-US" sz="2800" u="sng" dirty="0" smtClean="0"/>
              <a:t> </a:t>
            </a:r>
            <a:r>
              <a:rPr lang="en-US" sz="2800" u="sng" dirty="0" err="1" smtClean="0"/>
              <a:t>và</a:t>
            </a:r>
            <a:r>
              <a:rPr lang="en-US" sz="2800" u="sng" dirty="0" smtClean="0"/>
              <a:t> </a:t>
            </a:r>
            <a:r>
              <a:rPr lang="en-US" sz="2800" u="sng" dirty="0" err="1" smtClean="0"/>
              <a:t>câu</a:t>
            </a:r>
            <a:endParaRPr lang="en-US" sz="2800" u="sng" dirty="0" smtClean="0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743200" y="1371600"/>
            <a:ext cx="3886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</a:rPr>
              <a:t>Câu kể Ai là gì?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28600" y="2057400"/>
            <a:ext cx="2590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/>
              <a:t>I - Nhận xét</a:t>
            </a:r>
          </a:p>
        </p:txBody>
      </p:sp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368300" y="3136900"/>
            <a:ext cx="8763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1. Câu kể </a:t>
            </a:r>
            <a:r>
              <a:rPr lang="en-US" sz="2400" b="1"/>
              <a:t>Ai là gì?</a:t>
            </a:r>
            <a:r>
              <a:rPr lang="en-US" sz="2400"/>
              <a:t> Gồm hai bộ phận. Bộ phận thứ nhất là chủ ngữ trả lời câu hỏi: </a:t>
            </a:r>
            <a:r>
              <a:rPr lang="en-US" sz="2400" b="1"/>
              <a:t>Ai (cái gì, con gì)?</a:t>
            </a:r>
            <a:r>
              <a:rPr lang="en-US" sz="2400"/>
              <a:t> Bộ phận thứ hai là vị ngữ trả lời câu hỏi: </a:t>
            </a:r>
            <a:r>
              <a:rPr lang="en-US" sz="2400" b="1"/>
              <a:t>Là gì (là ai, là con gì)?.</a:t>
            </a:r>
          </a:p>
        </p:txBody>
      </p:sp>
      <p:sp>
        <p:nvSpPr>
          <p:cNvPr id="10246" name="Text Box 8"/>
          <p:cNvSpPr txBox="1">
            <a:spLocks noChangeArrowheads="1"/>
          </p:cNvSpPr>
          <p:nvPr/>
        </p:nvSpPr>
        <p:spPr bwMode="auto">
          <a:xfrm>
            <a:off x="355600" y="4292600"/>
            <a:ext cx="7848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2. Câu kể Ai là gì? Được dùng để giới thiệu hoặc nêu nhận định về một người, một vật nào đó.</a:t>
            </a:r>
          </a:p>
        </p:txBody>
      </p:sp>
      <p:sp>
        <p:nvSpPr>
          <p:cNvPr id="10247" name="Text Box 9"/>
          <p:cNvSpPr txBox="1">
            <a:spLocks noChangeArrowheads="1"/>
          </p:cNvSpPr>
          <p:nvPr/>
        </p:nvSpPr>
        <p:spPr bwMode="auto">
          <a:xfrm>
            <a:off x="215900" y="2667000"/>
            <a:ext cx="2590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/>
              <a:t>II – Ghi nhớ</a:t>
            </a:r>
          </a:p>
        </p:txBody>
      </p:sp>
      <p:sp>
        <p:nvSpPr>
          <p:cNvPr id="10248" name="Text Box 10"/>
          <p:cNvSpPr txBox="1">
            <a:spLocks noChangeArrowheads="1"/>
          </p:cNvSpPr>
          <p:nvPr/>
        </p:nvSpPr>
        <p:spPr bwMode="auto">
          <a:xfrm>
            <a:off x="127000" y="5029200"/>
            <a:ext cx="3276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/>
              <a:t>III – Luyện tập</a:t>
            </a:r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457200" y="5715000"/>
            <a:ext cx="85344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000">
                <a:solidFill>
                  <a:schemeClr val="bg1"/>
                </a:solidFill>
              </a:rPr>
              <a:t>- Về nhà làm các bài tập vào vở. Tìm các ví dụ về câu kể Ai là gì? vừa học.</a:t>
            </a:r>
          </a:p>
          <a:p>
            <a:r>
              <a:rPr lang="en-US" sz="2000">
                <a:solidFill>
                  <a:schemeClr val="bg1"/>
                </a:solidFill>
              </a:rPr>
              <a:t>- Xem trước bài:” Vị ngữ trong câu kể Ai là gì?”</a:t>
            </a:r>
          </a:p>
          <a:p>
            <a:endParaRPr lang="en-US" sz="20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3" grpId="0" animBg="1"/>
    </p:bldLst>
  </p:timing>
</p:sld>
</file>

<file path=ppt/theme/theme1.xml><?xml version="1.0" encoding="utf-8"?>
<a:theme xmlns:a="http://schemas.openxmlformats.org/drawingml/2006/main" name="Clouds">
  <a:themeElements>
    <a:clrScheme name="Clouds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Clou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oud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839</TotalTime>
  <Words>1142</Words>
  <Application>Microsoft Office PowerPoint</Application>
  <PresentationFormat>On-screen Show (4:3)</PresentationFormat>
  <Paragraphs>98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Wingdings</vt:lpstr>
      <vt:lpstr>Clouds</vt:lpstr>
      <vt:lpstr> Luyện từ và câu</vt:lpstr>
      <vt:lpstr> Luyện từ và câu</vt:lpstr>
      <vt:lpstr> Luyện từ và câu</vt:lpstr>
      <vt:lpstr> Luyện từ và câu</vt:lpstr>
      <vt:lpstr> Luyện từ và câu</vt:lpstr>
      <vt:lpstr>. Luyện từ và câu</vt:lpstr>
      <vt:lpstr> Luyện từ và câu</vt:lpstr>
      <vt:lpstr> Luyện từ và câu</vt:lpstr>
      <vt:lpstr> Luyện từ và câu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Thứ ba ngày 02 tháng 03 năm 2010. Luyện từ và câu</dc:title>
  <dc:creator>CAMRANH COMPUTER</dc:creator>
  <cp:lastModifiedBy>CSTeam</cp:lastModifiedBy>
  <cp:revision>34</cp:revision>
  <dcterms:created xsi:type="dcterms:W3CDTF">2010-02-07T14:05:37Z</dcterms:created>
  <dcterms:modified xsi:type="dcterms:W3CDTF">2016-06-30T01:53:26Z</dcterms:modified>
</cp:coreProperties>
</file>