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4" r:id="rId4"/>
    <p:sldId id="265" r:id="rId5"/>
    <p:sldId id="267" r:id="rId6"/>
    <p:sldId id="268" r:id="rId7"/>
    <p:sldId id="269" r:id="rId8"/>
    <p:sldId id="270" r:id="rId9"/>
    <p:sldId id="274" r:id="rId10"/>
    <p:sldId id="271" r:id="rId11"/>
    <p:sldId id="272" r:id="rId12"/>
    <p:sldId id="273" r:id="rId13"/>
    <p:sldId id="287" r:id="rId14"/>
    <p:sldId id="275" r:id="rId15"/>
    <p:sldId id="276" r:id="rId16"/>
    <p:sldId id="277" r:id="rId17"/>
    <p:sldId id="278" r:id="rId18"/>
    <p:sldId id="279" r:id="rId19"/>
    <p:sldId id="281" r:id="rId20"/>
    <p:sldId id="282" r:id="rId21"/>
    <p:sldId id="283" r:id="rId22"/>
    <p:sldId id="284" r:id="rId23"/>
    <p:sldId id="285" r:id="rId24"/>
    <p:sldId id="28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CCFF"/>
    <a:srgbClr val="99CCFF"/>
    <a:srgbClr val="000066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20DF-76C4-4266-8D5A-4EA14E569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4089D-9AAF-4AA3-91E2-7CB1E7925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0BB78-6DD7-4E7E-8374-E8126D3EC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DF7F5-A229-4AA6-AB0F-0AC16A326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8DC2-A11B-4187-9718-9E71CE4FF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2C116-22AC-402F-9EEA-23115E458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355D9-A118-4309-BFCF-EDD04FFBD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CB956-5318-48FA-A6DA-3AA263C1A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7B6B3-5B54-478B-AC27-4CA0E0E1D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3028D-FE99-4770-99F4-4C01BE664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8312C-E3F1-4236-94C9-C3F711A57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E9323-D76D-4A77-A705-29F3BB5E1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6530453-8FB3-482F-9144-A5AF1BF3C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19.xml"/><Relationship Id="rId7" Type="http://schemas.openxmlformats.org/officeDocument/2006/relationships/slide" Target="slide2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2.xml"/><Relationship Id="rId5" Type="http://schemas.openxmlformats.org/officeDocument/2006/relationships/slide" Target="slide21.xml"/><Relationship Id="rId4" Type="http://schemas.openxmlformats.org/officeDocument/2006/relationships/slide" Target="slide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1981200"/>
            <a:ext cx="647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1. T</a:t>
            </a:r>
            <a:r>
              <a:rPr lang="en-US" sz="3200" b="1">
                <a:cs typeface="Arial" charset="0"/>
              </a:rPr>
              <a:t>ìm các từ ngữ có tiếng biển.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066800" y="2819400"/>
            <a:ext cx="3352800" cy="6858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>
                <a:solidFill>
                  <a:srgbClr val="800000"/>
                </a:solidFill>
              </a:rPr>
              <a:t>M:</a:t>
            </a:r>
            <a:r>
              <a:rPr lang="en-US" sz="2800">
                <a:solidFill>
                  <a:srgbClr val="000066"/>
                </a:solidFill>
              </a:rPr>
              <a:t> </a:t>
            </a:r>
            <a:r>
              <a:rPr lang="en-US" sz="2800" b="1">
                <a:solidFill>
                  <a:srgbClr val="000066"/>
                </a:solidFill>
              </a:rPr>
              <a:t>t</a:t>
            </a:r>
            <a:r>
              <a:rPr lang="en-US" sz="2800" b="1">
                <a:solidFill>
                  <a:srgbClr val="000066"/>
                </a:solidFill>
                <a:cs typeface="Arial" charset="0"/>
              </a:rPr>
              <a:t>àu biển, biển cả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609600" y="2514600"/>
            <a:ext cx="5334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070100" y="2463800"/>
            <a:ext cx="965200" cy="127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4711700" y="2514600"/>
            <a:ext cx="6858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tranngocdinh\Documents\Hong Loan\Data\hinh anh\so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3" y="576263"/>
            <a:ext cx="7610475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447800" y="6400800"/>
            <a:ext cx="594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85800" y="57912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tranngocdinh\Documents\Hong Loan\Data\hinh anh\su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800100"/>
            <a:ext cx="6858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ANd9GcQ5nqysBrYdN9-KHgAQ--rcWAt8xdbdJ69ZEM-FrXP4gB3-7Ev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458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>
          <a:xfrm>
            <a:off x="533400" y="0"/>
            <a:ext cx="8305800" cy="1600200"/>
          </a:xfrm>
          <a:solidFill>
            <a:schemeClr val="accent2"/>
          </a:solidFill>
        </p:spPr>
        <p:txBody>
          <a:bodyPr/>
          <a:lstStyle/>
          <a:p>
            <a:pPr algn="l" eaLnBrk="1" hangingPunct="1"/>
            <a:r>
              <a:rPr lang="en-US" sz="2800" b="1" smtClean="0">
                <a:cs typeface="Arial" charset="0"/>
              </a:rPr>
              <a:t> Nối từ ở cột A với lời giải nghĩa phù hợp ở cột B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533400" y="1524000"/>
            <a:ext cx="914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cs typeface="Arial" charset="0"/>
              </a:rPr>
              <a:t>A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5029200" y="1524000"/>
            <a:ext cx="914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cs typeface="Arial" charset="0"/>
              </a:rPr>
              <a:t>B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609600" y="2438400"/>
            <a:ext cx="144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cs typeface="Arial" charset="0"/>
              </a:rPr>
              <a:t>hồ</a:t>
            </a:r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381000" y="3810000"/>
            <a:ext cx="144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cs typeface="Arial" charset="0"/>
              </a:rPr>
              <a:t>suối</a:t>
            </a:r>
          </a:p>
        </p:txBody>
      </p:sp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381000" y="5334000"/>
            <a:ext cx="144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70C0"/>
                </a:solidFill>
                <a:cs typeface="Arial" charset="0"/>
              </a:rPr>
              <a:t>sông</a:t>
            </a:r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2438400" y="2286000"/>
            <a:ext cx="6324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cs typeface="Arial" charset="0"/>
              </a:rPr>
              <a:t>Dòng nước chảy tự nhiên ở đồi núi.</a:t>
            </a:r>
          </a:p>
        </p:txBody>
      </p:sp>
      <p:sp>
        <p:nvSpPr>
          <p:cNvPr id="14345" name="TextBox 8"/>
          <p:cNvSpPr txBox="1">
            <a:spLocks noChangeArrowheads="1"/>
          </p:cNvSpPr>
          <p:nvPr/>
        </p:nvSpPr>
        <p:spPr bwMode="auto">
          <a:xfrm>
            <a:off x="2514600" y="3581400"/>
            <a:ext cx="6400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cs typeface="Arial" charset="0"/>
              </a:rPr>
              <a:t>Dòng nước chảy tương đối lớn, trên đó thuyền bè đi lại được.</a:t>
            </a:r>
          </a:p>
        </p:txBody>
      </p:sp>
      <p:sp>
        <p:nvSpPr>
          <p:cNvPr id="14346" name="TextBox 9"/>
          <p:cNvSpPr txBox="1">
            <a:spLocks noChangeArrowheads="1"/>
          </p:cNvSpPr>
          <p:nvPr/>
        </p:nvSpPr>
        <p:spPr bwMode="auto">
          <a:xfrm>
            <a:off x="2438400" y="5287963"/>
            <a:ext cx="67056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cs typeface="Arial" charset="0"/>
              </a:rPr>
              <a:t>Nơi đất trũng chứa nước, tương đối rộng và sâu, ở trong đất liền.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37338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794" y="41140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" y="44958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067594" y="41140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3400" y="23622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182687" y="2703513"/>
            <a:ext cx="6842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190501" y="2705100"/>
            <a:ext cx="685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33400" y="3048000"/>
            <a:ext cx="990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1000" y="52578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" y="5638800"/>
            <a:ext cx="7620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1000" y="60198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1219201" y="5638800"/>
            <a:ext cx="7620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438400" y="2286000"/>
            <a:ext cx="632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905001" y="2819400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438400" y="3352800"/>
            <a:ext cx="632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8230394" y="2818606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438400" y="3657600"/>
            <a:ext cx="632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1905001" y="4191000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438400" y="4724400"/>
            <a:ext cx="632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8230394" y="4190206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438400" y="5257800"/>
            <a:ext cx="640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1828801" y="5867400"/>
            <a:ext cx="12192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438400" y="6477000"/>
            <a:ext cx="640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8229601" y="5867400"/>
            <a:ext cx="12192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H="1">
            <a:off x="342900" y="3848100"/>
            <a:ext cx="3276600" cy="9144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1295400" y="2971800"/>
            <a:ext cx="1295400" cy="990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1295400" y="4495800"/>
            <a:ext cx="1447800" cy="838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30480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3. Đặt câu hỏi cho bộ phận in đậm trong câu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28600" y="3581400"/>
            <a:ext cx="8610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Không được bơi ở đoạn sông này </a:t>
            </a:r>
            <a:r>
              <a:rPr lang="en-US" sz="3200" b="1"/>
              <a:t>vì có nước xoáy</a:t>
            </a:r>
            <a:r>
              <a:rPr lang="en-US" sz="2800" b="1"/>
              <a:t>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33400" y="4267200"/>
            <a:ext cx="7391400" cy="1077913"/>
          </a:xfrm>
          <a:prstGeom prst="rect">
            <a:avLst/>
          </a:prstGeom>
          <a:gradFill rotWithShape="1">
            <a:gsLst>
              <a:gs pos="0">
                <a:srgbClr val="AAF4CD"/>
              </a:gs>
              <a:gs pos="100000">
                <a:srgbClr val="FFFF00"/>
              </a:gs>
            </a:gsLst>
            <a:lin ang="2700000" scaled="1"/>
          </a:gra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</a:rPr>
              <a:t>Vì sao không được bơi ở đoạn sông này?</a:t>
            </a:r>
          </a:p>
        </p:txBody>
      </p:sp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>
            <a:off x="0" y="251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2. Tìm từ trong ngoặc đơn hợp với mỗi nghĩa sau:</a:t>
            </a:r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>
            <a:off x="0" y="19812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1. T</a:t>
            </a:r>
            <a:r>
              <a:rPr lang="en-US" sz="2400" b="1">
                <a:cs typeface="Arial" charset="0"/>
              </a:rPr>
              <a:t>ìm các từ ngữ có tiếng biển.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381000" y="3441700"/>
            <a:ext cx="16002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501900" y="3454400"/>
            <a:ext cx="20574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5207000" y="4114800"/>
            <a:ext cx="25908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08000" y="5118100"/>
            <a:ext cx="8077200" cy="16764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765E7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en-US" sz="2400" b="1">
                <a:solidFill>
                  <a:srgbClr val="800000"/>
                </a:solidFill>
              </a:rPr>
              <a:t>  Đoạn sông này không được bơi vì sao?</a:t>
            </a:r>
          </a:p>
          <a:p>
            <a:pPr>
              <a:buFontTx/>
              <a:buChar char="-"/>
            </a:pPr>
            <a:r>
              <a:rPr lang="en-US" sz="2400" b="1">
                <a:solidFill>
                  <a:srgbClr val="800000"/>
                </a:solidFill>
              </a:rPr>
              <a:t>  Đoạn sông này vì sao không được bơi ?</a:t>
            </a:r>
          </a:p>
          <a:p>
            <a:pPr>
              <a:buFontTx/>
              <a:buChar char="-"/>
            </a:pPr>
            <a:r>
              <a:rPr lang="en-US" sz="2400" b="1">
                <a:solidFill>
                  <a:srgbClr val="800000"/>
                </a:solidFill>
              </a:rPr>
              <a:t>  Không được bơi ở đoạn sông này vì sao ?</a:t>
            </a:r>
          </a:p>
          <a:p>
            <a:pPr>
              <a:buFontTx/>
              <a:buChar char="-"/>
            </a:pPr>
            <a:r>
              <a:rPr lang="en-US" sz="2400" b="1">
                <a:solidFill>
                  <a:srgbClr val="800000"/>
                </a:solidFill>
              </a:rPr>
              <a:t> …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/>
      <p:bldP spid="23556" grpId="0" animBg="1"/>
      <p:bldP spid="23564" grpId="0" animBg="1"/>
      <p:bldP spid="23565" grpId="0" animBg="1"/>
      <p:bldP spid="23566" grpId="0" animBg="1"/>
      <p:bldP spid="235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3505200"/>
            <a:ext cx="891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4. Dựa theo cách giải thích trong truyện Sơn Tinh, Thuỷ Tinh, trả lời các câu hỏi sau: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81000" y="4419600"/>
            <a:ext cx="8305800" cy="1811338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800000"/>
                </a:solidFill>
              </a:rPr>
              <a:t>V</a:t>
            </a:r>
            <a:r>
              <a:rPr lang="en-US" sz="2800">
                <a:solidFill>
                  <a:srgbClr val="800000"/>
                </a:solidFill>
                <a:cs typeface="Arial" charset="0"/>
              </a:rPr>
              <a:t>ì sao Sơn Tinh lấy được Mị Nương?</a:t>
            </a:r>
          </a:p>
          <a:p>
            <a:pPr marL="342900" indent="-342900" eaLnBrk="0" hangingPunct="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800000"/>
                </a:solidFill>
                <a:cs typeface="Arial" charset="0"/>
              </a:rPr>
              <a:t>Vì sao Thuỷ Tinh dâng nước đánh Sơn Tinh?</a:t>
            </a:r>
          </a:p>
          <a:p>
            <a:pPr marL="342900" indent="-342900" eaLnBrk="0" hangingPunct="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800000"/>
                </a:solidFill>
                <a:cs typeface="Arial" charset="0"/>
              </a:rPr>
              <a:t>Vì sao ở nước ta có nạn lụt?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0" y="30480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3. Đặt câu hỏi cho bộ phận in đậm trong câu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0" y="19812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1. T</a:t>
            </a:r>
            <a:r>
              <a:rPr lang="en-US" sz="2400" b="1">
                <a:cs typeface="Arial" charset="0"/>
              </a:rPr>
              <a:t>ìm các từ ngữ có tiếng biển.</a:t>
            </a: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0" y="251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2. Tìm từ trong ngoặc đơn hợp với mỗi nghĩa sau: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368300" y="3886200"/>
            <a:ext cx="1155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1752600" y="3886200"/>
            <a:ext cx="17907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4495800" y="3886200"/>
            <a:ext cx="35814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82550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0" y="426720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animBg="1"/>
      <p:bldP spid="24586" grpId="0" animBg="1"/>
      <p:bldP spid="24587" grpId="0" animBg="1"/>
      <p:bldP spid="24588" grpId="0" animBg="1"/>
      <p:bldP spid="24589" grpId="0" animBg="1"/>
      <p:bldP spid="245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447800" y="3048000"/>
            <a:ext cx="6248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a) Vì sao Sơn Tinh lấy được Mị Nương?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533400" y="4038600"/>
            <a:ext cx="7772400" cy="1828800"/>
          </a:xfrm>
          <a:prstGeom prst="ellipse">
            <a:avLst/>
          </a:prstGeom>
          <a:gradFill rotWithShape="1">
            <a:gsLst>
              <a:gs pos="0">
                <a:srgbClr val="66FF99"/>
              </a:gs>
              <a:gs pos="100000">
                <a:srgbClr val="00FFFF"/>
              </a:gs>
            </a:gsLst>
            <a:lin ang="2700000" scaled="1"/>
          </a:gra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800"/>
          </a:p>
          <a:p>
            <a:pPr algn="ctr" eaLnBrk="0" hangingPunct="0"/>
            <a:r>
              <a:rPr lang="en-US" sz="2800">
                <a:solidFill>
                  <a:srgbClr val="0000FF"/>
                </a:solidFill>
              </a:rPr>
              <a:t>Sơn Tinh lấy được Mị Nương vì đã dâng lễ vật</a:t>
            </a:r>
          </a:p>
          <a:p>
            <a:pPr algn="ctr" eaLnBrk="0" hangingPunct="0"/>
            <a:r>
              <a:rPr lang="en-US" sz="2800">
                <a:solidFill>
                  <a:srgbClr val="0000FF"/>
                </a:solidFill>
              </a:rPr>
              <a:t>lên vua Hùng trước Thuỷ Tinh.</a:t>
            </a:r>
          </a:p>
          <a:p>
            <a:pPr algn="ctr" eaLnBrk="0" hangingPunct="0"/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85800" y="4191000"/>
            <a:ext cx="7315200" cy="16002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66FF99"/>
              </a:gs>
            </a:gsLst>
            <a:lin ang="2700000" scaled="1"/>
          </a:gra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Thuỷ Tinh dâng nước đánh Sơn Tinh vì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tức giận không lấy được Mị Nương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990600" y="3048000"/>
            <a:ext cx="7620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/>
              <a:t>b) Vì sao Thuỷ Tinh dâng nước đánh Sơn Tinh?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600200" y="30480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c) Vì sao ở nước ta có nạn lụt?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838200" y="4114800"/>
            <a:ext cx="7467600" cy="1752600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rgbClr val="66FF99"/>
              </a:gs>
            </a:gsLst>
            <a:lin ang="2700000" scaled="1"/>
          </a:gra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>
                <a:solidFill>
                  <a:srgbClr val="0000FF"/>
                </a:solidFill>
              </a:rPr>
              <a:t>Ở nước ta có nạn lụt vì hằng năm Thuỷ Tinh</a:t>
            </a:r>
          </a:p>
          <a:p>
            <a:pPr algn="ctr" eaLnBrk="0" hangingPunct="0"/>
            <a:r>
              <a:rPr lang="en-US" sz="2800">
                <a:solidFill>
                  <a:srgbClr val="0000FF"/>
                </a:solidFill>
              </a:rPr>
              <a:t> tức giận dâng nước lên đánh Sơn Tinh.</a:t>
            </a:r>
          </a:p>
        </p:txBody>
      </p:sp>
      <p:sp>
        <p:nvSpPr>
          <p:cNvPr id="17416" name="WordArt 8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0" y="1905000"/>
            <a:ext cx="891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4. Dựa theo cách giải thích trong truyện Sơn Tinh, Thuỷ Tinh, trả lời các câu hỏi sau: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2" grpId="1"/>
      <p:bldP spid="25603" grpId="0" animBg="1"/>
      <p:bldP spid="25603" grpId="1" animBg="1"/>
      <p:bldP spid="25604" grpId="0" animBg="1"/>
      <p:bldP spid="25604" grpId="1" animBg="1"/>
      <p:bldP spid="25605" grpId="0"/>
      <p:bldP spid="25605" grpId="1"/>
      <p:bldP spid="25606" grpId="0"/>
      <p:bldP spid="25606" grpId="1"/>
      <p:bldP spid="25607" grpId="0" animBg="1"/>
      <p:bldP spid="2560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1524000"/>
            <a:ext cx="4191000" cy="609600"/>
          </a:xfrm>
          <a:prstGeom prst="ellipse">
            <a:avLst/>
          </a:prstGeom>
          <a:solidFill>
            <a:srgbClr val="00FFFF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>
                <a:solidFill>
                  <a:srgbClr val="0000FF"/>
                </a:solidFill>
              </a:rPr>
              <a:t>TRÒ CHƠI Ô CHỮ</a:t>
            </a:r>
          </a:p>
        </p:txBody>
      </p:sp>
      <p:graphicFrame>
        <p:nvGraphicFramePr>
          <p:cNvPr id="26627" name="Group 3"/>
          <p:cNvGraphicFramePr>
            <a:graphicFrameLocks noGrp="1"/>
          </p:cNvGraphicFramePr>
          <p:nvPr/>
        </p:nvGraphicFramePr>
        <p:xfrm>
          <a:off x="3581400" y="2209800"/>
          <a:ext cx="3657600" cy="4572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2F1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643" name="Group 19"/>
          <p:cNvGraphicFramePr>
            <a:graphicFrameLocks noGrp="1"/>
          </p:cNvGraphicFramePr>
          <p:nvPr/>
        </p:nvGraphicFramePr>
        <p:xfrm>
          <a:off x="3581400" y="3352800"/>
          <a:ext cx="3644900" cy="492125"/>
        </p:xfrm>
        <a:graphic>
          <a:graphicData uri="http://schemas.openxmlformats.org/drawingml/2006/table">
            <a:tbl>
              <a:tblPr/>
              <a:tblGrid>
                <a:gridCol w="603250"/>
                <a:gridCol w="615950"/>
                <a:gridCol w="609600"/>
                <a:gridCol w="596900"/>
                <a:gridCol w="609600"/>
                <a:gridCol w="609600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659" name="Group 35"/>
          <p:cNvGraphicFramePr>
            <a:graphicFrameLocks noGrp="1"/>
          </p:cNvGraphicFramePr>
          <p:nvPr/>
        </p:nvGraphicFramePr>
        <p:xfrm>
          <a:off x="4191000" y="4897438"/>
          <a:ext cx="4267200" cy="512762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512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2F1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677" name="Group 53"/>
          <p:cNvGraphicFramePr>
            <a:graphicFrameLocks noGrp="1"/>
          </p:cNvGraphicFramePr>
          <p:nvPr/>
        </p:nvGraphicFramePr>
        <p:xfrm>
          <a:off x="2376488" y="2757488"/>
          <a:ext cx="4225925" cy="508000"/>
        </p:xfrm>
        <a:graphic>
          <a:graphicData uri="http://schemas.openxmlformats.org/drawingml/2006/table">
            <a:tbl>
              <a:tblPr/>
              <a:tblGrid>
                <a:gridCol w="604837"/>
                <a:gridCol w="601663"/>
                <a:gridCol w="604837"/>
                <a:gridCol w="603250"/>
                <a:gridCol w="604838"/>
                <a:gridCol w="601662"/>
                <a:gridCol w="604838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2F1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695" name="Group 71"/>
          <p:cNvGraphicFramePr>
            <a:graphicFrameLocks noGrp="1"/>
          </p:cNvGraphicFramePr>
          <p:nvPr/>
        </p:nvGraphicFramePr>
        <p:xfrm>
          <a:off x="3581400" y="3865563"/>
          <a:ext cx="2438400" cy="5080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2F1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707" name="Group 83"/>
          <p:cNvGraphicFramePr>
            <a:graphicFrameLocks noGrp="1"/>
          </p:cNvGraphicFramePr>
          <p:nvPr/>
        </p:nvGraphicFramePr>
        <p:xfrm>
          <a:off x="4800600" y="4384675"/>
          <a:ext cx="3657600" cy="512763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2F1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23" name="Oval 9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5288" y="2320925"/>
            <a:ext cx="1828800" cy="381000"/>
          </a:xfrm>
          <a:prstGeom prst="ellipse">
            <a:avLst/>
          </a:prstGeom>
          <a:solidFill>
            <a:srgbClr val="66FF99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Dòng 1 </a:t>
            </a:r>
          </a:p>
        </p:txBody>
      </p:sp>
      <p:sp>
        <p:nvSpPr>
          <p:cNvPr id="26724" name="Oval 10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81000" y="2819400"/>
            <a:ext cx="1828800" cy="381000"/>
          </a:xfrm>
          <a:prstGeom prst="ellipse">
            <a:avLst/>
          </a:prstGeom>
          <a:solidFill>
            <a:srgbClr val="66FF99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Dòng 2</a:t>
            </a:r>
          </a:p>
        </p:txBody>
      </p:sp>
      <p:sp>
        <p:nvSpPr>
          <p:cNvPr id="26725" name="Oval 10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68300" y="3429000"/>
            <a:ext cx="1828800" cy="381000"/>
          </a:xfrm>
          <a:prstGeom prst="ellipse">
            <a:avLst/>
          </a:prstGeom>
          <a:solidFill>
            <a:srgbClr val="66FF99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Dòng 3</a:t>
            </a:r>
          </a:p>
        </p:txBody>
      </p:sp>
      <p:sp>
        <p:nvSpPr>
          <p:cNvPr id="26726" name="Oval 10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47663" y="3962400"/>
            <a:ext cx="1828800" cy="381000"/>
          </a:xfrm>
          <a:prstGeom prst="ellipse">
            <a:avLst/>
          </a:prstGeom>
          <a:solidFill>
            <a:srgbClr val="66FF99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Dòng 4</a:t>
            </a:r>
          </a:p>
        </p:txBody>
      </p:sp>
      <p:sp>
        <p:nvSpPr>
          <p:cNvPr id="26727" name="Oval 103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68300" y="4510088"/>
            <a:ext cx="1828800" cy="381000"/>
          </a:xfrm>
          <a:prstGeom prst="ellipse">
            <a:avLst/>
          </a:prstGeom>
          <a:solidFill>
            <a:srgbClr val="66FF99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Dòng 5</a:t>
            </a:r>
          </a:p>
        </p:txBody>
      </p:sp>
      <p:sp>
        <p:nvSpPr>
          <p:cNvPr id="26728" name="Oval 10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47663" y="5099050"/>
            <a:ext cx="1828800" cy="381000"/>
          </a:xfrm>
          <a:prstGeom prst="ellipse">
            <a:avLst/>
          </a:prstGeom>
          <a:solidFill>
            <a:srgbClr val="66FF99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Dòng 6</a:t>
            </a:r>
          </a:p>
        </p:txBody>
      </p:sp>
      <p:sp>
        <p:nvSpPr>
          <p:cNvPr id="26729" name="AutoShape 105"/>
          <p:cNvSpPr>
            <a:spLocks noChangeArrowheads="1"/>
          </p:cNvSpPr>
          <p:nvPr/>
        </p:nvSpPr>
        <p:spPr bwMode="auto">
          <a:xfrm>
            <a:off x="6629400" y="21336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0" name="AutoShape 106"/>
          <p:cNvSpPr>
            <a:spLocks noChangeArrowheads="1"/>
          </p:cNvSpPr>
          <p:nvPr/>
        </p:nvSpPr>
        <p:spPr bwMode="auto">
          <a:xfrm>
            <a:off x="4800600" y="2133600"/>
            <a:ext cx="609600" cy="533400"/>
          </a:xfrm>
          <a:prstGeom prst="plaque">
            <a:avLst>
              <a:gd name="adj" fmla="val 14815"/>
            </a:avLst>
          </a:prstGeom>
          <a:solidFill>
            <a:srgbClr val="FFFF00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1" name="AutoShape 107"/>
          <p:cNvSpPr>
            <a:spLocks noChangeArrowheads="1"/>
          </p:cNvSpPr>
          <p:nvPr/>
        </p:nvSpPr>
        <p:spPr bwMode="auto">
          <a:xfrm>
            <a:off x="5410200" y="21336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2" name="AutoShape 108"/>
          <p:cNvSpPr>
            <a:spLocks noChangeArrowheads="1"/>
          </p:cNvSpPr>
          <p:nvPr/>
        </p:nvSpPr>
        <p:spPr bwMode="auto">
          <a:xfrm>
            <a:off x="6019800" y="21336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3" name="AutoShape 109"/>
          <p:cNvSpPr>
            <a:spLocks noChangeArrowheads="1"/>
          </p:cNvSpPr>
          <p:nvPr/>
        </p:nvSpPr>
        <p:spPr bwMode="auto">
          <a:xfrm>
            <a:off x="3581400" y="21336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4" name="AutoShape 110"/>
          <p:cNvSpPr>
            <a:spLocks noChangeArrowheads="1"/>
          </p:cNvSpPr>
          <p:nvPr/>
        </p:nvSpPr>
        <p:spPr bwMode="auto">
          <a:xfrm>
            <a:off x="4191000" y="21336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5" name="AutoShape 111"/>
          <p:cNvSpPr>
            <a:spLocks noChangeArrowheads="1"/>
          </p:cNvSpPr>
          <p:nvPr/>
        </p:nvSpPr>
        <p:spPr bwMode="auto">
          <a:xfrm>
            <a:off x="3581400" y="27432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6" name="AutoShape 112"/>
          <p:cNvSpPr>
            <a:spLocks noChangeArrowheads="1"/>
          </p:cNvSpPr>
          <p:nvPr/>
        </p:nvSpPr>
        <p:spPr bwMode="auto">
          <a:xfrm>
            <a:off x="4191000" y="27432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7" name="AutoShape 113"/>
          <p:cNvSpPr>
            <a:spLocks noChangeArrowheads="1"/>
          </p:cNvSpPr>
          <p:nvPr/>
        </p:nvSpPr>
        <p:spPr bwMode="auto">
          <a:xfrm>
            <a:off x="4800600" y="2743200"/>
            <a:ext cx="609600" cy="533400"/>
          </a:xfrm>
          <a:prstGeom prst="plaque">
            <a:avLst>
              <a:gd name="adj" fmla="val 14815"/>
            </a:avLst>
          </a:prstGeom>
          <a:solidFill>
            <a:srgbClr val="FFFF00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8" name="AutoShape 114"/>
          <p:cNvSpPr>
            <a:spLocks noChangeArrowheads="1"/>
          </p:cNvSpPr>
          <p:nvPr/>
        </p:nvSpPr>
        <p:spPr bwMode="auto">
          <a:xfrm>
            <a:off x="5410200" y="27432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9" name="AutoShape 115"/>
          <p:cNvSpPr>
            <a:spLocks noChangeArrowheads="1"/>
          </p:cNvSpPr>
          <p:nvPr/>
        </p:nvSpPr>
        <p:spPr bwMode="auto">
          <a:xfrm>
            <a:off x="6019800" y="27432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0" name="AutoShape 116"/>
          <p:cNvSpPr>
            <a:spLocks noChangeArrowheads="1"/>
          </p:cNvSpPr>
          <p:nvPr/>
        </p:nvSpPr>
        <p:spPr bwMode="auto">
          <a:xfrm>
            <a:off x="2362200" y="27432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1" name="AutoShape 117"/>
          <p:cNvSpPr>
            <a:spLocks noChangeArrowheads="1"/>
          </p:cNvSpPr>
          <p:nvPr/>
        </p:nvSpPr>
        <p:spPr bwMode="auto">
          <a:xfrm>
            <a:off x="2971800" y="27432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2" name="AutoShape 118"/>
          <p:cNvSpPr>
            <a:spLocks noChangeArrowheads="1"/>
          </p:cNvSpPr>
          <p:nvPr/>
        </p:nvSpPr>
        <p:spPr bwMode="auto">
          <a:xfrm>
            <a:off x="3581400" y="32766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6743" name="AutoShape 119"/>
          <p:cNvSpPr>
            <a:spLocks noChangeArrowheads="1"/>
          </p:cNvSpPr>
          <p:nvPr/>
        </p:nvSpPr>
        <p:spPr bwMode="auto">
          <a:xfrm>
            <a:off x="4800600" y="3276600"/>
            <a:ext cx="609600" cy="533400"/>
          </a:xfrm>
          <a:prstGeom prst="plaque">
            <a:avLst>
              <a:gd name="adj" fmla="val 14815"/>
            </a:avLst>
          </a:prstGeom>
          <a:solidFill>
            <a:srgbClr val="FFFF00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4" name="AutoShape 120"/>
          <p:cNvSpPr>
            <a:spLocks noChangeArrowheads="1"/>
          </p:cNvSpPr>
          <p:nvPr/>
        </p:nvSpPr>
        <p:spPr bwMode="auto">
          <a:xfrm>
            <a:off x="6629400" y="32766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5" name="AutoShape 121"/>
          <p:cNvSpPr>
            <a:spLocks noChangeArrowheads="1"/>
          </p:cNvSpPr>
          <p:nvPr/>
        </p:nvSpPr>
        <p:spPr bwMode="auto">
          <a:xfrm>
            <a:off x="4191000" y="3276600"/>
            <a:ext cx="609600" cy="6096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6" name="AutoShape 122"/>
          <p:cNvSpPr>
            <a:spLocks noChangeArrowheads="1"/>
          </p:cNvSpPr>
          <p:nvPr/>
        </p:nvSpPr>
        <p:spPr bwMode="auto">
          <a:xfrm>
            <a:off x="6019800" y="32766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7" name="AutoShape 123"/>
          <p:cNvSpPr>
            <a:spLocks noChangeArrowheads="1"/>
          </p:cNvSpPr>
          <p:nvPr/>
        </p:nvSpPr>
        <p:spPr bwMode="auto">
          <a:xfrm>
            <a:off x="5410200" y="32766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8" name="AutoShape 124"/>
          <p:cNvSpPr>
            <a:spLocks noChangeArrowheads="1"/>
          </p:cNvSpPr>
          <p:nvPr/>
        </p:nvSpPr>
        <p:spPr bwMode="auto">
          <a:xfrm>
            <a:off x="3581400" y="38100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9" name="AutoShape 125"/>
          <p:cNvSpPr>
            <a:spLocks noChangeArrowheads="1"/>
          </p:cNvSpPr>
          <p:nvPr/>
        </p:nvSpPr>
        <p:spPr bwMode="auto">
          <a:xfrm>
            <a:off x="4191000" y="38100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0" name="AutoShape 126"/>
          <p:cNvSpPr>
            <a:spLocks noChangeArrowheads="1"/>
          </p:cNvSpPr>
          <p:nvPr/>
        </p:nvSpPr>
        <p:spPr bwMode="auto">
          <a:xfrm>
            <a:off x="4800600" y="3810000"/>
            <a:ext cx="609600" cy="533400"/>
          </a:xfrm>
          <a:prstGeom prst="plaque">
            <a:avLst>
              <a:gd name="adj" fmla="val 14815"/>
            </a:avLst>
          </a:prstGeom>
          <a:solidFill>
            <a:srgbClr val="FFFF00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1" name="AutoShape 127"/>
          <p:cNvSpPr>
            <a:spLocks noChangeArrowheads="1"/>
          </p:cNvSpPr>
          <p:nvPr/>
        </p:nvSpPr>
        <p:spPr bwMode="auto">
          <a:xfrm>
            <a:off x="5410200" y="38100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2" name="AutoShape 128"/>
          <p:cNvSpPr>
            <a:spLocks noChangeArrowheads="1"/>
          </p:cNvSpPr>
          <p:nvPr/>
        </p:nvSpPr>
        <p:spPr bwMode="auto">
          <a:xfrm>
            <a:off x="4800600" y="4343400"/>
            <a:ext cx="609600" cy="533400"/>
          </a:xfrm>
          <a:prstGeom prst="plaque">
            <a:avLst>
              <a:gd name="adj" fmla="val 14815"/>
            </a:avLst>
          </a:prstGeom>
          <a:solidFill>
            <a:srgbClr val="FFFF00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3" name="AutoShape 129"/>
          <p:cNvSpPr>
            <a:spLocks noChangeArrowheads="1"/>
          </p:cNvSpPr>
          <p:nvPr/>
        </p:nvSpPr>
        <p:spPr bwMode="auto">
          <a:xfrm>
            <a:off x="5410200" y="43434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4" name="AutoShape 130"/>
          <p:cNvSpPr>
            <a:spLocks noChangeArrowheads="1"/>
          </p:cNvSpPr>
          <p:nvPr/>
        </p:nvSpPr>
        <p:spPr bwMode="auto">
          <a:xfrm>
            <a:off x="6019800" y="43434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5" name="AutoShape 131"/>
          <p:cNvSpPr>
            <a:spLocks noChangeArrowheads="1"/>
          </p:cNvSpPr>
          <p:nvPr/>
        </p:nvSpPr>
        <p:spPr bwMode="auto">
          <a:xfrm>
            <a:off x="6629400" y="43434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6" name="AutoShape 132"/>
          <p:cNvSpPr>
            <a:spLocks noChangeArrowheads="1"/>
          </p:cNvSpPr>
          <p:nvPr/>
        </p:nvSpPr>
        <p:spPr bwMode="auto">
          <a:xfrm>
            <a:off x="7239000" y="43434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7" name="AutoShape 133"/>
          <p:cNvSpPr>
            <a:spLocks noChangeArrowheads="1"/>
          </p:cNvSpPr>
          <p:nvPr/>
        </p:nvSpPr>
        <p:spPr bwMode="auto">
          <a:xfrm>
            <a:off x="7848600" y="43434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8" name="AutoShape 134"/>
          <p:cNvSpPr>
            <a:spLocks noChangeArrowheads="1"/>
          </p:cNvSpPr>
          <p:nvPr/>
        </p:nvSpPr>
        <p:spPr bwMode="auto">
          <a:xfrm>
            <a:off x="4191000" y="48768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9" name="AutoShape 135"/>
          <p:cNvSpPr>
            <a:spLocks noChangeArrowheads="1"/>
          </p:cNvSpPr>
          <p:nvPr/>
        </p:nvSpPr>
        <p:spPr bwMode="auto">
          <a:xfrm>
            <a:off x="4800600" y="4876800"/>
            <a:ext cx="609600" cy="533400"/>
          </a:xfrm>
          <a:prstGeom prst="plaque">
            <a:avLst>
              <a:gd name="adj" fmla="val 14815"/>
            </a:avLst>
          </a:prstGeom>
          <a:solidFill>
            <a:srgbClr val="FFFF00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0" name="AutoShape 136"/>
          <p:cNvSpPr>
            <a:spLocks noChangeArrowheads="1"/>
          </p:cNvSpPr>
          <p:nvPr/>
        </p:nvSpPr>
        <p:spPr bwMode="auto">
          <a:xfrm>
            <a:off x="5410200" y="48768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1" name="AutoShape 137"/>
          <p:cNvSpPr>
            <a:spLocks noChangeArrowheads="1"/>
          </p:cNvSpPr>
          <p:nvPr/>
        </p:nvSpPr>
        <p:spPr bwMode="auto">
          <a:xfrm>
            <a:off x="6019800" y="48768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2" name="AutoShape 138"/>
          <p:cNvSpPr>
            <a:spLocks noChangeArrowheads="1"/>
          </p:cNvSpPr>
          <p:nvPr/>
        </p:nvSpPr>
        <p:spPr bwMode="auto">
          <a:xfrm>
            <a:off x="6629400" y="48768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3" name="AutoShape 139"/>
          <p:cNvSpPr>
            <a:spLocks noChangeArrowheads="1"/>
          </p:cNvSpPr>
          <p:nvPr/>
        </p:nvSpPr>
        <p:spPr bwMode="auto">
          <a:xfrm>
            <a:off x="7239000" y="48768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4" name="AutoShape 140"/>
          <p:cNvSpPr>
            <a:spLocks noChangeArrowheads="1"/>
          </p:cNvSpPr>
          <p:nvPr/>
        </p:nvSpPr>
        <p:spPr bwMode="auto">
          <a:xfrm>
            <a:off x="7848600" y="4876800"/>
            <a:ext cx="609600" cy="533400"/>
          </a:xfrm>
          <a:prstGeom prst="plaque">
            <a:avLst>
              <a:gd name="adj" fmla="val 14815"/>
            </a:avLst>
          </a:prstGeom>
          <a:solidFill>
            <a:schemeClr val="accent1"/>
          </a:solidFill>
          <a:ln w="9525">
            <a:solidFill>
              <a:srgbClr val="FF6699"/>
            </a:solidFill>
            <a:miter lim="800000"/>
            <a:headEnd/>
            <a:tailEnd/>
          </a:ln>
          <a:effectLst>
            <a:prstShdw prst="shdw17" dist="17961" dir="2700000">
              <a:srgbClr val="993D5C"/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5" name="Oval 141"/>
          <p:cNvSpPr>
            <a:spLocks noChangeArrowheads="1"/>
          </p:cNvSpPr>
          <p:nvPr/>
        </p:nvSpPr>
        <p:spPr bwMode="auto">
          <a:xfrm>
            <a:off x="1981200" y="5638800"/>
            <a:ext cx="5638800" cy="914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rgbClr val="A2F1FC"/>
              </a:gs>
            </a:gsLst>
            <a:path path="rect">
              <a:fillToRect r="100000" b="100000"/>
            </a:path>
          </a:gra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766" name="WordArt 142"/>
          <p:cNvSpPr>
            <a:spLocks noChangeArrowheads="1" noChangeShapeType="1" noTextEdit="1"/>
          </p:cNvSpPr>
          <p:nvPr/>
        </p:nvSpPr>
        <p:spPr bwMode="auto">
          <a:xfrm>
            <a:off x="3581400" y="5791200"/>
            <a:ext cx="23717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BIỂN CẢ</a:t>
            </a:r>
          </a:p>
        </p:txBody>
      </p:sp>
      <p:sp>
        <p:nvSpPr>
          <p:cNvPr id="26767" name="Oval 143"/>
          <p:cNvSpPr>
            <a:spLocks noChangeArrowheads="1"/>
          </p:cNvSpPr>
          <p:nvPr/>
        </p:nvSpPr>
        <p:spPr bwMode="auto">
          <a:xfrm>
            <a:off x="1828800" y="5638800"/>
            <a:ext cx="5791200" cy="914400"/>
          </a:xfrm>
          <a:prstGeom prst="ellipse">
            <a:avLst/>
          </a:prstGeom>
          <a:solidFill>
            <a:srgbClr val="00FFFF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>
                <a:solidFill>
                  <a:srgbClr val="FF0000"/>
                </a:solidFill>
              </a:rPr>
              <a:t>Nêu từ xuất hiện ở cột dọc</a:t>
            </a:r>
          </a:p>
        </p:txBody>
      </p:sp>
      <p:sp>
        <p:nvSpPr>
          <p:cNvPr id="18576" name="WordArt 144"/>
          <p:cNvSpPr>
            <a:spLocks noChangeArrowheads="1" noChangeShapeType="1" noTextEdit="1"/>
          </p:cNvSpPr>
          <p:nvPr/>
        </p:nvSpPr>
        <p:spPr bwMode="auto">
          <a:xfrm>
            <a:off x="2286000" y="762000"/>
            <a:ext cx="43815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4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4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26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6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26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26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6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26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26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26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2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6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26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2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26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26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26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26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2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67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26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26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26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26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2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67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26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26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26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26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26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26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27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67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26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0" dur="500"/>
                                        <p:tgtEl>
                                          <p:spTgt spid="26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3" dur="500"/>
                                        <p:tgtEl>
                                          <p:spTgt spid="26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6" dur="500"/>
                                        <p:tgtEl>
                                          <p:spTgt spid="26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26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26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26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2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6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 nodeType="clickPar">
                      <p:stCondLst>
                        <p:cond delay="0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267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500"/>
                                        <p:tgtEl>
                                          <p:spTgt spid="267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7" dur="500"/>
                                        <p:tgtEl>
                                          <p:spTgt spid="26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0" dur="500"/>
                                        <p:tgtEl>
                                          <p:spTgt spid="26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26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26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500"/>
                                        <p:tgtEl>
                                          <p:spTgt spid="26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724"/>
                  </p:tgtEl>
                </p:cond>
              </p:nextCondLst>
            </p:seq>
          </p:childTnLst>
        </p:cTn>
      </p:par>
    </p:tnLst>
    <p:bldLst>
      <p:bldP spid="26729" grpId="0" animBg="1"/>
      <p:bldP spid="26730" grpId="0" animBg="1"/>
      <p:bldP spid="26731" grpId="0" animBg="1"/>
      <p:bldP spid="26732" grpId="0" animBg="1"/>
      <p:bldP spid="26733" grpId="0" animBg="1"/>
      <p:bldP spid="26734" grpId="0" animBg="1"/>
      <p:bldP spid="26735" grpId="0" animBg="1"/>
      <p:bldP spid="26736" grpId="0" animBg="1"/>
      <p:bldP spid="26737" grpId="0" animBg="1"/>
      <p:bldP spid="26738" grpId="0" animBg="1"/>
      <p:bldP spid="26739" grpId="0" animBg="1"/>
      <p:bldP spid="26740" grpId="0" animBg="1"/>
      <p:bldP spid="26741" grpId="0" animBg="1"/>
      <p:bldP spid="26742" grpId="0" animBg="1"/>
      <p:bldP spid="26743" grpId="0" animBg="1"/>
      <p:bldP spid="26744" grpId="0" animBg="1"/>
      <p:bldP spid="26745" grpId="0" animBg="1"/>
      <p:bldP spid="26746" grpId="0" animBg="1"/>
      <p:bldP spid="26747" grpId="0" animBg="1"/>
      <p:bldP spid="26748" grpId="0" animBg="1"/>
      <p:bldP spid="26749" grpId="0" animBg="1"/>
      <p:bldP spid="26750" grpId="0" animBg="1"/>
      <p:bldP spid="26751" grpId="0" animBg="1"/>
      <p:bldP spid="26752" grpId="0" animBg="1"/>
      <p:bldP spid="26753" grpId="0" animBg="1"/>
      <p:bldP spid="26754" grpId="0" animBg="1"/>
      <p:bldP spid="26755" grpId="0" animBg="1"/>
      <p:bldP spid="26756" grpId="0" animBg="1"/>
      <p:bldP spid="26757" grpId="0" animBg="1"/>
      <p:bldP spid="26758" grpId="0" animBg="1"/>
      <p:bldP spid="26759" grpId="0" animBg="1"/>
      <p:bldP spid="26760" grpId="0" animBg="1"/>
      <p:bldP spid="26761" grpId="0" animBg="1"/>
      <p:bldP spid="26762" grpId="0" animBg="1"/>
      <p:bldP spid="26763" grpId="0" animBg="1"/>
      <p:bldP spid="26764" grpId="0" animBg="1"/>
      <p:bldP spid="26765" grpId="0" animBg="1"/>
      <p:bldP spid="26766" grpId="0" animBg="1"/>
      <p:bldP spid="26767" grpId="0" animBg="1"/>
      <p:bldP spid="2676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47244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4. Dựa theo cách giải thích trong truyện Sơn Tinh,Thuỷ Tinh, trả lời câu hỏi sau: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3962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3. Đặt câu hỏi cho bộ phận in đậm trong câu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0" y="1524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1. T</a:t>
            </a:r>
            <a:r>
              <a:rPr lang="en-US" sz="2400" b="1">
                <a:cs typeface="Arial" charset="0"/>
              </a:rPr>
              <a:t>ìm các từ ngữ có tiếng biển.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243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2. Tìm từ trong ngoặc đơn hợp với mỗi nghĩa sau:</a:t>
            </a:r>
          </a:p>
        </p:txBody>
      </p:sp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2286000" y="762000"/>
            <a:ext cx="43815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4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4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aphicFrame>
        <p:nvGraphicFramePr>
          <p:cNvPr id="27657" name="Group 9"/>
          <p:cNvGraphicFramePr>
            <a:graphicFrameLocks noGrp="1"/>
          </p:cNvGraphicFramePr>
          <p:nvPr>
            <p:ph/>
          </p:nvPr>
        </p:nvGraphicFramePr>
        <p:xfrm>
          <a:off x="228600" y="1981200"/>
          <a:ext cx="8077200" cy="487363"/>
        </p:xfrm>
        <a:graphic>
          <a:graphicData uri="http://schemas.openxmlformats.org/drawingml/2006/table">
            <a:tbl>
              <a:tblPr/>
              <a:tblGrid>
                <a:gridCol w="3962400"/>
                <a:gridCol w="4114800"/>
              </a:tblGrid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Biển hồ, biển cả, ...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vùng biển, gió biển,...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471" name="Rectangle 17"/>
          <p:cNvSpPr>
            <a:spLocks noChangeArrowheads="1"/>
          </p:cNvSpPr>
          <p:nvPr/>
        </p:nvSpPr>
        <p:spPr bwMode="auto">
          <a:xfrm>
            <a:off x="152400" y="2871788"/>
            <a:ext cx="8959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a. Dòng nước chảy tương đối lớn, trên đó thuyền bè đi lại được:  SÔNG</a:t>
            </a:r>
          </a:p>
        </p:txBody>
      </p:sp>
      <p:sp>
        <p:nvSpPr>
          <p:cNvPr id="19472" name="Rectangle 18"/>
          <p:cNvSpPr>
            <a:spLocks noChangeArrowheads="1"/>
          </p:cNvSpPr>
          <p:nvPr/>
        </p:nvSpPr>
        <p:spPr bwMode="auto">
          <a:xfrm>
            <a:off x="152400" y="3176588"/>
            <a:ext cx="5648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</a:rPr>
              <a:t>b. Dòng nước chảy tự nhiên ở đồi núi : SUỐI</a:t>
            </a:r>
          </a:p>
        </p:txBody>
      </p:sp>
      <p:sp>
        <p:nvSpPr>
          <p:cNvPr id="19473" name="Rectangle 19"/>
          <p:cNvSpPr>
            <a:spLocks noChangeArrowheads="1"/>
          </p:cNvSpPr>
          <p:nvPr/>
        </p:nvSpPr>
        <p:spPr bwMode="auto">
          <a:xfrm>
            <a:off x="152400" y="3557588"/>
            <a:ext cx="939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800000"/>
                </a:solidFill>
              </a:rPr>
              <a:t>c. Nơi có đất trũng chứa nước, tương đối rộng và sâu, ở trong đất liền : HỒ</a:t>
            </a:r>
          </a:p>
        </p:txBody>
      </p:sp>
      <p:sp>
        <p:nvSpPr>
          <p:cNvPr id="19474" name="Rectangle 20"/>
          <p:cNvSpPr>
            <a:spLocks noChangeArrowheads="1"/>
          </p:cNvSpPr>
          <p:nvPr/>
        </p:nvSpPr>
        <p:spPr bwMode="auto">
          <a:xfrm>
            <a:off x="1238250" y="4419600"/>
            <a:ext cx="5292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800000"/>
                </a:solidFill>
              </a:rPr>
              <a:t>Vì sao không được bơi ở đoạn sông này?</a:t>
            </a:r>
          </a:p>
        </p:txBody>
      </p:sp>
      <p:sp>
        <p:nvSpPr>
          <p:cNvPr id="19475" name="Rectangle 21"/>
          <p:cNvSpPr>
            <a:spLocks noChangeArrowheads="1"/>
          </p:cNvSpPr>
          <p:nvPr/>
        </p:nvSpPr>
        <p:spPr bwMode="auto">
          <a:xfrm>
            <a:off x="2362200" y="5462588"/>
            <a:ext cx="4014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Tx/>
              <a:buAutoNum type="alphaLcParenR"/>
            </a:pPr>
            <a:r>
              <a:rPr lang="en-US" sz="2000" b="1">
                <a:solidFill>
                  <a:srgbClr val="800000"/>
                </a:solidFill>
              </a:rPr>
              <a:t>Vì sao ở nước ta có nạn lụt?</a:t>
            </a:r>
          </a:p>
        </p:txBody>
      </p:sp>
      <p:sp>
        <p:nvSpPr>
          <p:cNvPr id="19476" name="Rectangle 22"/>
          <p:cNvSpPr>
            <a:spLocks noChangeArrowheads="1"/>
          </p:cNvSpPr>
          <p:nvPr/>
        </p:nvSpPr>
        <p:spPr bwMode="auto">
          <a:xfrm>
            <a:off x="1295400" y="5867400"/>
            <a:ext cx="70104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800000"/>
                </a:solidFill>
              </a:rPr>
              <a:t>   Ở nước ta có nạn lụt vì hằng năm Thuỷ Tinh </a:t>
            </a:r>
          </a:p>
          <a:p>
            <a:pPr algn="ctr" eaLnBrk="0" hangingPunct="0"/>
            <a:r>
              <a:rPr lang="en-US" sz="2400" b="1">
                <a:solidFill>
                  <a:srgbClr val="800000"/>
                </a:solidFill>
              </a:rPr>
              <a:t>tức giận dâng nước lên đánh Sơn Tinh.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438400" y="2362200"/>
            <a:ext cx="45720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rgbClr val="800000"/>
                </a:solidFill>
              </a:rPr>
              <a:t>Câu hỏi</a:t>
            </a:r>
          </a:p>
        </p:txBody>
      </p:sp>
      <p:sp>
        <p:nvSpPr>
          <p:cNvPr id="20483" name="Oval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8200" y="3962400"/>
            <a:ext cx="7924800" cy="1600200"/>
          </a:xfrm>
          <a:prstGeom prst="ellipse">
            <a:avLst/>
          </a:prstGeom>
          <a:solidFill>
            <a:schemeClr val="accent2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Phần tiếp giáp giữa biển và đất liền( có 5 chữ cái )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19812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1. T</a:t>
            </a:r>
            <a:r>
              <a:rPr lang="en-US" sz="2400" b="1">
                <a:cs typeface="Arial" charset="0"/>
              </a:rPr>
              <a:t>ìm các từ ngữ có tiếng biển.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066800" y="2514600"/>
            <a:ext cx="33528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FF0000"/>
                </a:solidFill>
              </a:rPr>
              <a:t>M:</a:t>
            </a:r>
            <a:r>
              <a:rPr lang="en-US" sz="2400">
                <a:solidFill>
                  <a:schemeClr val="accent2"/>
                </a:solidFill>
              </a:rPr>
              <a:t> </a:t>
            </a:r>
            <a:r>
              <a:rPr lang="en-US" sz="2400"/>
              <a:t>t</a:t>
            </a:r>
            <a:r>
              <a:rPr lang="en-US" sz="2400">
                <a:cs typeface="Arial" charset="0"/>
              </a:rPr>
              <a:t>àu biển, biển cả</a:t>
            </a:r>
          </a:p>
        </p:txBody>
      </p:sp>
      <p:graphicFrame>
        <p:nvGraphicFramePr>
          <p:cNvPr id="7194" name="Group 26"/>
          <p:cNvGraphicFramePr>
            <a:graphicFrameLocks noGrp="1"/>
          </p:cNvGraphicFramePr>
          <p:nvPr/>
        </p:nvGraphicFramePr>
        <p:xfrm>
          <a:off x="609600" y="3429000"/>
          <a:ext cx="7924800" cy="579438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biển...</a:t>
                      </a:r>
                    </a:p>
                  </a:txBody>
                  <a:tcPr marT="45745" marB="457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...biển</a:t>
                      </a:r>
                    </a:p>
                  </a:txBody>
                  <a:tcPr marT="45745" marB="457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80" name="Group 12"/>
          <p:cNvGraphicFramePr>
            <a:graphicFrameLocks noGrp="1"/>
          </p:cNvGraphicFramePr>
          <p:nvPr/>
        </p:nvGraphicFramePr>
        <p:xfrm>
          <a:off x="609600" y="4038600"/>
          <a:ext cx="7924800" cy="1920875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1920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Biển hồ, biển cả,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biển lớn, biển xanh,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biển khơi...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vùng biển, gió biển,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nghề biển, sóng biển,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sông biển, bãi biển,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tàu biển, dân biển,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bờ biển, đáy biển,...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2" name="WordArt 20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93" name="Text Box 22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  <p:sp>
        <p:nvSpPr>
          <p:cNvPr id="3094" name="Line 23"/>
          <p:cNvSpPr>
            <a:spLocks noChangeShapeType="1"/>
          </p:cNvSpPr>
          <p:nvPr/>
        </p:nvSpPr>
        <p:spPr bwMode="auto">
          <a:xfrm>
            <a:off x="406400" y="241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4"/>
          <p:cNvSpPr>
            <a:spLocks noChangeShapeType="1"/>
          </p:cNvSpPr>
          <p:nvPr/>
        </p:nvSpPr>
        <p:spPr bwMode="auto">
          <a:xfrm>
            <a:off x="1562100" y="2387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25"/>
          <p:cNvSpPr>
            <a:spLocks noChangeShapeType="1"/>
          </p:cNvSpPr>
          <p:nvPr/>
        </p:nvSpPr>
        <p:spPr bwMode="auto">
          <a:xfrm>
            <a:off x="3543300" y="23749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86000" y="2895600"/>
            <a:ext cx="45720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rgbClr val="FF0000"/>
                </a:solidFill>
              </a:rPr>
              <a:t>Câu hỏi</a:t>
            </a:r>
          </a:p>
        </p:txBody>
      </p:sp>
      <p:sp>
        <p:nvSpPr>
          <p:cNvPr id="30723" name="Oval 3"/>
          <p:cNvSpPr>
            <a:spLocks noChangeArrowheads="1"/>
          </p:cNvSpPr>
          <p:nvPr/>
        </p:nvSpPr>
        <p:spPr bwMode="auto">
          <a:xfrm>
            <a:off x="609600" y="4495800"/>
            <a:ext cx="8077200" cy="1371600"/>
          </a:xfrm>
          <a:prstGeom prst="ellipse">
            <a:avLst/>
          </a:prstGeom>
          <a:solidFill>
            <a:schemeClr val="accent2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r>
              <a:rPr lang="en-US" sz="2800" b="1">
                <a:solidFill>
                  <a:srgbClr val="0000FF"/>
                </a:solidFill>
              </a:rPr>
              <a:t>Nơi sâu nhất của biển ( có 7 chữ cái )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133600" y="2819400"/>
            <a:ext cx="45720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Câu hỏi</a:t>
            </a:r>
          </a:p>
        </p:txBody>
      </p:sp>
      <p:sp>
        <p:nvSpPr>
          <p:cNvPr id="31747" name="Oval 3"/>
          <p:cNvSpPr>
            <a:spLocks noChangeArrowheads="1"/>
          </p:cNvSpPr>
          <p:nvPr/>
        </p:nvSpPr>
        <p:spPr bwMode="auto">
          <a:xfrm>
            <a:off x="381000" y="4343400"/>
            <a:ext cx="8382000" cy="1447800"/>
          </a:xfrm>
          <a:prstGeom prst="ellipse">
            <a:avLst/>
          </a:prstGeom>
          <a:solidFill>
            <a:schemeClr val="accent2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r>
              <a:rPr lang="en-US" sz="2800" b="1">
                <a:solidFill>
                  <a:schemeClr val="bg1"/>
                </a:solidFill>
              </a:rPr>
              <a:t> Tên  của một biển trên thế giới chỉ màu sắc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 ( có 6 chữ cái )</a:t>
            </a: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362200" y="2971800"/>
            <a:ext cx="45720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Câu hỏi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81000" y="4648200"/>
            <a:ext cx="8382000" cy="1371600"/>
          </a:xfrm>
          <a:prstGeom prst="ellipse">
            <a:avLst/>
          </a:prstGeom>
          <a:solidFill>
            <a:schemeClr val="accent2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r>
              <a:rPr lang="en-US" sz="2800" b="1">
                <a:solidFill>
                  <a:schemeClr val="bg1"/>
                </a:solidFill>
              </a:rPr>
              <a:t> Dòng nước chảy tương đối lớn, trên đó</a:t>
            </a: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 thuyền bè đi lại được ( có 4 chữ cái )</a:t>
            </a:r>
          </a:p>
        </p:txBody>
      </p:sp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86000" y="3429000"/>
            <a:ext cx="45720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Câu hỏi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304800" y="4876800"/>
            <a:ext cx="8686800" cy="1371600"/>
          </a:xfrm>
          <a:prstGeom prst="ellipse">
            <a:avLst/>
          </a:prstGeom>
          <a:solidFill>
            <a:schemeClr val="accent2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buFontTx/>
              <a:buChar char="•"/>
            </a:pPr>
            <a:r>
              <a:rPr lang="en-US" sz="2800" b="1">
                <a:solidFill>
                  <a:schemeClr val="bg1"/>
                </a:solidFill>
              </a:rPr>
              <a:t> Các loại cá sống ở biển gọi là gì? ( có 6 chữ cái )</a:t>
            </a:r>
          </a:p>
        </p:txBody>
      </p:sp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86000" y="3124200"/>
            <a:ext cx="45720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>
                <a:solidFill>
                  <a:schemeClr val="bg1"/>
                </a:solidFill>
              </a:rPr>
              <a:t>Câu hỏi</a:t>
            </a: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304800" y="4572000"/>
            <a:ext cx="8610600" cy="1371600"/>
          </a:xfrm>
          <a:prstGeom prst="ellipse">
            <a:avLst/>
          </a:prstGeom>
          <a:solidFill>
            <a:schemeClr val="accent2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800" b="1">
              <a:solidFill>
                <a:schemeClr val="bg1"/>
              </a:solidFill>
            </a:endParaRPr>
          </a:p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Cảng ở bờ biển được gọi là gì? (7 chữ cái )</a:t>
            </a:r>
          </a:p>
          <a:p>
            <a:pPr algn="ctr" eaLnBrk="0" hangingPunct="0"/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85750"/>
            <a:ext cx="8458200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083050" y="3246438"/>
            <a:ext cx="1069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/>
              <a:t>tàu biển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09600" y="536575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chemeClr val="bg2"/>
                </a:solidFill>
              </a:rPr>
              <a:t>TÀU BIỂN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hau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96863"/>
            <a:ext cx="8458200" cy="63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581400" y="4575175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chemeClr val="bg2"/>
                </a:solidFill>
              </a:rPr>
              <a:t>BÃI BIỂN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d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763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041525" y="4232275"/>
            <a:ext cx="1474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3300"/>
                </a:solidFill>
              </a:rPr>
              <a:t>BIỂN CẢ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ownload?mode=photo&amp;id=45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763000" cy="621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38200" y="2895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>
                <a:solidFill>
                  <a:srgbClr val="FFFF00"/>
                </a:solidFill>
              </a:rPr>
              <a:t>SÓNG BIỂN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j02556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98525" y="6238875"/>
            <a:ext cx="1708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FF00"/>
                </a:solidFill>
              </a:rPr>
              <a:t>BỜ BIỂN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2. Tìm từ trong ngoặc đơn hợp với mỗi nghĩa sau: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57200" y="3276600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</a:rPr>
              <a:t>a. Dòng nước chảy tương đối lớn, trên đó thuyền bè đi lại được.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57200" y="42672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</a:rPr>
              <a:t>b. Dòng nước chảy tự nhiên ở đồi núi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57200" y="4800600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</a:rPr>
              <a:t>c. Nơi có đất trũng chứa nước, tương đối rộng và sâu, ở trong đất liền.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514600" y="5867400"/>
            <a:ext cx="350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/>
              <a:t>( suối, hồ, sông)</a:t>
            </a: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1066800" y="762000"/>
            <a:ext cx="708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Mở rộng vốn từ: từ ngữ về sông biển</a:t>
            </a:r>
          </a:p>
          <a:p>
            <a:pPr algn="ctr"/>
            <a:r>
              <a:rPr lang="vi-VN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Đặt và trả lời câu hỏi Vì sao?</a:t>
            </a:r>
            <a:endParaRPr lang="en-US" sz="28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1905000" y="3810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	</a:t>
            </a:r>
            <a:r>
              <a:rPr lang="en-US" sz="2400" b="1" u="sng"/>
              <a:t>Luyện từ và câu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0" y="1981200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1. T</a:t>
            </a:r>
            <a:r>
              <a:rPr lang="en-US" sz="2800" b="1">
                <a:cs typeface="Arial" charset="0"/>
              </a:rPr>
              <a:t>ìm các từ ngữ có tiếng biển.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4152900" y="2946400"/>
            <a:ext cx="6096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6019800" y="2971800"/>
            <a:ext cx="9906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533400" y="2971800"/>
            <a:ext cx="990600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18436" grpId="0"/>
      <p:bldP spid="18437" grpId="0"/>
      <p:bldP spid="18438" grpId="0"/>
      <p:bldP spid="18445" grpId="0" animBg="1"/>
      <p:bldP spid="18446" grpId="0" animBg="1"/>
      <p:bldP spid="184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0"/>
            <a:ext cx="8305800" cy="1600200"/>
          </a:xfrm>
          <a:solidFill>
            <a:schemeClr val="accent2"/>
          </a:solidFill>
        </p:spPr>
        <p:txBody>
          <a:bodyPr/>
          <a:lstStyle/>
          <a:p>
            <a:pPr algn="l" eaLnBrk="1" hangingPunct="1"/>
            <a:r>
              <a:rPr lang="en-US" sz="2800" b="1" smtClean="0">
                <a:cs typeface="Arial" charset="0"/>
              </a:rPr>
              <a:t> Nối từ ở cột A với lời giải nghĩa phù hợp ở cột B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533400" y="1524000"/>
            <a:ext cx="914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cs typeface="Arial" charset="0"/>
              </a:rPr>
              <a:t>A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5029200" y="1524000"/>
            <a:ext cx="914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>
                <a:cs typeface="Arial" charset="0"/>
              </a:rPr>
              <a:t>B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609600" y="2438400"/>
            <a:ext cx="144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cs typeface="Arial" charset="0"/>
              </a:rPr>
              <a:t>hồ</a:t>
            </a:r>
          </a:p>
        </p:txBody>
      </p: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381000" y="3810000"/>
            <a:ext cx="144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cs typeface="Arial" charset="0"/>
              </a:rPr>
              <a:t>suối</a:t>
            </a: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381000" y="5334000"/>
            <a:ext cx="144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70C0"/>
                </a:solidFill>
                <a:cs typeface="Arial" charset="0"/>
              </a:rPr>
              <a:t>sông</a:t>
            </a:r>
          </a:p>
        </p:txBody>
      </p:sp>
      <p:sp>
        <p:nvSpPr>
          <p:cNvPr id="22536" name="TextBox 7"/>
          <p:cNvSpPr txBox="1">
            <a:spLocks noChangeArrowheads="1"/>
          </p:cNvSpPr>
          <p:nvPr/>
        </p:nvSpPr>
        <p:spPr bwMode="auto">
          <a:xfrm>
            <a:off x="2438400" y="2286000"/>
            <a:ext cx="6324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cs typeface="Arial" charset="0"/>
              </a:rPr>
              <a:t>Dòng nước chảy tự nhiên ở đồi núi.</a:t>
            </a:r>
          </a:p>
        </p:txBody>
      </p:sp>
      <p:sp>
        <p:nvSpPr>
          <p:cNvPr id="22537" name="TextBox 8"/>
          <p:cNvSpPr txBox="1">
            <a:spLocks noChangeArrowheads="1"/>
          </p:cNvSpPr>
          <p:nvPr/>
        </p:nvSpPr>
        <p:spPr bwMode="auto">
          <a:xfrm>
            <a:off x="2514600" y="3581400"/>
            <a:ext cx="6400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cs typeface="Arial" charset="0"/>
              </a:rPr>
              <a:t>Dòng nước chảy tương đối lớn, trên đó thuyền bè đi lại được.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2438400" y="5287963"/>
            <a:ext cx="67056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cs typeface="Arial" charset="0"/>
              </a:rPr>
              <a:t>Nơi đất trũng chứa nước, tương đối rộng và sâu, ở trong đất liền.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37338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794" y="41140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000" y="44958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067594" y="41140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3400" y="23622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182687" y="2703513"/>
            <a:ext cx="6842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190501" y="2705100"/>
            <a:ext cx="685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33400" y="3048000"/>
            <a:ext cx="990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1000" y="52578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" y="5638800"/>
            <a:ext cx="7620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1000" y="6019800"/>
            <a:ext cx="1219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1219201" y="5638800"/>
            <a:ext cx="7620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438400" y="2286000"/>
            <a:ext cx="632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1905001" y="2819400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438400" y="3352800"/>
            <a:ext cx="632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8230394" y="2818606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438400" y="3657600"/>
            <a:ext cx="632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1905001" y="4191000"/>
            <a:ext cx="1066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438400" y="4724400"/>
            <a:ext cx="632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8230394" y="4190206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438400" y="5257800"/>
            <a:ext cx="640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1828801" y="5867400"/>
            <a:ext cx="12192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438400" y="6477000"/>
            <a:ext cx="6400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8229601" y="5867400"/>
            <a:ext cx="12192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533" grpId="0"/>
      <p:bldP spid="22534" grpId="0"/>
      <p:bldP spid="22535" grpId="0"/>
      <p:bldP spid="22536" grpId="0"/>
      <p:bldP spid="22537" grpId="0"/>
      <p:bldP spid="2253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1172</Words>
  <Application>Microsoft Office PowerPoint</Application>
  <PresentationFormat>On-screen Show (4:3)</PresentationFormat>
  <Paragraphs>184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 Nối từ ở cột A với lời giải nghĩa phù hợp ở cột B</vt:lpstr>
      <vt:lpstr>Slide 10</vt:lpstr>
      <vt:lpstr>Slide 11</vt:lpstr>
      <vt:lpstr>Slide 12</vt:lpstr>
      <vt:lpstr> Nối từ ở cột A với lời giải nghĩa phù hợp ở cột B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THBS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CSTeam</cp:lastModifiedBy>
  <cp:revision>23</cp:revision>
  <dcterms:created xsi:type="dcterms:W3CDTF">2011-02-27T03:49:48Z</dcterms:created>
  <dcterms:modified xsi:type="dcterms:W3CDTF">2016-06-29T09:26:51Z</dcterms:modified>
</cp:coreProperties>
</file>