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sldIdLst>
    <p:sldId id="298" r:id="rId2"/>
    <p:sldId id="299" r:id="rId3"/>
    <p:sldId id="281" r:id="rId4"/>
    <p:sldId id="311" r:id="rId5"/>
    <p:sldId id="314" r:id="rId6"/>
    <p:sldId id="315" r:id="rId7"/>
    <p:sldId id="316" r:id="rId8"/>
    <p:sldId id="300" r:id="rId9"/>
    <p:sldId id="301" r:id="rId10"/>
    <p:sldId id="302" r:id="rId11"/>
    <p:sldId id="303" r:id="rId12"/>
    <p:sldId id="312" r:id="rId13"/>
    <p:sldId id="308" r:id="rId14"/>
    <p:sldId id="307" r:id="rId15"/>
    <p:sldId id="309" r:id="rId16"/>
    <p:sldId id="305" r:id="rId17"/>
    <p:sldId id="306"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omic Sans MS" pitchFamily="66" charset="0"/>
        <a:ea typeface="+mn-ea"/>
        <a:cs typeface="Arial" charset="0"/>
      </a:defRPr>
    </a:lvl1pPr>
    <a:lvl2pPr marL="457200" algn="l" rtl="0" fontAlgn="base">
      <a:spcBef>
        <a:spcPct val="0"/>
      </a:spcBef>
      <a:spcAft>
        <a:spcPct val="0"/>
      </a:spcAft>
      <a:defRPr kern="1200">
        <a:solidFill>
          <a:schemeClr val="tx1"/>
        </a:solidFill>
        <a:latin typeface="Comic Sans MS" pitchFamily="66" charset="0"/>
        <a:ea typeface="+mn-ea"/>
        <a:cs typeface="Arial" charset="0"/>
      </a:defRPr>
    </a:lvl2pPr>
    <a:lvl3pPr marL="914400" algn="l" rtl="0" fontAlgn="base">
      <a:spcBef>
        <a:spcPct val="0"/>
      </a:spcBef>
      <a:spcAft>
        <a:spcPct val="0"/>
      </a:spcAft>
      <a:defRPr kern="1200">
        <a:solidFill>
          <a:schemeClr val="tx1"/>
        </a:solidFill>
        <a:latin typeface="Comic Sans MS" pitchFamily="66" charset="0"/>
        <a:ea typeface="+mn-ea"/>
        <a:cs typeface="Arial" charset="0"/>
      </a:defRPr>
    </a:lvl3pPr>
    <a:lvl4pPr marL="1371600" algn="l" rtl="0" fontAlgn="base">
      <a:spcBef>
        <a:spcPct val="0"/>
      </a:spcBef>
      <a:spcAft>
        <a:spcPct val="0"/>
      </a:spcAft>
      <a:defRPr kern="1200">
        <a:solidFill>
          <a:schemeClr val="tx1"/>
        </a:solidFill>
        <a:latin typeface="Comic Sans MS" pitchFamily="66" charset="0"/>
        <a:ea typeface="+mn-ea"/>
        <a:cs typeface="Arial" charset="0"/>
      </a:defRPr>
    </a:lvl4pPr>
    <a:lvl5pPr marL="1828800" algn="l" rtl="0" fontAlgn="base">
      <a:spcBef>
        <a:spcPct val="0"/>
      </a:spcBef>
      <a:spcAft>
        <a:spcPct val="0"/>
      </a:spcAft>
      <a:defRPr kern="1200">
        <a:solidFill>
          <a:schemeClr val="tx1"/>
        </a:solidFill>
        <a:latin typeface="Comic Sans MS" pitchFamily="66" charset="0"/>
        <a:ea typeface="+mn-ea"/>
        <a:cs typeface="Arial" charset="0"/>
      </a:defRPr>
    </a:lvl5pPr>
    <a:lvl6pPr marL="2286000" algn="l" defTabSz="914400" rtl="0" eaLnBrk="1" latinLnBrk="0" hangingPunct="1">
      <a:defRPr kern="1200">
        <a:solidFill>
          <a:schemeClr val="tx1"/>
        </a:solidFill>
        <a:latin typeface="Comic Sans MS" pitchFamily="66" charset="0"/>
        <a:ea typeface="+mn-ea"/>
        <a:cs typeface="Arial" charset="0"/>
      </a:defRPr>
    </a:lvl6pPr>
    <a:lvl7pPr marL="2743200" algn="l" defTabSz="914400" rtl="0" eaLnBrk="1" latinLnBrk="0" hangingPunct="1">
      <a:defRPr kern="1200">
        <a:solidFill>
          <a:schemeClr val="tx1"/>
        </a:solidFill>
        <a:latin typeface="Comic Sans MS" pitchFamily="66" charset="0"/>
        <a:ea typeface="+mn-ea"/>
        <a:cs typeface="Arial" charset="0"/>
      </a:defRPr>
    </a:lvl7pPr>
    <a:lvl8pPr marL="3200400" algn="l" defTabSz="914400" rtl="0" eaLnBrk="1" latinLnBrk="0" hangingPunct="1">
      <a:defRPr kern="1200">
        <a:solidFill>
          <a:schemeClr val="tx1"/>
        </a:solidFill>
        <a:latin typeface="Comic Sans MS" pitchFamily="66" charset="0"/>
        <a:ea typeface="+mn-ea"/>
        <a:cs typeface="Arial" charset="0"/>
      </a:defRPr>
    </a:lvl8pPr>
    <a:lvl9pPr marL="3657600" algn="l" defTabSz="914400" rtl="0" eaLnBrk="1" latinLnBrk="0" hangingPunct="1">
      <a:defRPr kern="1200">
        <a:solidFill>
          <a:schemeClr val="tx1"/>
        </a:solidFill>
        <a:latin typeface="Comic Sans MS" pitchFamily="66"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allowPng="1" imgSz="1024x768" encoding="windows-1252"/>
  <p:clrMru>
    <a:srgbClr val="E9EAB4"/>
    <a:srgbClr val="0000FF"/>
    <a:srgbClr val="FF0000"/>
    <a:srgbClr val="FF0066"/>
    <a:srgbClr val="FF00FF"/>
    <a:srgbClr val="00FFFF"/>
    <a:srgbClr val="990000"/>
    <a:srgbClr val="00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08" autoAdjust="0"/>
    <p:restoredTop sz="94637" autoAdjust="0"/>
  </p:normalViewPr>
  <p:slideViewPr>
    <p:cSldViewPr>
      <p:cViewPr varScale="1">
        <p:scale>
          <a:sx n="41" d="100"/>
          <a:sy n="41" d="100"/>
        </p:scale>
        <p:origin x="-130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78BE9F-847D-4E04-BD4D-CA8005099E9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80CCB9-C6E3-4DB7-A4EA-78324E0FD6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5D3CE2F-1977-4762-9C23-DB5D636BD3D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12368F7-4549-4681-BD27-BCFDA1CA2F1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45CA35-C95F-40A8-9422-2FADF2CB232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6E45739-AAA9-4E99-BF28-A504042FC7D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64DAB467-341E-46E6-A320-37D17043EC7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2336044-2FC1-4BEA-BAA8-C4B7C05F13D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2BBB9F9-71ED-4358-B71A-BCA7516C512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093F032-A8DA-4BE1-BB6F-9A469264EED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9FF5D4B-2A55-4DF8-9272-A7AA95EE922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186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2186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2186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1243BCB5-8E18-4E98-A7DC-C2B02712016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7.gif"/><Relationship Id="rId1" Type="http://schemas.openxmlformats.org/officeDocument/2006/relationships/slideLayout" Target="../slideLayouts/slideLayout2.xml"/><Relationship Id="rId4" Type="http://schemas.openxmlformats.org/officeDocument/2006/relationships/image" Target="../media/image9.gif"/></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gif"/><Relationship Id="rId7" Type="http://schemas.openxmlformats.org/officeDocument/2006/relationships/image" Target="../media/image15.gif"/><Relationship Id="rId2" Type="http://schemas.openxmlformats.org/officeDocument/2006/relationships/audio" Target="../media/audio1.wav"/><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3.png"/><Relationship Id="rId4" Type="http://schemas.openxmlformats.org/officeDocument/2006/relationships/image" Target="../media/image1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wmf"/><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FFFF"/>
            </a:gs>
            <a:gs pos="100000">
              <a:srgbClr val="FF00FF"/>
            </a:gs>
          </a:gsLst>
          <a:lin ang="5400000" scaled="1"/>
        </a:gradFill>
        <a:effectLst/>
      </p:bgPr>
    </p:bg>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152400" y="2133600"/>
            <a:ext cx="8991600" cy="4724400"/>
          </a:xfrm>
        </p:spPr>
        <p:txBody>
          <a:bodyPr/>
          <a:lstStyle/>
          <a:p>
            <a:pPr eaLnBrk="1" hangingPunct="1">
              <a:lnSpc>
                <a:spcPct val="80000"/>
              </a:lnSpc>
              <a:buFontTx/>
              <a:buNone/>
            </a:pPr>
            <a:r>
              <a:rPr lang="en-US" sz="2800" smtClean="0"/>
              <a:t>1. </a:t>
            </a:r>
            <a:r>
              <a:rPr lang="en-US" sz="2800" smtClean="0">
                <a:solidFill>
                  <a:schemeClr val="accent2"/>
                </a:solidFill>
              </a:rPr>
              <a:t>Một ngày nắng đẹp, đang leo trèo trên hàng dừa ven sông, Khỉ bỗng nghe một tiếng quẫy mạnh dưới nước. Một con vật da sần sùi, dài thượt, nhe hàm răng nhọn hoắt như một lưỡi cưa sắc, trườn lên bãi cát.</a:t>
            </a:r>
          </a:p>
          <a:p>
            <a:pPr eaLnBrk="1" hangingPunct="1">
              <a:lnSpc>
                <a:spcPct val="80000"/>
              </a:lnSpc>
              <a:buFontTx/>
              <a:buNone/>
            </a:pPr>
            <a:r>
              <a:rPr lang="en-US" sz="2800" smtClean="0">
                <a:solidFill>
                  <a:schemeClr val="accent2"/>
                </a:solidFill>
              </a:rPr>
              <a:t>    Nó nhìn khỉ bằng cặp mắt ti hí với hai hàng nước mắt chảy dài. Khỉ ngạc nhiên:</a:t>
            </a:r>
          </a:p>
          <a:p>
            <a:pPr eaLnBrk="1" hangingPunct="1">
              <a:lnSpc>
                <a:spcPct val="80000"/>
              </a:lnSpc>
              <a:buFontTx/>
              <a:buNone/>
            </a:pPr>
            <a:r>
              <a:rPr lang="en-US" sz="2800" smtClean="0">
                <a:solidFill>
                  <a:schemeClr val="accent2"/>
                </a:solidFill>
              </a:rPr>
              <a:t>   - Bạn là ai ? Vì sao bạn khóc ?</a:t>
            </a:r>
          </a:p>
          <a:p>
            <a:pPr eaLnBrk="1" hangingPunct="1">
              <a:lnSpc>
                <a:spcPct val="80000"/>
              </a:lnSpc>
              <a:buFontTx/>
              <a:buNone/>
            </a:pPr>
            <a:r>
              <a:rPr lang="en-US" sz="2800" smtClean="0">
                <a:solidFill>
                  <a:schemeClr val="accent2"/>
                </a:solidFill>
              </a:rPr>
              <a:t>   - Tôi là Cá Sấu. Tôi khóc vì chả ai chơi với tôi.</a:t>
            </a:r>
          </a:p>
          <a:p>
            <a:pPr eaLnBrk="1" hangingPunct="1">
              <a:lnSpc>
                <a:spcPct val="80000"/>
              </a:lnSpc>
              <a:buFontTx/>
              <a:buNone/>
            </a:pPr>
            <a:r>
              <a:rPr lang="en-US" sz="2800" smtClean="0">
                <a:solidFill>
                  <a:schemeClr val="accent2"/>
                </a:solidFill>
              </a:rPr>
              <a:t>    Khỉ nghe vậy, mời Cá Sấu kết bạn.</a:t>
            </a:r>
          </a:p>
          <a:p>
            <a:pPr eaLnBrk="1" hangingPunct="1">
              <a:lnSpc>
                <a:spcPct val="80000"/>
              </a:lnSpc>
              <a:buFontTx/>
              <a:buNone/>
            </a:pPr>
            <a:r>
              <a:rPr lang="en-US" sz="2800" smtClean="0">
                <a:solidFill>
                  <a:schemeClr val="accent2"/>
                </a:solidFill>
              </a:rPr>
              <a:t>    Từ đó, ngày nào Cá Sấu cũng đến, ăn những hoa quả mà Khỉ hái cho.</a:t>
            </a:r>
          </a:p>
          <a:p>
            <a:pPr eaLnBrk="1" hangingPunct="1">
              <a:lnSpc>
                <a:spcPct val="80000"/>
              </a:lnSpc>
              <a:buFontTx/>
              <a:buNone/>
            </a:pPr>
            <a:endParaRPr lang="en-US" sz="2800" smtClean="0">
              <a:solidFill>
                <a:schemeClr val="accent2"/>
              </a:solidFill>
            </a:endParaRPr>
          </a:p>
        </p:txBody>
      </p:sp>
      <p:sp>
        <p:nvSpPr>
          <p:cNvPr id="58373" name="Text Box 5"/>
          <p:cNvSpPr txBox="1">
            <a:spLocks noChangeArrowheads="1"/>
          </p:cNvSpPr>
          <p:nvPr/>
        </p:nvSpPr>
        <p:spPr bwMode="auto">
          <a:xfrm>
            <a:off x="1219200" y="304800"/>
            <a:ext cx="7162800" cy="1066800"/>
          </a:xfrm>
          <a:prstGeom prst="rect">
            <a:avLst/>
          </a:prstGeom>
          <a:noFill/>
          <a:ln w="9525">
            <a:noFill/>
            <a:miter lim="800000"/>
            <a:headEnd/>
            <a:tailEnd/>
          </a:ln>
          <a:effectLst/>
        </p:spPr>
        <p:txBody>
          <a:bodyPr>
            <a:spAutoFit/>
          </a:bodyPr>
          <a:lstStyle/>
          <a:p>
            <a:pPr>
              <a:spcBef>
                <a:spcPct val="50000"/>
              </a:spcBef>
              <a:defRPr/>
            </a:pPr>
            <a:r>
              <a:rPr lang="en-US" sz="3200" dirty="0">
                <a:solidFill>
                  <a:srgbClr val="FF00FF"/>
                </a:solidFill>
                <a:effectLst>
                  <a:outerShdw blurRad="38100" dist="38100" dir="2700000" algn="tl">
                    <a:srgbClr val="000000"/>
                  </a:outerShdw>
                </a:effectLst>
                <a:latin typeface="Arial"/>
              </a:rPr>
              <a:t/>
            </a:r>
            <a:br>
              <a:rPr lang="en-US" sz="3200" dirty="0">
                <a:solidFill>
                  <a:srgbClr val="FF00FF"/>
                </a:solidFill>
                <a:effectLst>
                  <a:outerShdw blurRad="38100" dist="38100" dir="2700000" algn="tl">
                    <a:srgbClr val="000000"/>
                  </a:outerShdw>
                </a:effectLst>
                <a:latin typeface="Arial"/>
              </a:rPr>
            </a:br>
            <a:r>
              <a:rPr lang="en-US" sz="3200" dirty="0">
                <a:solidFill>
                  <a:srgbClr val="FF00FF"/>
                </a:solidFill>
                <a:effectLst>
                  <a:outerShdw blurRad="38100" dist="38100" dir="2700000" algn="tl">
                    <a:srgbClr val="000000"/>
                  </a:outerShdw>
                </a:effectLst>
                <a:latin typeface="Arial"/>
              </a:rPr>
              <a:t>                  </a:t>
            </a:r>
            <a:r>
              <a:rPr lang="en-US" sz="3200" u="sng" dirty="0" err="1">
                <a:solidFill>
                  <a:srgbClr val="FF00FF"/>
                </a:solidFill>
                <a:effectLst>
                  <a:outerShdw blurRad="38100" dist="38100" dir="2700000" algn="tl">
                    <a:srgbClr val="000000"/>
                  </a:outerShdw>
                </a:effectLst>
                <a:latin typeface="Arial"/>
              </a:rPr>
              <a:t>Tập</a:t>
            </a:r>
            <a:r>
              <a:rPr lang="en-US" sz="3200" u="sng" dirty="0">
                <a:solidFill>
                  <a:srgbClr val="FF00FF"/>
                </a:solidFill>
                <a:effectLst>
                  <a:outerShdw blurRad="38100" dist="38100" dir="2700000" algn="tl">
                    <a:srgbClr val="000000"/>
                  </a:outerShdw>
                </a:effectLst>
                <a:latin typeface="Arial"/>
              </a:rPr>
              <a:t> </a:t>
            </a:r>
            <a:r>
              <a:rPr lang="en-US" sz="3200" u="sng" dirty="0" err="1">
                <a:solidFill>
                  <a:srgbClr val="FF00FF"/>
                </a:solidFill>
                <a:effectLst>
                  <a:outerShdw blurRad="38100" dist="38100" dir="2700000" algn="tl">
                    <a:srgbClr val="000000"/>
                  </a:outerShdw>
                </a:effectLst>
                <a:latin typeface="Arial"/>
              </a:rPr>
              <a:t>đọc</a:t>
            </a:r>
            <a:endParaRPr lang="en-US" sz="3200" dirty="0">
              <a:solidFill>
                <a:schemeClr val="tx2"/>
              </a:solidFill>
              <a:effectLst>
                <a:outerShdw blurRad="38100" dist="38100" dir="2700000" algn="tl">
                  <a:srgbClr val="FFFFFF"/>
                </a:outerShdw>
              </a:effectLst>
              <a:latin typeface="Arial"/>
            </a:endParaRPr>
          </a:p>
        </p:txBody>
      </p:sp>
      <p:sp>
        <p:nvSpPr>
          <p:cNvPr id="2052" name="WordArt 7"/>
          <p:cNvSpPr>
            <a:spLocks noChangeArrowheads="1" noChangeShapeType="1" noTextEdit="1"/>
          </p:cNvSpPr>
          <p:nvPr/>
        </p:nvSpPr>
        <p:spPr bwMode="auto">
          <a:xfrm>
            <a:off x="2819400" y="1371600"/>
            <a:ext cx="3276600" cy="600075"/>
          </a:xfrm>
          <a:prstGeom prst="rect">
            <a:avLst/>
          </a:prstGeom>
        </p:spPr>
        <p:txBody>
          <a:bodyPr wrap="none" fromWordArt="1">
            <a:prstTxWarp prst="textPlain">
              <a:avLst>
                <a:gd name="adj" fmla="val 50000"/>
              </a:avLst>
            </a:prstTxWarp>
          </a:bodyPr>
          <a:lstStyle/>
          <a:p>
            <a:pPr algn="ctr"/>
            <a:r>
              <a:rPr lang="en-US" sz="3600" kern="10">
                <a:ln w="12700">
                  <a:solidFill>
                    <a:srgbClr val="990000"/>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Quả tim khỉ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animEffect transition="in" filter="checkerboard(across)">
                                      <p:cBhvr>
                                        <p:cTn id="7" dur="500"/>
                                        <p:tgtEl>
                                          <p:spTgt spid="58371">
                                            <p:txEl>
                                              <p:pRg st="0" end="0"/>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58371">
                                            <p:txEl>
                                              <p:pRg st="1" end="1"/>
                                            </p:txEl>
                                          </p:spTgt>
                                        </p:tgtEl>
                                        <p:attrNameLst>
                                          <p:attrName>style.visibility</p:attrName>
                                        </p:attrNameLst>
                                      </p:cBhvr>
                                      <p:to>
                                        <p:strVal val="visible"/>
                                      </p:to>
                                    </p:set>
                                    <p:animEffect transition="in" filter="checkerboard(across)">
                                      <p:cBhvr>
                                        <p:cTn id="10" dur="500"/>
                                        <p:tgtEl>
                                          <p:spTgt spid="58371">
                                            <p:txEl>
                                              <p:pRg st="1" end="1"/>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58371">
                                            <p:txEl>
                                              <p:pRg st="2" end="2"/>
                                            </p:txEl>
                                          </p:spTgt>
                                        </p:tgtEl>
                                        <p:attrNameLst>
                                          <p:attrName>style.visibility</p:attrName>
                                        </p:attrNameLst>
                                      </p:cBhvr>
                                      <p:to>
                                        <p:strVal val="visible"/>
                                      </p:to>
                                    </p:set>
                                    <p:animEffect transition="in" filter="checkerboard(across)">
                                      <p:cBhvr>
                                        <p:cTn id="13" dur="500"/>
                                        <p:tgtEl>
                                          <p:spTgt spid="58371">
                                            <p:txEl>
                                              <p:pRg st="2" end="2"/>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58371">
                                            <p:txEl>
                                              <p:pRg st="3" end="3"/>
                                            </p:txEl>
                                          </p:spTgt>
                                        </p:tgtEl>
                                        <p:attrNameLst>
                                          <p:attrName>style.visibility</p:attrName>
                                        </p:attrNameLst>
                                      </p:cBhvr>
                                      <p:to>
                                        <p:strVal val="visible"/>
                                      </p:to>
                                    </p:set>
                                    <p:animEffect transition="in" filter="checkerboard(across)">
                                      <p:cBhvr>
                                        <p:cTn id="16" dur="500"/>
                                        <p:tgtEl>
                                          <p:spTgt spid="58371">
                                            <p:txEl>
                                              <p:pRg st="3" end="3"/>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58371">
                                            <p:txEl>
                                              <p:pRg st="4" end="4"/>
                                            </p:txEl>
                                          </p:spTgt>
                                        </p:tgtEl>
                                        <p:attrNameLst>
                                          <p:attrName>style.visibility</p:attrName>
                                        </p:attrNameLst>
                                      </p:cBhvr>
                                      <p:to>
                                        <p:strVal val="visible"/>
                                      </p:to>
                                    </p:set>
                                    <p:animEffect transition="in" filter="checkerboard(across)">
                                      <p:cBhvr>
                                        <p:cTn id="19" dur="500"/>
                                        <p:tgtEl>
                                          <p:spTgt spid="58371">
                                            <p:txEl>
                                              <p:pRg st="4" end="4"/>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58371">
                                            <p:txEl>
                                              <p:pRg st="5" end="5"/>
                                            </p:txEl>
                                          </p:spTgt>
                                        </p:tgtEl>
                                        <p:attrNameLst>
                                          <p:attrName>style.visibility</p:attrName>
                                        </p:attrNameLst>
                                      </p:cBhvr>
                                      <p:to>
                                        <p:strVal val="visible"/>
                                      </p:to>
                                    </p:set>
                                    <p:animEffect transition="in" filter="checkerboard(across)">
                                      <p:cBhvr>
                                        <p:cTn id="22" dur="500"/>
                                        <p:tgtEl>
                                          <p:spTgt spid="583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6600"/>
            </a:gs>
            <a:gs pos="100000">
              <a:schemeClr val="bg1"/>
            </a:gs>
          </a:gsLst>
          <a:lin ang="5400000" scaled="1"/>
        </a:gra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l" eaLnBrk="1" hangingPunct="1"/>
            <a:r>
              <a:rPr lang="en-US" sz="2800" b="1" smtClean="0">
                <a:solidFill>
                  <a:srgbClr val="FF00FF"/>
                </a:solidFill>
              </a:rPr>
              <a:t/>
            </a:r>
            <a:br>
              <a:rPr lang="en-US" sz="2800" b="1" smtClean="0">
                <a:solidFill>
                  <a:srgbClr val="FF00FF"/>
                </a:solidFill>
              </a:rPr>
            </a:br>
            <a:r>
              <a:rPr lang="en-US" sz="2800" b="1" smtClean="0">
                <a:solidFill>
                  <a:srgbClr val="FF0000"/>
                </a:solidFill>
              </a:rPr>
              <a:t>                             </a:t>
            </a:r>
            <a:r>
              <a:rPr lang="en-US" sz="2800" b="1" u="sng" smtClean="0">
                <a:solidFill>
                  <a:srgbClr val="FF0000"/>
                </a:solidFill>
              </a:rPr>
              <a:t>Tập đọc</a:t>
            </a:r>
            <a:r>
              <a:rPr lang="en-US" sz="2800" b="1" smtClean="0">
                <a:solidFill>
                  <a:srgbClr val="FF0000"/>
                </a:solidFill>
              </a:rPr>
              <a:t>                      </a:t>
            </a:r>
            <a:r>
              <a:rPr lang="en-US" sz="2800" b="1" smtClean="0"/>
              <a:t/>
            </a:r>
            <a:br>
              <a:rPr lang="en-US" sz="2800" b="1" smtClean="0"/>
            </a:br>
            <a:endParaRPr lang="en-US" sz="2800" b="1" smtClean="0"/>
          </a:p>
        </p:txBody>
      </p:sp>
      <p:sp>
        <p:nvSpPr>
          <p:cNvPr id="11267" name="Rectangle 3"/>
          <p:cNvSpPr>
            <a:spLocks noGrp="1" noChangeArrowheads="1"/>
          </p:cNvSpPr>
          <p:nvPr>
            <p:ph type="body" idx="1"/>
          </p:nvPr>
        </p:nvSpPr>
        <p:spPr>
          <a:xfrm>
            <a:off x="152400" y="1905000"/>
            <a:ext cx="8991600" cy="4953000"/>
          </a:xfrm>
        </p:spPr>
        <p:txBody>
          <a:bodyPr/>
          <a:lstStyle/>
          <a:p>
            <a:pPr eaLnBrk="1" hangingPunct="1">
              <a:lnSpc>
                <a:spcPct val="80000"/>
              </a:lnSpc>
              <a:buFontTx/>
              <a:buNone/>
            </a:pPr>
            <a:r>
              <a:rPr lang="en-US" sz="2400" smtClean="0"/>
              <a:t>2.</a:t>
            </a:r>
            <a:r>
              <a:rPr lang="en-US" sz="800" smtClean="0"/>
              <a:t> </a:t>
            </a:r>
            <a:r>
              <a:rPr lang="en-US" sz="2400" smtClean="0"/>
              <a:t>Một hôm, Cá Sấu mời Khỉ đến chơi nhà. Khỉ nhận lời, ngồi lên lưng Cá Sấu. Bơi đã xa bờ, Cá Sấu mới bảo:</a:t>
            </a:r>
          </a:p>
          <a:p>
            <a:pPr eaLnBrk="1" hangingPunct="1">
              <a:lnSpc>
                <a:spcPct val="80000"/>
              </a:lnSpc>
              <a:buFontTx/>
              <a:buChar char="-"/>
            </a:pPr>
            <a:r>
              <a:rPr lang="en-US" sz="2400" smtClean="0"/>
              <a:t>Vua của chúng tôi ốm nặng, phải ăn một quả tim khỉ mới khỏi. Tôi cần quả tim của bạn.</a:t>
            </a:r>
          </a:p>
          <a:p>
            <a:pPr eaLnBrk="1" hangingPunct="1">
              <a:lnSpc>
                <a:spcPct val="80000"/>
              </a:lnSpc>
              <a:buFontTx/>
              <a:buNone/>
            </a:pPr>
            <a:r>
              <a:rPr lang="en-US" sz="2400" smtClean="0"/>
              <a:t>   Khỉ nghe vậy hết sức hoảng sợ. Nhưng rồi trấn tĩnh lại, nó bảo:</a:t>
            </a:r>
          </a:p>
          <a:p>
            <a:pPr eaLnBrk="1" hangingPunct="1">
              <a:lnSpc>
                <a:spcPct val="80000"/>
              </a:lnSpc>
              <a:buFontTx/>
              <a:buChar char="-"/>
            </a:pPr>
            <a:r>
              <a:rPr lang="en-US" sz="2400" smtClean="0"/>
              <a:t>Chuyện quan trọng vậy mà bạn chẳng bảo trước. Quả tim tôi để ở nhà. Mau đưa tôi về, tôi sẽ lấy tim dâng lên vua của bạn.</a:t>
            </a:r>
          </a:p>
          <a:p>
            <a:pPr eaLnBrk="1" hangingPunct="1">
              <a:lnSpc>
                <a:spcPct val="80000"/>
              </a:lnSpc>
              <a:buFontTx/>
              <a:buNone/>
            </a:pPr>
            <a:r>
              <a:rPr lang="en-US" sz="2400" smtClean="0"/>
              <a:t>3. Cá Sấu tưởng thật, liền đưa Khỉ trở lại bờ. Tới nơi, Khỉ đu vút lên cành cây, mắng:</a:t>
            </a:r>
          </a:p>
          <a:p>
            <a:pPr eaLnBrk="1" hangingPunct="1">
              <a:lnSpc>
                <a:spcPct val="80000"/>
              </a:lnSpc>
              <a:buFontTx/>
              <a:buNone/>
            </a:pPr>
            <a:r>
              <a:rPr lang="en-US" sz="2400" smtClean="0"/>
              <a:t>    - Con vật bội bạc kia ! Đi đi ! Chẳng ai thèm kết bạn với những kẻ giả dối như mi đâu.</a:t>
            </a:r>
          </a:p>
          <a:p>
            <a:pPr eaLnBrk="1" hangingPunct="1">
              <a:lnSpc>
                <a:spcPct val="80000"/>
              </a:lnSpc>
              <a:buFontTx/>
              <a:buNone/>
            </a:pPr>
            <a:r>
              <a:rPr lang="en-US" sz="2400" smtClean="0"/>
              <a:t>4. Cá Sấu tẽn tò, lặn sâu xuống nước, lủi mất.</a:t>
            </a:r>
          </a:p>
          <a:p>
            <a:pPr eaLnBrk="1" hangingPunct="1">
              <a:lnSpc>
                <a:spcPct val="80000"/>
              </a:lnSpc>
              <a:buFontTx/>
              <a:buNone/>
            </a:pPr>
            <a:endParaRPr lang="en-US" sz="2400" smtClean="0"/>
          </a:p>
        </p:txBody>
      </p:sp>
      <p:sp>
        <p:nvSpPr>
          <p:cNvPr id="11268" name="WordArt 4"/>
          <p:cNvSpPr>
            <a:spLocks noChangeArrowheads="1" noChangeShapeType="1" noTextEdit="1"/>
          </p:cNvSpPr>
          <p:nvPr/>
        </p:nvSpPr>
        <p:spPr bwMode="auto">
          <a:xfrm>
            <a:off x="3048000" y="1143000"/>
            <a:ext cx="2590800" cy="6096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Quả tim khỉ</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FFFF"/>
            </a:gs>
            <a:gs pos="100000">
              <a:srgbClr val="E9EAB4"/>
            </a:gs>
          </a:gsLst>
          <a:lin ang="5400000" scaled="1"/>
        </a:gra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1401762"/>
          </a:xfrm>
        </p:spPr>
        <p:txBody>
          <a:bodyPr/>
          <a:lstStyle/>
          <a:p>
            <a:pPr algn="l" eaLnBrk="1" hangingPunct="1"/>
            <a:r>
              <a:rPr lang="en-US" sz="2800" b="1" smtClean="0">
                <a:solidFill>
                  <a:srgbClr val="FF00FF"/>
                </a:solidFill>
              </a:rPr>
              <a:t/>
            </a:r>
            <a:br>
              <a:rPr lang="en-US" sz="2800" b="1" smtClean="0">
                <a:solidFill>
                  <a:srgbClr val="FF00FF"/>
                </a:solidFill>
              </a:rPr>
            </a:br>
            <a:r>
              <a:rPr lang="en-US" sz="2800" b="1" smtClean="0">
                <a:solidFill>
                  <a:srgbClr val="FF0000"/>
                </a:solidFill>
              </a:rPr>
              <a:t>                               Tập đọc</a:t>
            </a:r>
            <a:endParaRPr lang="en-US" sz="2800" b="1" smtClean="0"/>
          </a:p>
        </p:txBody>
      </p:sp>
      <p:sp>
        <p:nvSpPr>
          <p:cNvPr id="63491" name="Rectangle 3"/>
          <p:cNvSpPr>
            <a:spLocks noGrp="1" noChangeArrowheads="1"/>
          </p:cNvSpPr>
          <p:nvPr>
            <p:ph type="body" idx="1"/>
          </p:nvPr>
        </p:nvSpPr>
        <p:spPr>
          <a:xfrm>
            <a:off x="457200" y="2438400"/>
            <a:ext cx="8229600" cy="3687763"/>
          </a:xfrm>
        </p:spPr>
        <p:txBody>
          <a:bodyPr/>
          <a:lstStyle/>
          <a:p>
            <a:pPr eaLnBrk="1" hangingPunct="1">
              <a:lnSpc>
                <a:spcPct val="90000"/>
              </a:lnSpc>
              <a:buFontTx/>
              <a:buNone/>
            </a:pPr>
            <a:r>
              <a:rPr lang="en-US" smtClean="0"/>
              <a:t>    </a:t>
            </a:r>
            <a:r>
              <a:rPr lang="en-US" smtClean="0">
                <a:solidFill>
                  <a:srgbClr val="FF0000"/>
                </a:solidFill>
              </a:rPr>
              <a:t>Chú giải: </a:t>
            </a:r>
          </a:p>
          <a:p>
            <a:pPr eaLnBrk="1" hangingPunct="1">
              <a:lnSpc>
                <a:spcPct val="90000"/>
              </a:lnSpc>
              <a:buFontTx/>
              <a:buNone/>
            </a:pPr>
            <a:r>
              <a:rPr lang="en-US" b="1" smtClean="0"/>
              <a:t>   - Dài thượt</a:t>
            </a:r>
            <a:r>
              <a:rPr lang="en-US" smtClean="0"/>
              <a:t>: dài quá mức bình thường.</a:t>
            </a:r>
          </a:p>
          <a:p>
            <a:pPr eaLnBrk="1" hangingPunct="1">
              <a:lnSpc>
                <a:spcPct val="90000"/>
              </a:lnSpc>
              <a:buFontTx/>
              <a:buNone/>
            </a:pPr>
            <a:r>
              <a:rPr lang="en-US" b="1" smtClean="0"/>
              <a:t>   - Ti hí</a:t>
            </a:r>
            <a:r>
              <a:rPr lang="en-US" smtClean="0"/>
              <a:t>: (mắt) quá hẹp, nhỏ.</a:t>
            </a:r>
          </a:p>
          <a:p>
            <a:pPr eaLnBrk="1" hangingPunct="1">
              <a:lnSpc>
                <a:spcPct val="90000"/>
              </a:lnSpc>
              <a:buFontTx/>
              <a:buNone/>
            </a:pPr>
            <a:r>
              <a:rPr lang="en-US" b="1" smtClean="0"/>
              <a:t>   - Trấn tĩnh</a:t>
            </a:r>
            <a:r>
              <a:rPr lang="en-US" smtClean="0"/>
              <a:t>: lấy lại bình tĩnh.</a:t>
            </a:r>
          </a:p>
          <a:p>
            <a:pPr eaLnBrk="1" hangingPunct="1">
              <a:lnSpc>
                <a:spcPct val="90000"/>
              </a:lnSpc>
              <a:buFontTx/>
              <a:buNone/>
            </a:pPr>
            <a:r>
              <a:rPr lang="en-US" b="1" smtClean="0"/>
              <a:t>   - Bội bạc</a:t>
            </a:r>
            <a:r>
              <a:rPr lang="en-US" smtClean="0"/>
              <a:t>: xử tệ với người đã cứu giúp mình.</a:t>
            </a:r>
          </a:p>
          <a:p>
            <a:pPr eaLnBrk="1" hangingPunct="1">
              <a:lnSpc>
                <a:spcPct val="90000"/>
              </a:lnSpc>
              <a:buFontTx/>
              <a:buNone/>
            </a:pPr>
            <a:r>
              <a:rPr lang="en-US" b="1" smtClean="0"/>
              <a:t>   - Tẽn tò</a:t>
            </a:r>
            <a:r>
              <a:rPr lang="en-US" smtClean="0"/>
              <a:t>: xấu hổ (mắc cỡ).</a:t>
            </a:r>
          </a:p>
        </p:txBody>
      </p:sp>
      <p:sp>
        <p:nvSpPr>
          <p:cNvPr id="12292" name="WordArt 4"/>
          <p:cNvSpPr>
            <a:spLocks noChangeArrowheads="1" noChangeShapeType="1" noTextEdit="1"/>
          </p:cNvSpPr>
          <p:nvPr/>
        </p:nvSpPr>
        <p:spPr bwMode="auto">
          <a:xfrm>
            <a:off x="2971800" y="1447800"/>
            <a:ext cx="2667000" cy="5334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Quả tim khỉ</a:t>
            </a:r>
          </a:p>
        </p:txBody>
      </p:sp>
      <p:sp>
        <p:nvSpPr>
          <p:cNvPr id="63493" name="AutoShape 5" descr="VIETNAMC"/>
          <p:cNvSpPr>
            <a:spLocks noChangeArrowheads="1"/>
          </p:cNvSpPr>
          <p:nvPr/>
        </p:nvSpPr>
        <p:spPr bwMode="auto">
          <a:xfrm>
            <a:off x="0" y="2971800"/>
            <a:ext cx="576263" cy="647700"/>
          </a:xfrm>
          <a:prstGeom prst="star4">
            <a:avLst>
              <a:gd name="adj" fmla="val 12500"/>
            </a:avLst>
          </a:prstGeom>
          <a:blipFill dpi="0" rotWithShape="1">
            <a:blip r:embed="rId2"/>
            <a:srcRect/>
            <a:stretch>
              <a:fillRect/>
            </a:stretch>
          </a:blipFill>
          <a:ln w="9525">
            <a:solidFill>
              <a:schemeClr val="tx1"/>
            </a:solidFill>
            <a:miter lim="800000"/>
            <a:headEnd/>
            <a:tailEnd/>
          </a:ln>
        </p:spPr>
        <p:txBody>
          <a:bodyPr wrap="none" anchor="ctr"/>
          <a:lstStyle/>
          <a:p>
            <a:endParaRPr lang="en-US">
              <a:latin typeface="Arial" charset="0"/>
            </a:endParaRPr>
          </a:p>
        </p:txBody>
      </p:sp>
      <p:pic>
        <p:nvPicPr>
          <p:cNvPr id="12294" name="Picture 6" descr="nature%20(19)"/>
          <p:cNvPicPr>
            <a:picLocks noChangeAspect="1" noChangeArrowheads="1" noCrop="1"/>
          </p:cNvPicPr>
          <p:nvPr/>
        </p:nvPicPr>
        <p:blipFill>
          <a:blip r:embed="rId3"/>
          <a:srcRect/>
          <a:stretch>
            <a:fillRect/>
          </a:stretch>
        </p:blipFill>
        <p:spPr bwMode="auto">
          <a:xfrm>
            <a:off x="0" y="5924550"/>
            <a:ext cx="1066800" cy="933450"/>
          </a:xfrm>
          <a:prstGeom prst="rect">
            <a:avLst/>
          </a:prstGeom>
          <a:noFill/>
          <a:ln w="9525">
            <a:noFill/>
            <a:miter lim="800000"/>
            <a:headEnd/>
            <a:tailEnd/>
          </a:ln>
        </p:spPr>
      </p:pic>
      <p:pic>
        <p:nvPicPr>
          <p:cNvPr id="12295" name="Picture 7" descr="nature%20(19)"/>
          <p:cNvPicPr>
            <a:picLocks noChangeAspect="1" noChangeArrowheads="1" noCrop="1"/>
          </p:cNvPicPr>
          <p:nvPr/>
        </p:nvPicPr>
        <p:blipFill>
          <a:blip r:embed="rId3"/>
          <a:srcRect/>
          <a:stretch>
            <a:fillRect/>
          </a:stretch>
        </p:blipFill>
        <p:spPr bwMode="auto">
          <a:xfrm>
            <a:off x="8077200" y="5924550"/>
            <a:ext cx="1066800" cy="933450"/>
          </a:xfrm>
          <a:prstGeom prst="rect">
            <a:avLst/>
          </a:prstGeom>
          <a:noFill/>
          <a:ln w="9525">
            <a:noFill/>
            <a:miter lim="800000"/>
            <a:headEnd/>
            <a:tailEnd/>
          </a:ln>
        </p:spPr>
      </p:pic>
      <p:sp>
        <p:nvSpPr>
          <p:cNvPr id="63496" name="AutoShape 8" descr="VIETNAMC"/>
          <p:cNvSpPr>
            <a:spLocks noChangeArrowheads="1"/>
          </p:cNvSpPr>
          <p:nvPr/>
        </p:nvSpPr>
        <p:spPr bwMode="auto">
          <a:xfrm>
            <a:off x="0" y="2971800"/>
            <a:ext cx="1295400" cy="1295400"/>
          </a:xfrm>
          <a:prstGeom prst="star4">
            <a:avLst>
              <a:gd name="adj" fmla="val 7574"/>
            </a:avLst>
          </a:prstGeom>
          <a:blipFill dpi="0" rotWithShape="1">
            <a:blip r:embed="rId2"/>
            <a:srcRect/>
            <a:stretch>
              <a:fillRect/>
            </a:stretch>
          </a:blipFill>
          <a:ln w="9525">
            <a:solidFill>
              <a:schemeClr val="tx1"/>
            </a:solidFill>
            <a:miter lim="800000"/>
            <a:headEnd/>
            <a:tailEnd/>
          </a:ln>
        </p:spPr>
        <p:txBody>
          <a:bodyPr wrap="none" anchor="ctr"/>
          <a:lstStyle/>
          <a:p>
            <a:endParaRPr lang="en-US">
              <a:latin typeface="Arial" charset="0"/>
            </a:endParaRPr>
          </a:p>
        </p:txBody>
      </p:sp>
      <p:pic>
        <p:nvPicPr>
          <p:cNvPr id="12297" name="Picture 9" descr="Picture1bup"/>
          <p:cNvPicPr>
            <a:picLocks noChangeAspect="1" noChangeArrowheads="1" noCrop="1"/>
          </p:cNvPicPr>
          <p:nvPr/>
        </p:nvPicPr>
        <p:blipFill>
          <a:blip r:embed="rId4"/>
          <a:srcRect/>
          <a:stretch>
            <a:fillRect/>
          </a:stretch>
        </p:blipFill>
        <p:spPr bwMode="auto">
          <a:xfrm>
            <a:off x="4267200" y="6386513"/>
            <a:ext cx="576263" cy="471487"/>
          </a:xfrm>
          <a:prstGeom prst="rect">
            <a:avLst/>
          </a:prstGeom>
          <a:noFill/>
          <a:ln w="9525">
            <a:noFill/>
            <a:miter lim="800000"/>
            <a:headEnd/>
            <a:tailEnd/>
          </a:ln>
        </p:spPr>
      </p:pic>
      <p:pic>
        <p:nvPicPr>
          <p:cNvPr id="12298" name="Picture 10" descr="Picture1bup"/>
          <p:cNvPicPr>
            <a:picLocks noChangeAspect="1" noChangeArrowheads="1" noCrop="1"/>
          </p:cNvPicPr>
          <p:nvPr/>
        </p:nvPicPr>
        <p:blipFill>
          <a:blip r:embed="rId4"/>
          <a:srcRect/>
          <a:stretch>
            <a:fillRect/>
          </a:stretch>
        </p:blipFill>
        <p:spPr bwMode="auto">
          <a:xfrm>
            <a:off x="4648200" y="6386513"/>
            <a:ext cx="576263" cy="471487"/>
          </a:xfrm>
          <a:prstGeom prst="rect">
            <a:avLst/>
          </a:prstGeom>
          <a:noFill/>
          <a:ln w="9525">
            <a:noFill/>
            <a:miter lim="800000"/>
            <a:headEnd/>
            <a:tailEnd/>
          </a:ln>
        </p:spPr>
      </p:pic>
      <p:sp>
        <p:nvSpPr>
          <p:cNvPr id="12299" name="Line 11"/>
          <p:cNvSpPr>
            <a:spLocks noChangeShapeType="1"/>
          </p:cNvSpPr>
          <p:nvPr/>
        </p:nvSpPr>
        <p:spPr bwMode="auto">
          <a:xfrm>
            <a:off x="609600" y="3886200"/>
            <a:ext cx="0" cy="2286000"/>
          </a:xfrm>
          <a:prstGeom prst="line">
            <a:avLst/>
          </a:prstGeom>
          <a:noFill/>
          <a:ln w="9525">
            <a:solidFill>
              <a:schemeClr val="tx1"/>
            </a:solidFill>
            <a:round/>
            <a:headEnd/>
            <a:tailEnd/>
          </a:ln>
        </p:spPr>
        <p:txBody>
          <a:bodyPr/>
          <a:lstStyle/>
          <a:p>
            <a:endParaRPr lang="en-US"/>
          </a:p>
        </p:txBody>
      </p:sp>
      <p:sp>
        <p:nvSpPr>
          <p:cNvPr id="12300" name="Line 12"/>
          <p:cNvSpPr>
            <a:spLocks noChangeShapeType="1"/>
          </p:cNvSpPr>
          <p:nvPr/>
        </p:nvSpPr>
        <p:spPr bwMode="auto">
          <a:xfrm>
            <a:off x="304800" y="3505200"/>
            <a:ext cx="0" cy="2514600"/>
          </a:xfrm>
          <a:prstGeom prst="line">
            <a:avLst/>
          </a:prstGeom>
          <a:noFill/>
          <a:ln w="9525">
            <a:solidFill>
              <a:schemeClr val="tx1"/>
            </a:solidFill>
            <a:round/>
            <a:headEnd/>
            <a:tailEnd/>
          </a:ln>
        </p:spPr>
        <p:txBody>
          <a:bodyPr/>
          <a:lstStyle/>
          <a:p>
            <a:endParaRPr lang="en-US"/>
          </a:p>
        </p:txBody>
      </p:sp>
      <p:sp>
        <p:nvSpPr>
          <p:cNvPr id="63501" name="Oval 13"/>
          <p:cNvSpPr>
            <a:spLocks noChangeArrowheads="1"/>
          </p:cNvSpPr>
          <p:nvPr/>
        </p:nvSpPr>
        <p:spPr bwMode="auto">
          <a:xfrm flipV="1">
            <a:off x="304800" y="5562600"/>
            <a:ext cx="304800" cy="341313"/>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63502" name="Oval 14"/>
          <p:cNvSpPr>
            <a:spLocks noChangeArrowheads="1"/>
          </p:cNvSpPr>
          <p:nvPr/>
        </p:nvSpPr>
        <p:spPr bwMode="auto">
          <a:xfrm flipV="1">
            <a:off x="304800" y="5181600"/>
            <a:ext cx="304800" cy="341313"/>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63503" name="Oval 15"/>
          <p:cNvSpPr>
            <a:spLocks noChangeArrowheads="1"/>
          </p:cNvSpPr>
          <p:nvPr/>
        </p:nvSpPr>
        <p:spPr bwMode="auto">
          <a:xfrm flipV="1">
            <a:off x="304800" y="4800600"/>
            <a:ext cx="304800" cy="341313"/>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12304" name="Line 17"/>
          <p:cNvSpPr>
            <a:spLocks noChangeShapeType="1"/>
          </p:cNvSpPr>
          <p:nvPr/>
        </p:nvSpPr>
        <p:spPr bwMode="auto">
          <a:xfrm>
            <a:off x="914400" y="6477000"/>
            <a:ext cx="2819400" cy="0"/>
          </a:xfrm>
          <a:prstGeom prst="line">
            <a:avLst/>
          </a:prstGeom>
          <a:noFill/>
          <a:ln w="9525">
            <a:solidFill>
              <a:schemeClr val="tx1"/>
            </a:solidFill>
            <a:round/>
            <a:headEnd/>
            <a:tailEnd/>
          </a:ln>
        </p:spPr>
        <p:txBody>
          <a:bodyPr/>
          <a:lstStyle/>
          <a:p>
            <a:endParaRPr lang="en-US"/>
          </a:p>
        </p:txBody>
      </p:sp>
      <p:sp>
        <p:nvSpPr>
          <p:cNvPr id="12305" name="Line 18"/>
          <p:cNvSpPr>
            <a:spLocks noChangeShapeType="1"/>
          </p:cNvSpPr>
          <p:nvPr/>
        </p:nvSpPr>
        <p:spPr bwMode="auto">
          <a:xfrm>
            <a:off x="914400" y="6629400"/>
            <a:ext cx="2819400" cy="0"/>
          </a:xfrm>
          <a:prstGeom prst="line">
            <a:avLst/>
          </a:prstGeom>
          <a:noFill/>
          <a:ln w="9525">
            <a:solidFill>
              <a:schemeClr val="tx1"/>
            </a:solidFill>
            <a:round/>
            <a:headEnd/>
            <a:tailEnd/>
          </a:ln>
        </p:spPr>
        <p:txBody>
          <a:bodyPr/>
          <a:lstStyle/>
          <a:p>
            <a:endParaRPr lang="en-US"/>
          </a:p>
        </p:txBody>
      </p:sp>
      <p:sp>
        <p:nvSpPr>
          <p:cNvPr id="12306" name="Oval 19"/>
          <p:cNvSpPr>
            <a:spLocks noChangeArrowheads="1"/>
          </p:cNvSpPr>
          <p:nvPr/>
        </p:nvSpPr>
        <p:spPr bwMode="auto">
          <a:xfrm flipV="1">
            <a:off x="1066800" y="6477000"/>
            <a:ext cx="152400" cy="152400"/>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12307" name="Oval 20"/>
          <p:cNvSpPr>
            <a:spLocks noChangeArrowheads="1"/>
          </p:cNvSpPr>
          <p:nvPr/>
        </p:nvSpPr>
        <p:spPr bwMode="auto">
          <a:xfrm flipV="1">
            <a:off x="1295400" y="6477000"/>
            <a:ext cx="152400" cy="152400"/>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12308" name="Oval 21"/>
          <p:cNvSpPr>
            <a:spLocks noChangeArrowheads="1"/>
          </p:cNvSpPr>
          <p:nvPr/>
        </p:nvSpPr>
        <p:spPr bwMode="auto">
          <a:xfrm flipV="1">
            <a:off x="1524000" y="6477000"/>
            <a:ext cx="152400" cy="152400"/>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12309" name="Oval 22"/>
          <p:cNvSpPr>
            <a:spLocks noChangeArrowheads="1"/>
          </p:cNvSpPr>
          <p:nvPr/>
        </p:nvSpPr>
        <p:spPr bwMode="auto">
          <a:xfrm flipV="1">
            <a:off x="1752600" y="6477000"/>
            <a:ext cx="152400" cy="152400"/>
          </a:xfrm>
          <a:prstGeom prst="ellipse">
            <a:avLst/>
          </a:prstGeom>
          <a:solidFill>
            <a:srgbClr val="0099FF"/>
          </a:solidFill>
          <a:ln w="9525" algn="ctr">
            <a:solidFill>
              <a:schemeClr val="tx1"/>
            </a:solidFill>
            <a:round/>
            <a:headEnd/>
            <a:tailEnd/>
          </a:ln>
        </p:spPr>
        <p:txBody>
          <a:bodyPr wrap="none" anchor="ctr"/>
          <a:lstStyle/>
          <a:p>
            <a:endParaRPr lang="en-US">
              <a:latin typeface="Arial" charset="0"/>
            </a:endParaRPr>
          </a:p>
        </p:txBody>
      </p:sp>
      <p:sp>
        <p:nvSpPr>
          <p:cNvPr id="12310" name="AutoShape 23" descr="VIETNAMC"/>
          <p:cNvSpPr>
            <a:spLocks noChangeArrowheads="1"/>
          </p:cNvSpPr>
          <p:nvPr/>
        </p:nvSpPr>
        <p:spPr bwMode="auto">
          <a:xfrm>
            <a:off x="3505200" y="5943600"/>
            <a:ext cx="576263" cy="647700"/>
          </a:xfrm>
          <a:prstGeom prst="star4">
            <a:avLst>
              <a:gd name="adj" fmla="val 12500"/>
            </a:avLst>
          </a:prstGeom>
          <a:blipFill dpi="0" rotWithShape="1">
            <a:blip r:embed="rId2"/>
            <a:srcRect/>
            <a:stretch>
              <a:fillRect/>
            </a:stretch>
          </a:blipFill>
          <a:ln w="9525">
            <a:solidFill>
              <a:schemeClr val="tx1"/>
            </a:solidFill>
            <a:miter lim="800000"/>
            <a:headEnd/>
            <a:tailEnd/>
          </a:ln>
        </p:spPr>
        <p:txBody>
          <a:bodyPr wrap="none" anchor="ctr"/>
          <a:lstStyle/>
          <a:p>
            <a:endParaRPr lang="en-US">
              <a:latin typeface="Arial" charset="0"/>
            </a:endParaRPr>
          </a:p>
        </p:txBody>
      </p:sp>
      <p:sp>
        <p:nvSpPr>
          <p:cNvPr id="63512" name="AutoShape 24" descr="VIETNAMC"/>
          <p:cNvSpPr>
            <a:spLocks noChangeArrowheads="1"/>
          </p:cNvSpPr>
          <p:nvPr/>
        </p:nvSpPr>
        <p:spPr bwMode="auto">
          <a:xfrm>
            <a:off x="3505200" y="6210300"/>
            <a:ext cx="576263" cy="647700"/>
          </a:xfrm>
          <a:prstGeom prst="star4">
            <a:avLst>
              <a:gd name="adj" fmla="val 12500"/>
            </a:avLst>
          </a:prstGeom>
          <a:blipFill dpi="0" rotWithShape="1">
            <a:blip r:embed="rId2"/>
            <a:srcRect/>
            <a:stretch>
              <a:fillRect/>
            </a:stretch>
          </a:blipFill>
          <a:ln w="9525">
            <a:solidFill>
              <a:schemeClr val="tx1"/>
            </a:solidFill>
            <a:miter lim="800000"/>
            <a:headEnd/>
            <a:tailEnd/>
          </a:ln>
        </p:spPr>
        <p:txBody>
          <a:bodyPr wrap="none" anchor="ctr"/>
          <a:lstStyle/>
          <a:p>
            <a:endParaRPr lang="en-US">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3491">
                                            <p:txEl>
                                              <p:pRg st="0" end="0"/>
                                            </p:txEl>
                                          </p:spTgt>
                                        </p:tgtEl>
                                        <p:attrNameLst>
                                          <p:attrName>style.visibility</p:attrName>
                                        </p:attrNameLst>
                                      </p:cBhvr>
                                      <p:to>
                                        <p:strVal val="visible"/>
                                      </p:to>
                                    </p:set>
                                    <p:anim calcmode="lin" valueType="num">
                                      <p:cBhvr>
                                        <p:cTn id="7" dur="500" fill="hold"/>
                                        <p:tgtEl>
                                          <p:spTgt spid="6349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349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3491">
                                            <p:txEl>
                                              <p:pRg st="0" end="0"/>
                                            </p:txEl>
                                          </p:spTgt>
                                        </p:tgtEl>
                                      </p:cBhvr>
                                    </p:animEffect>
                                  </p:childTnLst>
                                </p:cTn>
                              </p:par>
                              <p:par>
                                <p:cTn id="10" presetID="53" presetClass="entr" presetSubtype="0" fill="hold" nodeType="withEffect">
                                  <p:stCondLst>
                                    <p:cond delay="0"/>
                                  </p:stCondLst>
                                  <p:childTnLst>
                                    <p:set>
                                      <p:cBhvr>
                                        <p:cTn id="11" dur="1" fill="hold">
                                          <p:stCondLst>
                                            <p:cond delay="0"/>
                                          </p:stCondLst>
                                        </p:cTn>
                                        <p:tgtEl>
                                          <p:spTgt spid="63491">
                                            <p:txEl>
                                              <p:pRg st="1" end="1"/>
                                            </p:txEl>
                                          </p:spTgt>
                                        </p:tgtEl>
                                        <p:attrNameLst>
                                          <p:attrName>style.visibility</p:attrName>
                                        </p:attrNameLst>
                                      </p:cBhvr>
                                      <p:to>
                                        <p:strVal val="visible"/>
                                      </p:to>
                                    </p:set>
                                    <p:anim calcmode="lin" valueType="num">
                                      <p:cBhvr>
                                        <p:cTn id="12" dur="500" fill="hold"/>
                                        <p:tgtEl>
                                          <p:spTgt spid="63491">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63491">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63491">
                                            <p:txEl>
                                              <p:pRg st="1" end="1"/>
                                            </p:txEl>
                                          </p:spTgt>
                                        </p:tgtEl>
                                      </p:cBhvr>
                                    </p:animEffect>
                                  </p:childTnLst>
                                </p:cTn>
                              </p:par>
                              <p:par>
                                <p:cTn id="15" presetID="53" presetClass="entr" presetSubtype="0" fill="hold" nodeType="withEffect">
                                  <p:stCondLst>
                                    <p:cond delay="0"/>
                                  </p:stCondLst>
                                  <p:childTnLst>
                                    <p:set>
                                      <p:cBhvr>
                                        <p:cTn id="16" dur="1" fill="hold">
                                          <p:stCondLst>
                                            <p:cond delay="0"/>
                                          </p:stCondLst>
                                        </p:cTn>
                                        <p:tgtEl>
                                          <p:spTgt spid="63491">
                                            <p:txEl>
                                              <p:pRg st="2" end="2"/>
                                            </p:txEl>
                                          </p:spTgt>
                                        </p:tgtEl>
                                        <p:attrNameLst>
                                          <p:attrName>style.visibility</p:attrName>
                                        </p:attrNameLst>
                                      </p:cBhvr>
                                      <p:to>
                                        <p:strVal val="visible"/>
                                      </p:to>
                                    </p:set>
                                    <p:anim calcmode="lin" valueType="num">
                                      <p:cBhvr>
                                        <p:cTn id="17" dur="500" fill="hold"/>
                                        <p:tgtEl>
                                          <p:spTgt spid="6349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63491">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63491">
                                            <p:txEl>
                                              <p:pRg st="2" end="2"/>
                                            </p:txEl>
                                          </p:spTgt>
                                        </p:tgtEl>
                                      </p:cBhvr>
                                    </p:animEffect>
                                  </p:childTnLst>
                                </p:cTn>
                              </p:par>
                              <p:par>
                                <p:cTn id="20" presetID="53" presetClass="entr" presetSubtype="0" fill="hold" nodeType="withEffect">
                                  <p:stCondLst>
                                    <p:cond delay="0"/>
                                  </p:stCondLst>
                                  <p:childTnLst>
                                    <p:set>
                                      <p:cBhvr>
                                        <p:cTn id="21" dur="1" fill="hold">
                                          <p:stCondLst>
                                            <p:cond delay="0"/>
                                          </p:stCondLst>
                                        </p:cTn>
                                        <p:tgtEl>
                                          <p:spTgt spid="63491">
                                            <p:txEl>
                                              <p:pRg st="3" end="3"/>
                                            </p:txEl>
                                          </p:spTgt>
                                        </p:tgtEl>
                                        <p:attrNameLst>
                                          <p:attrName>style.visibility</p:attrName>
                                        </p:attrNameLst>
                                      </p:cBhvr>
                                      <p:to>
                                        <p:strVal val="visible"/>
                                      </p:to>
                                    </p:set>
                                    <p:anim calcmode="lin" valueType="num">
                                      <p:cBhvr>
                                        <p:cTn id="22" dur="500" fill="hold"/>
                                        <p:tgtEl>
                                          <p:spTgt spid="63491">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63491">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63491">
                                            <p:txEl>
                                              <p:pRg st="3" end="3"/>
                                            </p:txEl>
                                          </p:spTgt>
                                        </p:tgtEl>
                                      </p:cBhvr>
                                    </p:animEffect>
                                  </p:childTnLst>
                                </p:cTn>
                              </p:par>
                              <p:par>
                                <p:cTn id="25" presetID="53" presetClass="entr" presetSubtype="0" fill="hold" nodeType="withEffect">
                                  <p:stCondLst>
                                    <p:cond delay="0"/>
                                  </p:stCondLst>
                                  <p:childTnLst>
                                    <p:set>
                                      <p:cBhvr>
                                        <p:cTn id="26" dur="1" fill="hold">
                                          <p:stCondLst>
                                            <p:cond delay="0"/>
                                          </p:stCondLst>
                                        </p:cTn>
                                        <p:tgtEl>
                                          <p:spTgt spid="63491">
                                            <p:txEl>
                                              <p:pRg st="4" end="4"/>
                                            </p:txEl>
                                          </p:spTgt>
                                        </p:tgtEl>
                                        <p:attrNameLst>
                                          <p:attrName>style.visibility</p:attrName>
                                        </p:attrNameLst>
                                      </p:cBhvr>
                                      <p:to>
                                        <p:strVal val="visible"/>
                                      </p:to>
                                    </p:set>
                                    <p:anim calcmode="lin" valueType="num">
                                      <p:cBhvr>
                                        <p:cTn id="27" dur="500" fill="hold"/>
                                        <p:tgtEl>
                                          <p:spTgt spid="63491">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63491">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63491">
                                            <p:txEl>
                                              <p:pRg st="4" end="4"/>
                                            </p:txEl>
                                          </p:spTgt>
                                        </p:tgtEl>
                                      </p:cBhvr>
                                    </p:animEffect>
                                  </p:childTnLst>
                                </p:cTn>
                              </p:par>
                              <p:par>
                                <p:cTn id="30" presetID="53" presetClass="entr" presetSubtype="0" fill="hold" nodeType="withEffect">
                                  <p:stCondLst>
                                    <p:cond delay="0"/>
                                  </p:stCondLst>
                                  <p:childTnLst>
                                    <p:set>
                                      <p:cBhvr>
                                        <p:cTn id="31" dur="1" fill="hold">
                                          <p:stCondLst>
                                            <p:cond delay="0"/>
                                          </p:stCondLst>
                                        </p:cTn>
                                        <p:tgtEl>
                                          <p:spTgt spid="63491">
                                            <p:txEl>
                                              <p:pRg st="5" end="5"/>
                                            </p:txEl>
                                          </p:spTgt>
                                        </p:tgtEl>
                                        <p:attrNameLst>
                                          <p:attrName>style.visibility</p:attrName>
                                        </p:attrNameLst>
                                      </p:cBhvr>
                                      <p:to>
                                        <p:strVal val="visible"/>
                                      </p:to>
                                    </p:set>
                                    <p:anim calcmode="lin" valueType="num">
                                      <p:cBhvr>
                                        <p:cTn id="32" dur="500" fill="hold"/>
                                        <p:tgtEl>
                                          <p:spTgt spid="63491">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63491">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63491">
                                            <p:txEl>
                                              <p:pRg st="5" end="5"/>
                                            </p:txEl>
                                          </p:spTgt>
                                        </p:tgtEl>
                                      </p:cBhvr>
                                    </p:animEffect>
                                  </p:childTnLst>
                                </p:cTn>
                              </p:par>
                              <p:par>
                                <p:cTn id="35" presetID="6" presetClass="entr" presetSubtype="16" fill="hold" grpId="0" nodeType="withEffect">
                                  <p:stCondLst>
                                    <p:cond delay="0"/>
                                  </p:stCondLst>
                                  <p:childTnLst>
                                    <p:set>
                                      <p:cBhvr>
                                        <p:cTn id="36" dur="1" fill="hold">
                                          <p:stCondLst>
                                            <p:cond delay="0"/>
                                          </p:stCondLst>
                                        </p:cTn>
                                        <p:tgtEl>
                                          <p:spTgt spid="63496"/>
                                        </p:tgtEl>
                                        <p:attrNameLst>
                                          <p:attrName>style.visibility</p:attrName>
                                        </p:attrNameLst>
                                      </p:cBhvr>
                                      <p:to>
                                        <p:strVal val="visible"/>
                                      </p:to>
                                    </p:set>
                                    <p:animEffect transition="in" filter="circle(in)">
                                      <p:cBhvr>
                                        <p:cTn id="37" dur="2000"/>
                                        <p:tgtEl>
                                          <p:spTgt spid="63496"/>
                                        </p:tgtEl>
                                      </p:cBhvr>
                                    </p:animEffect>
                                  </p:childTnLst>
                                </p:cTn>
                              </p:par>
                              <p:par>
                                <p:cTn id="38" presetID="6" presetClass="entr" presetSubtype="16" fill="hold" grpId="0" nodeType="withEffect">
                                  <p:stCondLst>
                                    <p:cond delay="0"/>
                                  </p:stCondLst>
                                  <p:childTnLst>
                                    <p:set>
                                      <p:cBhvr>
                                        <p:cTn id="39" dur="1" fill="hold">
                                          <p:stCondLst>
                                            <p:cond delay="0"/>
                                          </p:stCondLst>
                                        </p:cTn>
                                        <p:tgtEl>
                                          <p:spTgt spid="63493"/>
                                        </p:tgtEl>
                                        <p:attrNameLst>
                                          <p:attrName>style.visibility</p:attrName>
                                        </p:attrNameLst>
                                      </p:cBhvr>
                                      <p:to>
                                        <p:strVal val="visible"/>
                                      </p:to>
                                    </p:set>
                                    <p:animEffect transition="in" filter="circle(in)">
                                      <p:cBhvr>
                                        <p:cTn id="40" dur="2000"/>
                                        <p:tgtEl>
                                          <p:spTgt spid="63493"/>
                                        </p:tgtEl>
                                      </p:cBhvr>
                                    </p:animEffect>
                                  </p:childTnLst>
                                </p:cTn>
                              </p:par>
                              <p:par>
                                <p:cTn id="41" presetID="6" presetClass="entr" presetSubtype="16" fill="hold" grpId="0" nodeType="withEffect">
                                  <p:stCondLst>
                                    <p:cond delay="0"/>
                                  </p:stCondLst>
                                  <p:childTnLst>
                                    <p:set>
                                      <p:cBhvr>
                                        <p:cTn id="42" dur="1" fill="hold">
                                          <p:stCondLst>
                                            <p:cond delay="0"/>
                                          </p:stCondLst>
                                        </p:cTn>
                                        <p:tgtEl>
                                          <p:spTgt spid="63512"/>
                                        </p:tgtEl>
                                        <p:attrNameLst>
                                          <p:attrName>style.visibility</p:attrName>
                                        </p:attrNameLst>
                                      </p:cBhvr>
                                      <p:to>
                                        <p:strVal val="visible"/>
                                      </p:to>
                                    </p:set>
                                    <p:animEffect transition="in" filter="circle(in)">
                                      <p:cBhvr>
                                        <p:cTn id="43" dur="2000"/>
                                        <p:tgtEl>
                                          <p:spTgt spid="63512"/>
                                        </p:tgtEl>
                                      </p:cBhvr>
                                    </p:animEffect>
                                  </p:childTnLst>
                                </p:cTn>
                              </p:par>
                              <p:par>
                                <p:cTn id="44" presetID="53" presetClass="entr" presetSubtype="0" fill="hold" grpId="0" nodeType="withEffect">
                                  <p:stCondLst>
                                    <p:cond delay="0"/>
                                  </p:stCondLst>
                                  <p:childTnLst>
                                    <p:set>
                                      <p:cBhvr>
                                        <p:cTn id="45" dur="1" fill="hold">
                                          <p:stCondLst>
                                            <p:cond delay="0"/>
                                          </p:stCondLst>
                                        </p:cTn>
                                        <p:tgtEl>
                                          <p:spTgt spid="63503"/>
                                        </p:tgtEl>
                                        <p:attrNameLst>
                                          <p:attrName>style.visibility</p:attrName>
                                        </p:attrNameLst>
                                      </p:cBhvr>
                                      <p:to>
                                        <p:strVal val="visible"/>
                                      </p:to>
                                    </p:set>
                                    <p:anim calcmode="lin" valueType="num">
                                      <p:cBhvr>
                                        <p:cTn id="46" dur="500" fill="hold"/>
                                        <p:tgtEl>
                                          <p:spTgt spid="63503"/>
                                        </p:tgtEl>
                                        <p:attrNameLst>
                                          <p:attrName>ppt_w</p:attrName>
                                        </p:attrNameLst>
                                      </p:cBhvr>
                                      <p:tavLst>
                                        <p:tav tm="0">
                                          <p:val>
                                            <p:fltVal val="0"/>
                                          </p:val>
                                        </p:tav>
                                        <p:tav tm="100000">
                                          <p:val>
                                            <p:strVal val="#ppt_w"/>
                                          </p:val>
                                        </p:tav>
                                      </p:tavLst>
                                    </p:anim>
                                    <p:anim calcmode="lin" valueType="num">
                                      <p:cBhvr>
                                        <p:cTn id="47" dur="500" fill="hold"/>
                                        <p:tgtEl>
                                          <p:spTgt spid="63503"/>
                                        </p:tgtEl>
                                        <p:attrNameLst>
                                          <p:attrName>ppt_h</p:attrName>
                                        </p:attrNameLst>
                                      </p:cBhvr>
                                      <p:tavLst>
                                        <p:tav tm="0">
                                          <p:val>
                                            <p:fltVal val="0"/>
                                          </p:val>
                                        </p:tav>
                                        <p:tav tm="100000">
                                          <p:val>
                                            <p:strVal val="#ppt_h"/>
                                          </p:val>
                                        </p:tav>
                                      </p:tavLst>
                                    </p:anim>
                                    <p:animEffect transition="in" filter="fade">
                                      <p:cBhvr>
                                        <p:cTn id="48" dur="500"/>
                                        <p:tgtEl>
                                          <p:spTgt spid="63503"/>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63502"/>
                                        </p:tgtEl>
                                        <p:attrNameLst>
                                          <p:attrName>style.visibility</p:attrName>
                                        </p:attrNameLst>
                                      </p:cBhvr>
                                      <p:to>
                                        <p:strVal val="visible"/>
                                      </p:to>
                                    </p:set>
                                    <p:animEffect transition="in" filter="slide(fromBottom)">
                                      <p:cBhvr>
                                        <p:cTn id="51" dur="500"/>
                                        <p:tgtEl>
                                          <p:spTgt spid="63502"/>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63501"/>
                                        </p:tgtEl>
                                        <p:attrNameLst>
                                          <p:attrName>style.visibility</p:attrName>
                                        </p:attrNameLst>
                                      </p:cBhvr>
                                      <p:to>
                                        <p:strVal val="visible"/>
                                      </p:to>
                                    </p:set>
                                    <p:anim calcmode="lin" valueType="num">
                                      <p:cBhvr>
                                        <p:cTn id="54" dur="500" fill="hold"/>
                                        <p:tgtEl>
                                          <p:spTgt spid="63501"/>
                                        </p:tgtEl>
                                        <p:attrNameLst>
                                          <p:attrName>ppt_w</p:attrName>
                                        </p:attrNameLst>
                                      </p:cBhvr>
                                      <p:tavLst>
                                        <p:tav tm="0">
                                          <p:val>
                                            <p:fltVal val="0"/>
                                          </p:val>
                                        </p:tav>
                                        <p:tav tm="100000">
                                          <p:val>
                                            <p:strVal val="#ppt_w"/>
                                          </p:val>
                                        </p:tav>
                                      </p:tavLst>
                                    </p:anim>
                                    <p:anim calcmode="lin" valueType="num">
                                      <p:cBhvr>
                                        <p:cTn id="55" dur="500" fill="hold"/>
                                        <p:tgtEl>
                                          <p:spTgt spid="63501"/>
                                        </p:tgtEl>
                                        <p:attrNameLst>
                                          <p:attrName>ppt_h</p:attrName>
                                        </p:attrNameLst>
                                      </p:cBhvr>
                                      <p:tavLst>
                                        <p:tav tm="0">
                                          <p:val>
                                            <p:fltVal val="0"/>
                                          </p:val>
                                        </p:tav>
                                        <p:tav tm="100000">
                                          <p:val>
                                            <p:strVal val="#ppt_h"/>
                                          </p:val>
                                        </p:tav>
                                      </p:tavLst>
                                    </p:anim>
                                    <p:animEffect transition="in" filter="fade">
                                      <p:cBhvr>
                                        <p:cTn id="56" dur="500"/>
                                        <p:tgtEl>
                                          <p:spTgt spid="635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493" grpId="0" animBg="1"/>
      <p:bldP spid="63496" grpId="0" animBg="1"/>
      <p:bldP spid="63501" grpId="0" animBg="1"/>
      <p:bldP spid="63502" grpId="0" animBg="1"/>
      <p:bldP spid="63503" grpId="0" animBg="1"/>
      <p:bldP spid="635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2667000"/>
            <a:ext cx="8229600" cy="3962400"/>
          </a:xfrm>
        </p:spPr>
        <p:txBody>
          <a:bodyPr/>
          <a:lstStyle/>
          <a:p>
            <a:pPr eaLnBrk="1" hangingPunct="1"/>
            <a:endParaRPr lang="en-US" smtClean="0"/>
          </a:p>
        </p:txBody>
      </p:sp>
      <p:sp>
        <p:nvSpPr>
          <p:cNvPr id="13315" name="Rectangle 7"/>
          <p:cNvSpPr>
            <a:spLocks noGrp="1" noChangeArrowheads="1"/>
          </p:cNvSpPr>
          <p:nvPr>
            <p:ph type="title"/>
          </p:nvPr>
        </p:nvSpPr>
        <p:spPr/>
        <p:txBody>
          <a:bodyPr/>
          <a:lstStyle/>
          <a:p>
            <a:pPr eaLnBrk="1" hangingPunct="1"/>
            <a:endParaRPr lang="en-US" smtClean="0"/>
          </a:p>
        </p:txBody>
      </p:sp>
      <p:pic>
        <p:nvPicPr>
          <p:cNvPr id="13316" name="Picture 8" descr="BD21495_"/>
          <p:cNvPicPr>
            <a:picLocks noChangeAspect="1" noChangeArrowheads="1"/>
          </p:cNvPicPr>
          <p:nvPr/>
        </p:nvPicPr>
        <p:blipFill>
          <a:blip r:embed="rId2"/>
          <a:srcRect/>
          <a:stretch>
            <a:fillRect/>
          </a:stretch>
        </p:blipFill>
        <p:spPr bwMode="auto">
          <a:xfrm>
            <a:off x="0" y="381000"/>
            <a:ext cx="9144000" cy="8763000"/>
          </a:xfrm>
          <a:prstGeom prst="rect">
            <a:avLst/>
          </a:prstGeom>
          <a:noFill/>
          <a:ln w="9525">
            <a:noFill/>
            <a:miter lim="800000"/>
            <a:headEnd/>
            <a:tailEnd/>
          </a:ln>
        </p:spPr>
      </p:pic>
      <p:pic>
        <p:nvPicPr>
          <p:cNvPr id="13317" name="Picture 9" descr="BD10267_"/>
          <p:cNvPicPr>
            <a:picLocks noChangeAspect="1" noChangeArrowheads="1"/>
          </p:cNvPicPr>
          <p:nvPr/>
        </p:nvPicPr>
        <p:blipFill>
          <a:blip r:embed="rId3"/>
          <a:srcRect/>
          <a:stretch>
            <a:fillRect/>
          </a:stretch>
        </p:blipFill>
        <p:spPr bwMode="auto">
          <a:xfrm>
            <a:off x="0" y="0"/>
            <a:ext cx="838200" cy="6796088"/>
          </a:xfrm>
          <a:prstGeom prst="rect">
            <a:avLst/>
          </a:prstGeom>
          <a:noFill/>
          <a:ln w="9525">
            <a:noFill/>
            <a:miter lim="800000"/>
            <a:headEnd/>
            <a:tailEnd/>
          </a:ln>
        </p:spPr>
      </p:pic>
      <p:pic>
        <p:nvPicPr>
          <p:cNvPr id="13318" name="Picture 10" descr="BD10267_"/>
          <p:cNvPicPr>
            <a:picLocks noChangeAspect="1" noChangeArrowheads="1"/>
          </p:cNvPicPr>
          <p:nvPr/>
        </p:nvPicPr>
        <p:blipFill>
          <a:blip r:embed="rId3"/>
          <a:srcRect/>
          <a:stretch>
            <a:fillRect/>
          </a:stretch>
        </p:blipFill>
        <p:spPr bwMode="auto">
          <a:xfrm>
            <a:off x="0" y="0"/>
            <a:ext cx="685800" cy="6796088"/>
          </a:xfrm>
          <a:prstGeom prst="rect">
            <a:avLst/>
          </a:prstGeom>
          <a:noFill/>
          <a:ln w="9525">
            <a:noFill/>
            <a:miter lim="800000"/>
            <a:headEnd/>
            <a:tailEnd/>
          </a:ln>
        </p:spPr>
      </p:pic>
      <p:pic>
        <p:nvPicPr>
          <p:cNvPr id="13319" name="Picture 11" descr="BD10267_"/>
          <p:cNvPicPr>
            <a:picLocks noChangeAspect="1" noChangeArrowheads="1"/>
          </p:cNvPicPr>
          <p:nvPr/>
        </p:nvPicPr>
        <p:blipFill>
          <a:blip r:embed="rId3"/>
          <a:srcRect/>
          <a:stretch>
            <a:fillRect/>
          </a:stretch>
        </p:blipFill>
        <p:spPr bwMode="auto">
          <a:xfrm>
            <a:off x="152400" y="152400"/>
            <a:ext cx="685800" cy="6796088"/>
          </a:xfrm>
          <a:prstGeom prst="rect">
            <a:avLst/>
          </a:prstGeom>
          <a:noFill/>
          <a:ln w="9525">
            <a:noFill/>
            <a:miter lim="800000"/>
            <a:headEnd/>
            <a:tailEnd/>
          </a:ln>
        </p:spPr>
      </p:pic>
      <p:pic>
        <p:nvPicPr>
          <p:cNvPr id="13320" name="Picture 12" descr="BD10267_"/>
          <p:cNvPicPr>
            <a:picLocks noChangeAspect="1" noChangeArrowheads="1"/>
          </p:cNvPicPr>
          <p:nvPr/>
        </p:nvPicPr>
        <p:blipFill>
          <a:blip r:embed="rId3"/>
          <a:srcRect/>
          <a:stretch>
            <a:fillRect/>
          </a:stretch>
        </p:blipFill>
        <p:spPr bwMode="auto">
          <a:xfrm>
            <a:off x="0" y="0"/>
            <a:ext cx="762000" cy="7100888"/>
          </a:xfrm>
          <a:prstGeom prst="rect">
            <a:avLst/>
          </a:prstGeom>
          <a:noFill/>
          <a:ln w="9525">
            <a:noFill/>
            <a:miter lim="800000"/>
            <a:headEnd/>
            <a:tailEnd/>
          </a:ln>
        </p:spPr>
      </p:pic>
      <p:pic>
        <p:nvPicPr>
          <p:cNvPr id="13321" name="Picture 13" descr="BD10267_"/>
          <p:cNvPicPr>
            <a:picLocks noChangeAspect="1" noChangeArrowheads="1"/>
          </p:cNvPicPr>
          <p:nvPr/>
        </p:nvPicPr>
        <p:blipFill>
          <a:blip r:embed="rId4"/>
          <a:srcRect/>
          <a:stretch>
            <a:fillRect/>
          </a:stretch>
        </p:blipFill>
        <p:spPr bwMode="auto">
          <a:xfrm>
            <a:off x="8515350" y="-381000"/>
            <a:ext cx="628650" cy="7239000"/>
          </a:xfrm>
          <a:prstGeom prst="rect">
            <a:avLst/>
          </a:prstGeom>
          <a:noFill/>
          <a:ln w="9525">
            <a:noFill/>
            <a:miter lim="800000"/>
            <a:headEnd/>
            <a:tailEnd/>
          </a:ln>
        </p:spPr>
      </p:pic>
      <p:pic>
        <p:nvPicPr>
          <p:cNvPr id="13322" name="Picture 16" descr="j0304933"/>
          <p:cNvPicPr>
            <a:picLocks noChangeAspect="1" noChangeArrowheads="1"/>
          </p:cNvPicPr>
          <p:nvPr/>
        </p:nvPicPr>
        <p:blipFill>
          <a:blip r:embed="rId5"/>
          <a:srcRect/>
          <a:stretch>
            <a:fillRect/>
          </a:stretch>
        </p:blipFill>
        <p:spPr bwMode="auto">
          <a:xfrm>
            <a:off x="914400" y="5189538"/>
            <a:ext cx="3581400" cy="1668462"/>
          </a:xfrm>
          <a:prstGeom prst="rect">
            <a:avLst/>
          </a:prstGeom>
          <a:noFill/>
          <a:ln w="9525">
            <a:noFill/>
            <a:miter lim="800000"/>
            <a:headEnd/>
            <a:tailEnd/>
          </a:ln>
        </p:spPr>
      </p:pic>
      <p:sp>
        <p:nvSpPr>
          <p:cNvPr id="13323" name="Rectangle 18"/>
          <p:cNvSpPr>
            <a:spLocks noChangeArrowheads="1"/>
          </p:cNvSpPr>
          <p:nvPr/>
        </p:nvSpPr>
        <p:spPr bwMode="auto">
          <a:xfrm>
            <a:off x="457200" y="304800"/>
            <a:ext cx="8686800" cy="954088"/>
          </a:xfrm>
          <a:prstGeom prst="rect">
            <a:avLst/>
          </a:prstGeom>
          <a:noFill/>
          <a:ln w="38100">
            <a:solidFill>
              <a:schemeClr val="tx1"/>
            </a:solidFill>
            <a:miter lim="800000"/>
            <a:headEnd/>
            <a:tailEnd/>
          </a:ln>
        </p:spPr>
        <p:txBody>
          <a:bodyPr>
            <a:spAutoFit/>
          </a:bodyPr>
          <a:lstStyle/>
          <a:p>
            <a:r>
              <a:rPr lang="en-US" sz="2800" b="1">
                <a:solidFill>
                  <a:srgbClr val="FF00FF"/>
                </a:solidFill>
                <a:latin typeface="Arial" charset="0"/>
              </a:rPr>
              <a:t/>
            </a:r>
            <a:br>
              <a:rPr lang="en-US" sz="2800" b="1">
                <a:solidFill>
                  <a:srgbClr val="FF00FF"/>
                </a:solidFill>
                <a:latin typeface="Arial" charset="0"/>
              </a:rPr>
            </a:br>
            <a:r>
              <a:rPr lang="en-US" sz="2800" b="1">
                <a:solidFill>
                  <a:srgbClr val="FF0000"/>
                </a:solidFill>
                <a:latin typeface="Arial" charset="0"/>
              </a:rPr>
              <a:t>                   </a:t>
            </a:r>
            <a:r>
              <a:rPr lang="en-US" sz="2800" b="1" u="sng">
                <a:solidFill>
                  <a:srgbClr val="FF0000"/>
                </a:solidFill>
                <a:latin typeface="Arial" charset="0"/>
              </a:rPr>
              <a:t>Tập đọc</a:t>
            </a:r>
            <a:endParaRPr lang="en-US" sz="2800" b="1">
              <a:solidFill>
                <a:schemeClr val="tx2"/>
              </a:solidFill>
              <a:latin typeface="Arial" charset="0"/>
            </a:endParaRPr>
          </a:p>
        </p:txBody>
      </p:sp>
      <p:sp>
        <p:nvSpPr>
          <p:cNvPr id="13324" name="WordArt 19"/>
          <p:cNvSpPr>
            <a:spLocks noChangeArrowheads="1" noChangeShapeType="1" noTextEdit="1"/>
          </p:cNvSpPr>
          <p:nvPr/>
        </p:nvSpPr>
        <p:spPr bwMode="auto">
          <a:xfrm>
            <a:off x="3048000" y="1295400"/>
            <a:ext cx="2590800" cy="457200"/>
          </a:xfrm>
          <a:prstGeom prst="rect">
            <a:avLst/>
          </a:prstGeom>
        </p:spPr>
        <p:txBody>
          <a:bodyPr wrap="none" fromWordArt="1">
            <a:prstTxWarp prst="textPlain">
              <a:avLst>
                <a:gd name="adj" fmla="val 50000"/>
              </a:avLst>
            </a:prstTxWarp>
          </a:bodyPr>
          <a:lstStyle/>
          <a:p>
            <a:pPr algn="ctr"/>
            <a:r>
              <a:rPr lang="en-US" sz="3600" kern="10">
                <a:ln w="12700">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Arial"/>
                <a:cs typeface="Arial"/>
              </a:rPr>
              <a:t>Quả tim khỉ</a:t>
            </a:r>
          </a:p>
        </p:txBody>
      </p:sp>
      <p:sp>
        <p:nvSpPr>
          <p:cNvPr id="13325" name="Text Box 20"/>
          <p:cNvSpPr txBox="1">
            <a:spLocks noChangeArrowheads="1"/>
          </p:cNvSpPr>
          <p:nvPr/>
        </p:nvSpPr>
        <p:spPr bwMode="auto">
          <a:xfrm>
            <a:off x="1371600" y="3200400"/>
            <a:ext cx="25146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3326" name="Text Box 21"/>
          <p:cNvSpPr txBox="1">
            <a:spLocks noChangeArrowheads="1"/>
          </p:cNvSpPr>
          <p:nvPr/>
        </p:nvSpPr>
        <p:spPr bwMode="auto">
          <a:xfrm>
            <a:off x="1143000" y="2209800"/>
            <a:ext cx="2667000" cy="519113"/>
          </a:xfrm>
          <a:prstGeom prst="rect">
            <a:avLst/>
          </a:prstGeom>
          <a:noFill/>
          <a:ln w="9525">
            <a:noFill/>
            <a:miter lim="800000"/>
            <a:headEnd/>
            <a:tailEnd/>
          </a:ln>
        </p:spPr>
        <p:txBody>
          <a:bodyPr>
            <a:spAutoFit/>
          </a:bodyPr>
          <a:lstStyle/>
          <a:p>
            <a:pPr>
              <a:spcBef>
                <a:spcPct val="50000"/>
              </a:spcBef>
            </a:pPr>
            <a:r>
              <a:rPr lang="en-US" sz="2800" b="1">
                <a:solidFill>
                  <a:srgbClr val="FF0000"/>
                </a:solidFill>
                <a:latin typeface="Arial" charset="0"/>
              </a:rPr>
              <a:t>       Luyện đọc</a:t>
            </a:r>
          </a:p>
        </p:txBody>
      </p:sp>
      <p:sp>
        <p:nvSpPr>
          <p:cNvPr id="13327" name="Rectangle 22"/>
          <p:cNvSpPr>
            <a:spLocks noChangeArrowheads="1"/>
          </p:cNvSpPr>
          <p:nvPr/>
        </p:nvSpPr>
        <p:spPr bwMode="auto">
          <a:xfrm>
            <a:off x="990600" y="2895600"/>
            <a:ext cx="3581400" cy="2892425"/>
          </a:xfrm>
          <a:prstGeom prst="rect">
            <a:avLst/>
          </a:prstGeom>
          <a:noFill/>
          <a:ln w="9525">
            <a:noFill/>
            <a:miter lim="800000"/>
            <a:headEnd/>
            <a:tailEnd/>
          </a:ln>
        </p:spPr>
        <p:txBody>
          <a:bodyPr>
            <a:spAutoFit/>
          </a:bodyPr>
          <a:lstStyle/>
          <a:p>
            <a:pPr>
              <a:spcBef>
                <a:spcPct val="50000"/>
              </a:spcBef>
            </a:pPr>
            <a:r>
              <a:rPr lang="en-US" sz="2800" b="1">
                <a:solidFill>
                  <a:srgbClr val="0000FF"/>
                </a:solidFill>
                <a:latin typeface="Arial" charset="0"/>
              </a:rPr>
              <a:t>ven sông, quẫy mạnh,</a:t>
            </a:r>
            <a:r>
              <a:rPr lang="en-US">
                <a:latin typeface="Arial" charset="0"/>
              </a:rPr>
              <a:t> </a:t>
            </a:r>
            <a:r>
              <a:rPr lang="en-US" sz="2800" b="1">
                <a:solidFill>
                  <a:srgbClr val="0000FF"/>
                </a:solidFill>
                <a:latin typeface="Arial" charset="0"/>
              </a:rPr>
              <a:t>sần sùi, lưỡi cưa sắc, nhọn hoắt, hoảng sợ, giả dối, tẽn tò.</a:t>
            </a:r>
          </a:p>
          <a:p>
            <a:pPr>
              <a:spcBef>
                <a:spcPct val="50000"/>
              </a:spcBef>
            </a:pPr>
            <a:endParaRPr lang="en-US" sz="2800" b="1">
              <a:solidFill>
                <a:srgbClr val="0000FF"/>
              </a:solidFill>
              <a:latin typeface="Arial" charset="0"/>
            </a:endParaRPr>
          </a:p>
        </p:txBody>
      </p:sp>
      <p:sp>
        <p:nvSpPr>
          <p:cNvPr id="13328" name="Line 23"/>
          <p:cNvSpPr>
            <a:spLocks noChangeShapeType="1"/>
          </p:cNvSpPr>
          <p:nvPr/>
        </p:nvSpPr>
        <p:spPr bwMode="auto">
          <a:xfrm>
            <a:off x="4724400" y="2590800"/>
            <a:ext cx="0" cy="3276600"/>
          </a:xfrm>
          <a:prstGeom prst="line">
            <a:avLst/>
          </a:prstGeom>
          <a:noFill/>
          <a:ln w="57150">
            <a:solidFill>
              <a:srgbClr val="FF0000"/>
            </a:solidFill>
            <a:round/>
            <a:headEnd/>
            <a:tailEnd/>
          </a:ln>
        </p:spPr>
        <p:txBody>
          <a:bodyPr/>
          <a:lstStyle/>
          <a:p>
            <a:endParaRPr lang="en-US"/>
          </a:p>
        </p:txBody>
      </p:sp>
      <p:sp>
        <p:nvSpPr>
          <p:cNvPr id="13329" name="Rectangle 24"/>
          <p:cNvSpPr>
            <a:spLocks noChangeArrowheads="1"/>
          </p:cNvSpPr>
          <p:nvPr/>
        </p:nvSpPr>
        <p:spPr bwMode="auto">
          <a:xfrm>
            <a:off x="5791200" y="2209800"/>
            <a:ext cx="2514600" cy="519113"/>
          </a:xfrm>
          <a:prstGeom prst="rect">
            <a:avLst/>
          </a:prstGeom>
          <a:noFill/>
          <a:ln w="9525">
            <a:noFill/>
            <a:miter lim="800000"/>
            <a:headEnd/>
            <a:tailEnd/>
          </a:ln>
        </p:spPr>
        <p:txBody>
          <a:bodyPr>
            <a:spAutoFit/>
          </a:bodyPr>
          <a:lstStyle/>
          <a:p>
            <a:r>
              <a:rPr lang="en-US" sz="2800" b="1">
                <a:solidFill>
                  <a:srgbClr val="FF0000"/>
                </a:solidFill>
                <a:latin typeface="Arial" charset="0"/>
              </a:rPr>
              <a:t>Tìm hiểu bài</a:t>
            </a:r>
          </a:p>
        </p:txBody>
      </p:sp>
      <p:sp>
        <p:nvSpPr>
          <p:cNvPr id="127001" name="Text Box 25"/>
          <p:cNvSpPr txBox="1">
            <a:spLocks noChangeArrowheads="1"/>
          </p:cNvSpPr>
          <p:nvPr/>
        </p:nvSpPr>
        <p:spPr bwMode="auto">
          <a:xfrm>
            <a:off x="4876800" y="2895600"/>
            <a:ext cx="4114800" cy="2014538"/>
          </a:xfrm>
          <a:prstGeom prst="rect">
            <a:avLst/>
          </a:prstGeom>
          <a:noFill/>
          <a:ln w="9525">
            <a:noFill/>
            <a:miter lim="800000"/>
            <a:headEnd/>
            <a:tailEnd/>
          </a:ln>
        </p:spPr>
        <p:txBody>
          <a:bodyPr>
            <a:spAutoFit/>
          </a:bodyPr>
          <a:lstStyle/>
          <a:p>
            <a:pPr>
              <a:spcBef>
                <a:spcPct val="50000"/>
              </a:spcBef>
              <a:buFontTx/>
              <a:buChar char="-"/>
            </a:pPr>
            <a:r>
              <a:rPr lang="en-US" sz="2800">
                <a:solidFill>
                  <a:schemeClr val="tx2"/>
                </a:solidFill>
                <a:latin typeface="Arial" charset="0"/>
              </a:rPr>
              <a:t> trườn</a:t>
            </a:r>
            <a:r>
              <a:rPr lang="en-US" sz="2800">
                <a:solidFill>
                  <a:srgbClr val="0000FF"/>
                </a:solidFill>
                <a:latin typeface="Arial" charset="0"/>
              </a:rPr>
              <a:t>:</a:t>
            </a:r>
            <a:r>
              <a:rPr lang="en-US" sz="2800">
                <a:latin typeface="Arial" charset="0"/>
              </a:rPr>
              <a:t> </a:t>
            </a:r>
          </a:p>
          <a:p>
            <a:pPr>
              <a:spcBef>
                <a:spcPct val="50000"/>
              </a:spcBef>
            </a:pPr>
            <a:r>
              <a:rPr lang="en-US" sz="2800">
                <a:solidFill>
                  <a:srgbClr val="0000FF"/>
                </a:solidFill>
                <a:latin typeface="Arial" charset="0"/>
              </a:rPr>
              <a:t>Trườn là cách di chuyển mà thân mình, bụng luôn sát đất.</a:t>
            </a:r>
          </a:p>
        </p:txBody>
      </p:sp>
      <p:sp>
        <p:nvSpPr>
          <p:cNvPr id="13331" name="Text Box 26"/>
          <p:cNvSpPr txBox="1">
            <a:spLocks noChangeArrowheads="1"/>
          </p:cNvSpPr>
          <p:nvPr/>
        </p:nvSpPr>
        <p:spPr bwMode="auto">
          <a:xfrm>
            <a:off x="5029200" y="4343400"/>
            <a:ext cx="32004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sp>
        <p:nvSpPr>
          <p:cNvPr id="127003" name="Text Box 27"/>
          <p:cNvSpPr txBox="1">
            <a:spLocks noChangeArrowheads="1"/>
          </p:cNvSpPr>
          <p:nvPr/>
        </p:nvSpPr>
        <p:spPr bwMode="auto">
          <a:xfrm>
            <a:off x="4953000" y="4876800"/>
            <a:ext cx="3276600" cy="519113"/>
          </a:xfrm>
          <a:prstGeom prst="rect">
            <a:avLst/>
          </a:prstGeom>
          <a:noFill/>
          <a:ln w="9525">
            <a:noFill/>
            <a:miter lim="800000"/>
            <a:headEnd/>
            <a:tailEnd/>
          </a:ln>
        </p:spPr>
        <p:txBody>
          <a:bodyPr>
            <a:spAutoFit/>
          </a:bodyPr>
          <a:lstStyle/>
          <a:p>
            <a:pPr>
              <a:spcBef>
                <a:spcPct val="50000"/>
              </a:spcBef>
            </a:pPr>
            <a:r>
              <a:rPr lang="en-US" sz="2800">
                <a:latin typeface="Arial" charset="0"/>
              </a:rPr>
              <a:t>- hoảng sợ:</a:t>
            </a:r>
          </a:p>
        </p:txBody>
      </p:sp>
      <p:sp>
        <p:nvSpPr>
          <p:cNvPr id="127004" name="Text Box 28"/>
          <p:cNvSpPr txBox="1">
            <a:spLocks noChangeArrowheads="1"/>
          </p:cNvSpPr>
          <p:nvPr/>
        </p:nvSpPr>
        <p:spPr bwMode="auto">
          <a:xfrm>
            <a:off x="5105400" y="5486400"/>
            <a:ext cx="3581400" cy="1816100"/>
          </a:xfrm>
          <a:prstGeom prst="rect">
            <a:avLst/>
          </a:prstGeom>
          <a:noFill/>
          <a:ln w="9525">
            <a:noFill/>
            <a:miter lim="800000"/>
            <a:headEnd/>
            <a:tailEnd/>
          </a:ln>
        </p:spPr>
        <p:txBody>
          <a:bodyPr>
            <a:spAutoFit/>
          </a:bodyPr>
          <a:lstStyle/>
          <a:p>
            <a:pPr>
              <a:spcBef>
                <a:spcPct val="50000"/>
              </a:spcBef>
            </a:pPr>
            <a:r>
              <a:rPr lang="en-US" sz="2800">
                <a:solidFill>
                  <a:srgbClr val="0000FF"/>
                </a:solidFill>
                <a:latin typeface="Arial" charset="0"/>
              </a:rPr>
              <a:t>Hoảng sợ là</a:t>
            </a:r>
            <a:r>
              <a:rPr lang="en-US">
                <a:latin typeface="Arial" charset="0"/>
              </a:rPr>
              <a:t> </a:t>
            </a:r>
            <a:r>
              <a:rPr lang="en-US" sz="2800">
                <a:solidFill>
                  <a:srgbClr val="0000FF"/>
                </a:solidFill>
                <a:latin typeface="Arial" charset="0"/>
              </a:rPr>
              <a:t>ở trạng thái</a:t>
            </a:r>
            <a:r>
              <a:rPr lang="en-US">
                <a:latin typeface="Arial" charset="0"/>
              </a:rPr>
              <a:t> </a:t>
            </a:r>
            <a:r>
              <a:rPr lang="en-US" sz="2800">
                <a:solidFill>
                  <a:srgbClr val="0000FF"/>
                </a:solidFill>
                <a:latin typeface="Arial" charset="0"/>
              </a:rPr>
              <a:t>mất tự chủ, sợ hãi trước đe doạ bất ngờ.</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127001">
                                            <p:txEl>
                                              <p:pRg st="0" end="0"/>
                                            </p:txEl>
                                          </p:spTgt>
                                        </p:tgtEl>
                                        <p:attrNameLst>
                                          <p:attrName>style.visibility</p:attrName>
                                        </p:attrNameLst>
                                      </p:cBhvr>
                                      <p:to>
                                        <p:strVal val="visible"/>
                                      </p:to>
                                    </p:set>
                                    <p:anim calcmode="lin" valueType="num">
                                      <p:cBhvr>
                                        <p:cTn id="7" dur="1000" fill="hold"/>
                                        <p:tgtEl>
                                          <p:spTgt spid="127001">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127001">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12700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nodeType="clickEffect">
                                  <p:stCondLst>
                                    <p:cond delay="0"/>
                                  </p:stCondLst>
                                  <p:childTnLst>
                                    <p:set>
                                      <p:cBhvr>
                                        <p:cTn id="13" dur="1" fill="hold">
                                          <p:stCondLst>
                                            <p:cond delay="0"/>
                                          </p:stCondLst>
                                        </p:cTn>
                                        <p:tgtEl>
                                          <p:spTgt spid="127001">
                                            <p:txEl>
                                              <p:pRg st="1" end="1"/>
                                            </p:txEl>
                                          </p:spTgt>
                                        </p:tgtEl>
                                        <p:attrNameLst>
                                          <p:attrName>style.visibility</p:attrName>
                                        </p:attrNameLst>
                                      </p:cBhvr>
                                      <p:to>
                                        <p:strVal val="visible"/>
                                      </p:to>
                                    </p:set>
                                    <p:anim calcmode="lin" valueType="num">
                                      <p:cBhvr>
                                        <p:cTn id="14" dur="500" fill="hold"/>
                                        <p:tgtEl>
                                          <p:spTgt spid="127001">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127001">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127001">
                                            <p:txEl>
                                              <p:pRg st="1" end="1"/>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12" presetClass="entr" presetSubtype="4" fill="hold" nodeType="clickEffect">
                                  <p:stCondLst>
                                    <p:cond delay="0"/>
                                  </p:stCondLst>
                                  <p:childTnLst>
                                    <p:set>
                                      <p:cBhvr>
                                        <p:cTn id="20" dur="1" fill="hold">
                                          <p:stCondLst>
                                            <p:cond delay="0"/>
                                          </p:stCondLst>
                                        </p:cTn>
                                        <p:tgtEl>
                                          <p:spTgt spid="127003">
                                            <p:txEl>
                                              <p:pRg st="0" end="0"/>
                                            </p:txEl>
                                          </p:spTgt>
                                        </p:tgtEl>
                                        <p:attrNameLst>
                                          <p:attrName>style.visibility</p:attrName>
                                        </p:attrNameLst>
                                      </p:cBhvr>
                                      <p:to>
                                        <p:strVal val="visible"/>
                                      </p:to>
                                    </p:set>
                                    <p:animEffect transition="in" filter="slide(fromBottom)">
                                      <p:cBhvr>
                                        <p:cTn id="21" dur="500"/>
                                        <p:tgtEl>
                                          <p:spTgt spid="127003">
                                            <p:txEl>
                                              <p:pRg st="0" end="0"/>
                                            </p:txEl>
                                          </p:spTgt>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0" fill="hold" nodeType="clickEffect">
                                  <p:stCondLst>
                                    <p:cond delay="0"/>
                                  </p:stCondLst>
                                  <p:childTnLst>
                                    <p:set>
                                      <p:cBhvr>
                                        <p:cTn id="25" dur="1" fill="hold">
                                          <p:stCondLst>
                                            <p:cond delay="0"/>
                                          </p:stCondLst>
                                        </p:cTn>
                                        <p:tgtEl>
                                          <p:spTgt spid="127004">
                                            <p:txEl>
                                              <p:pRg st="0" end="0"/>
                                            </p:txEl>
                                          </p:spTgt>
                                        </p:tgtEl>
                                        <p:attrNameLst>
                                          <p:attrName>style.visibility</p:attrName>
                                        </p:attrNameLst>
                                      </p:cBhvr>
                                      <p:to>
                                        <p:strVal val="visible"/>
                                      </p:to>
                                    </p:set>
                                    <p:anim calcmode="lin" valueType="num">
                                      <p:cBhvr>
                                        <p:cTn id="26" dur="500" fill="hold"/>
                                        <p:tgtEl>
                                          <p:spTgt spid="127004">
                                            <p:txEl>
                                              <p:pRg st="0" end="0"/>
                                            </p:txEl>
                                          </p:spTgt>
                                        </p:tgtEl>
                                        <p:attrNameLst>
                                          <p:attrName>ppt_w</p:attrName>
                                        </p:attrNameLst>
                                      </p:cBhvr>
                                      <p:tavLst>
                                        <p:tav tm="0">
                                          <p:val>
                                            <p:fltVal val="0"/>
                                          </p:val>
                                        </p:tav>
                                        <p:tav tm="100000">
                                          <p:val>
                                            <p:strVal val="#ppt_w"/>
                                          </p:val>
                                        </p:tav>
                                      </p:tavLst>
                                    </p:anim>
                                    <p:anim calcmode="lin" valueType="num">
                                      <p:cBhvr>
                                        <p:cTn id="27" dur="500" fill="hold"/>
                                        <p:tgtEl>
                                          <p:spTgt spid="127004">
                                            <p:txEl>
                                              <p:pRg st="0" end="0"/>
                                            </p:txEl>
                                          </p:spTgt>
                                        </p:tgtEl>
                                        <p:attrNameLst>
                                          <p:attrName>ppt_h</p:attrName>
                                        </p:attrNameLst>
                                      </p:cBhvr>
                                      <p:tavLst>
                                        <p:tav tm="0">
                                          <p:val>
                                            <p:fltVal val="0"/>
                                          </p:val>
                                        </p:tav>
                                        <p:tav tm="100000">
                                          <p:val>
                                            <p:strVal val="#ppt_h"/>
                                          </p:val>
                                        </p:tav>
                                      </p:tavLst>
                                    </p:anim>
                                    <p:animEffect transition="in" filter="fade">
                                      <p:cBhvr>
                                        <p:cTn id="28" dur="500"/>
                                        <p:tgtEl>
                                          <p:spTgt spid="12700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en-US" sz="2800" b="1" smtClean="0">
                <a:solidFill>
                  <a:srgbClr val="FF00FF"/>
                </a:solidFill>
              </a:rPr>
              <a:t/>
            </a:r>
            <a:br>
              <a:rPr lang="en-US" sz="2800" b="1" smtClean="0">
                <a:solidFill>
                  <a:srgbClr val="FF00FF"/>
                </a:solidFill>
              </a:rPr>
            </a:br>
            <a:r>
              <a:rPr lang="en-US" sz="2800" b="1" smtClean="0">
                <a:solidFill>
                  <a:srgbClr val="FF0000"/>
                </a:solidFill>
              </a:rPr>
              <a:t>                                </a:t>
            </a:r>
            <a:r>
              <a:rPr lang="en-US" sz="2800" b="1" u="sng" smtClean="0">
                <a:solidFill>
                  <a:srgbClr val="FF0000"/>
                </a:solidFill>
              </a:rPr>
              <a:t>Tập đọc</a:t>
            </a:r>
            <a:r>
              <a:rPr lang="en-US" sz="2800" b="1" smtClean="0">
                <a:solidFill>
                  <a:srgbClr val="FF0000"/>
                </a:solidFill>
              </a:rPr>
              <a:t>             </a:t>
            </a:r>
            <a:r>
              <a:rPr lang="en-US" sz="2800" b="1" smtClean="0"/>
              <a:t/>
            </a:r>
            <a:br>
              <a:rPr lang="en-US" sz="2800" b="1" smtClean="0"/>
            </a:br>
            <a:r>
              <a:rPr lang="en-US" sz="2800" b="1" smtClean="0"/>
              <a:t>                             Quả tim khỉ</a:t>
            </a:r>
          </a:p>
        </p:txBody>
      </p:sp>
      <p:sp>
        <p:nvSpPr>
          <p:cNvPr id="14339" name="Rectangle 3"/>
          <p:cNvSpPr>
            <a:spLocks noGrp="1" noChangeArrowheads="1"/>
          </p:cNvSpPr>
          <p:nvPr>
            <p:ph type="body" idx="1"/>
          </p:nvPr>
        </p:nvSpPr>
        <p:spPr/>
        <p:txBody>
          <a:bodyPr/>
          <a:lstStyle/>
          <a:p>
            <a:pPr eaLnBrk="1" hangingPunct="1">
              <a:spcBef>
                <a:spcPct val="50000"/>
              </a:spcBef>
              <a:buFontTx/>
              <a:buNone/>
            </a:pPr>
            <a:endParaRPr lang="en-US" smtClean="0">
              <a:solidFill>
                <a:srgbClr val="0000FF"/>
              </a:solidFill>
            </a:endParaRPr>
          </a:p>
          <a:p>
            <a:pPr eaLnBrk="1" hangingPunct="1">
              <a:spcBef>
                <a:spcPct val="50000"/>
              </a:spcBef>
              <a:buFontTx/>
              <a:buNone/>
            </a:pPr>
            <a:endParaRPr lang="en-US" smtClean="0">
              <a:solidFill>
                <a:srgbClr val="0000FF"/>
              </a:solidFill>
            </a:endParaRPr>
          </a:p>
          <a:p>
            <a:pPr eaLnBrk="1" hangingPunct="1"/>
            <a:endParaRPr lang="en-US" smtClean="0"/>
          </a:p>
        </p:txBody>
      </p:sp>
      <p:sp>
        <p:nvSpPr>
          <p:cNvPr id="68612" name="AutoShape 4"/>
          <p:cNvSpPr>
            <a:spLocks noChangeArrowheads="1"/>
          </p:cNvSpPr>
          <p:nvPr/>
        </p:nvSpPr>
        <p:spPr bwMode="auto">
          <a:xfrm>
            <a:off x="0" y="2209800"/>
            <a:ext cx="8991600" cy="2286000"/>
          </a:xfrm>
          <a:prstGeom prst="cloudCallout">
            <a:avLst>
              <a:gd name="adj1" fmla="val -35505"/>
              <a:gd name="adj2" fmla="val -74792"/>
            </a:avLst>
          </a:prstGeom>
          <a:solidFill>
            <a:srgbClr val="FFFF99"/>
          </a:solidFill>
          <a:ln w="38100">
            <a:solidFill>
              <a:srgbClr val="FF0000"/>
            </a:solidFill>
            <a:round/>
            <a:headEnd/>
            <a:tailEnd/>
          </a:ln>
        </p:spPr>
        <p:txBody>
          <a:bodyPr/>
          <a:lstStyle/>
          <a:p>
            <a:r>
              <a:rPr lang="en-US" sz="2800">
                <a:solidFill>
                  <a:srgbClr val="0000FF"/>
                </a:solidFill>
                <a:latin typeface="Arial" charset="0"/>
              </a:rPr>
              <a:t>    Luyện đọc đoạn trong nhóm: Nhóm 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8612"/>
                                        </p:tgtEl>
                                        <p:attrNameLst>
                                          <p:attrName>style.visibility</p:attrName>
                                        </p:attrNameLst>
                                      </p:cBhvr>
                                      <p:to>
                                        <p:strVal val="visible"/>
                                      </p:to>
                                    </p:set>
                                    <p:animEffect transition="in" filter="slide(fromBottom)">
                                      <p:cBhvr>
                                        <p:cTn id="7" dur="500"/>
                                        <p:tgtEl>
                                          <p:spTgt spid="686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2"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FF00FF"/>
            </a:gs>
            <a:gs pos="100000">
              <a:schemeClr val="bg1"/>
            </a:gs>
          </a:gsLst>
          <a:lin ang="5400000" scaled="1"/>
        </a:gra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33400" y="381000"/>
            <a:ext cx="8153400" cy="1676400"/>
          </a:xfrm>
        </p:spPr>
        <p:txBody>
          <a:bodyPr/>
          <a:lstStyle/>
          <a:p>
            <a:pPr algn="l" eaLnBrk="1" hangingPunct="1"/>
            <a:r>
              <a:rPr lang="en-US" sz="2800" b="1" smtClean="0">
                <a:solidFill>
                  <a:srgbClr val="FF00FF"/>
                </a:solidFill>
              </a:rPr>
              <a:t/>
            </a:r>
            <a:br>
              <a:rPr lang="en-US" sz="2800" b="1" smtClean="0">
                <a:solidFill>
                  <a:srgbClr val="FF00FF"/>
                </a:solidFill>
              </a:rPr>
            </a:br>
            <a:r>
              <a:rPr lang="en-US" sz="2800" b="1" smtClean="0">
                <a:solidFill>
                  <a:srgbClr val="FF0000"/>
                </a:solidFill>
              </a:rPr>
              <a:t>                                </a:t>
            </a:r>
            <a:r>
              <a:rPr lang="en-US" sz="2800" b="1" u="sng" smtClean="0">
                <a:solidFill>
                  <a:schemeClr val="hlink"/>
                </a:solidFill>
              </a:rPr>
              <a:t>Tập đọc</a:t>
            </a:r>
            <a:r>
              <a:rPr lang="en-US" sz="2800" b="1" smtClean="0">
                <a:solidFill>
                  <a:srgbClr val="FF0000"/>
                </a:solidFill>
              </a:rPr>
              <a:t>              </a:t>
            </a:r>
            <a:r>
              <a:rPr lang="en-US" sz="2800" b="1" smtClean="0"/>
              <a:t/>
            </a:r>
            <a:br>
              <a:rPr lang="en-US" sz="2800" b="1" smtClean="0"/>
            </a:br>
            <a:r>
              <a:rPr lang="en-US" sz="2800" b="1" smtClean="0"/>
              <a:t>                             Quả tim khỉ</a:t>
            </a:r>
          </a:p>
        </p:txBody>
      </p:sp>
      <p:sp>
        <p:nvSpPr>
          <p:cNvPr id="67588" name="Oval 4"/>
          <p:cNvSpPr>
            <a:spLocks noChangeArrowheads="1"/>
          </p:cNvSpPr>
          <p:nvPr/>
        </p:nvSpPr>
        <p:spPr bwMode="auto">
          <a:xfrm>
            <a:off x="2590800" y="2514600"/>
            <a:ext cx="3886200" cy="2667000"/>
          </a:xfrm>
          <a:prstGeom prst="ellipse">
            <a:avLst/>
          </a:prstGeom>
          <a:solidFill>
            <a:schemeClr val="accent1"/>
          </a:solidFill>
          <a:ln w="9525">
            <a:solidFill>
              <a:schemeClr val="tx1"/>
            </a:solidFill>
            <a:round/>
            <a:headEnd/>
            <a:tailEnd/>
          </a:ln>
        </p:spPr>
        <p:txBody>
          <a:bodyPr wrap="none" anchor="ctr"/>
          <a:lstStyle/>
          <a:p>
            <a:pPr algn="ctr"/>
            <a:r>
              <a:rPr lang="en-US" sz="4000">
                <a:latin typeface="Arial" charset="0"/>
              </a:rPr>
              <a:t>S/50</a:t>
            </a:r>
          </a:p>
        </p:txBody>
      </p:sp>
      <p:pic>
        <p:nvPicPr>
          <p:cNvPr id="15364" name="Picture 5" descr="Copy of blumen-pflanzen042[1]"/>
          <p:cNvPicPr>
            <a:picLocks noChangeAspect="1" noChangeArrowheads="1" noCrop="1"/>
          </p:cNvPicPr>
          <p:nvPr/>
        </p:nvPicPr>
        <p:blipFill>
          <a:blip r:embed="rId2"/>
          <a:srcRect/>
          <a:stretch>
            <a:fillRect/>
          </a:stretch>
        </p:blipFill>
        <p:spPr bwMode="auto">
          <a:xfrm>
            <a:off x="4038600" y="5429250"/>
            <a:ext cx="1428750" cy="1428750"/>
          </a:xfrm>
          <a:prstGeom prst="rect">
            <a:avLst/>
          </a:prstGeom>
          <a:noFill/>
          <a:ln w="9525">
            <a:noFill/>
            <a:miter lim="800000"/>
            <a:headEnd/>
            <a:tailEnd/>
          </a:ln>
        </p:spPr>
      </p:pic>
      <p:pic>
        <p:nvPicPr>
          <p:cNvPr id="15365" name="Picture 6" descr="Copy of blumen-pflanzen042[1]"/>
          <p:cNvPicPr>
            <a:picLocks noChangeAspect="1" noChangeArrowheads="1" noCrop="1"/>
          </p:cNvPicPr>
          <p:nvPr/>
        </p:nvPicPr>
        <p:blipFill>
          <a:blip r:embed="rId2"/>
          <a:srcRect/>
          <a:stretch>
            <a:fillRect/>
          </a:stretch>
        </p:blipFill>
        <p:spPr bwMode="auto">
          <a:xfrm>
            <a:off x="2590800" y="5429250"/>
            <a:ext cx="1428750" cy="1428750"/>
          </a:xfrm>
          <a:prstGeom prst="rect">
            <a:avLst/>
          </a:prstGeom>
          <a:noFill/>
          <a:ln w="9525">
            <a:noFill/>
            <a:miter lim="800000"/>
            <a:headEnd/>
            <a:tailEnd/>
          </a:ln>
        </p:spPr>
      </p:pic>
      <p:pic>
        <p:nvPicPr>
          <p:cNvPr id="15366" name="Picture 7" descr="Copy of blumen-pflanzen042[1]"/>
          <p:cNvPicPr>
            <a:picLocks noChangeAspect="1" noChangeArrowheads="1" noCrop="1"/>
          </p:cNvPicPr>
          <p:nvPr/>
        </p:nvPicPr>
        <p:blipFill>
          <a:blip r:embed="rId2"/>
          <a:srcRect/>
          <a:stretch>
            <a:fillRect/>
          </a:stretch>
        </p:blipFill>
        <p:spPr bwMode="auto">
          <a:xfrm>
            <a:off x="1295400" y="5429250"/>
            <a:ext cx="1428750" cy="1428750"/>
          </a:xfrm>
          <a:prstGeom prst="rect">
            <a:avLst/>
          </a:prstGeom>
          <a:noFill/>
          <a:ln w="9525">
            <a:noFill/>
            <a:miter lim="800000"/>
            <a:headEnd/>
            <a:tailEnd/>
          </a:ln>
        </p:spPr>
      </p:pic>
      <p:pic>
        <p:nvPicPr>
          <p:cNvPr id="15367" name="Picture 8" descr="Copy of blumen-pflanzen042[1]"/>
          <p:cNvPicPr>
            <a:picLocks noChangeAspect="1" noChangeArrowheads="1" noCrop="1"/>
          </p:cNvPicPr>
          <p:nvPr/>
        </p:nvPicPr>
        <p:blipFill>
          <a:blip r:embed="rId2"/>
          <a:srcRect/>
          <a:stretch>
            <a:fillRect/>
          </a:stretch>
        </p:blipFill>
        <p:spPr bwMode="auto">
          <a:xfrm>
            <a:off x="0" y="5429250"/>
            <a:ext cx="1428750" cy="1428750"/>
          </a:xfrm>
          <a:prstGeom prst="rect">
            <a:avLst/>
          </a:prstGeom>
          <a:noFill/>
          <a:ln w="9525">
            <a:noFill/>
            <a:miter lim="800000"/>
            <a:headEnd/>
            <a:tailEnd/>
          </a:ln>
        </p:spPr>
      </p:pic>
      <p:pic>
        <p:nvPicPr>
          <p:cNvPr id="15368" name="Picture 9" descr="Copy of blumen-pflanzen042[1]"/>
          <p:cNvPicPr>
            <a:picLocks noChangeAspect="1" noChangeArrowheads="1" noCrop="1"/>
          </p:cNvPicPr>
          <p:nvPr/>
        </p:nvPicPr>
        <p:blipFill>
          <a:blip r:embed="rId2"/>
          <a:srcRect/>
          <a:stretch>
            <a:fillRect/>
          </a:stretch>
        </p:blipFill>
        <p:spPr bwMode="auto">
          <a:xfrm>
            <a:off x="8001000" y="5429250"/>
            <a:ext cx="1428750" cy="1428750"/>
          </a:xfrm>
          <a:prstGeom prst="rect">
            <a:avLst/>
          </a:prstGeom>
          <a:noFill/>
          <a:ln w="9525">
            <a:noFill/>
            <a:miter lim="800000"/>
            <a:headEnd/>
            <a:tailEnd/>
          </a:ln>
        </p:spPr>
      </p:pic>
      <p:pic>
        <p:nvPicPr>
          <p:cNvPr id="15369" name="Picture 10" descr="Copy of blumen-pflanzen042[1]"/>
          <p:cNvPicPr>
            <a:picLocks noChangeAspect="1" noChangeArrowheads="1" noCrop="1"/>
          </p:cNvPicPr>
          <p:nvPr/>
        </p:nvPicPr>
        <p:blipFill>
          <a:blip r:embed="rId2"/>
          <a:srcRect/>
          <a:stretch>
            <a:fillRect/>
          </a:stretch>
        </p:blipFill>
        <p:spPr bwMode="auto">
          <a:xfrm>
            <a:off x="6705600" y="5429250"/>
            <a:ext cx="1428750" cy="1428750"/>
          </a:xfrm>
          <a:prstGeom prst="rect">
            <a:avLst/>
          </a:prstGeom>
          <a:noFill/>
          <a:ln w="9525">
            <a:noFill/>
            <a:miter lim="800000"/>
            <a:headEnd/>
            <a:tailEnd/>
          </a:ln>
        </p:spPr>
      </p:pic>
      <p:pic>
        <p:nvPicPr>
          <p:cNvPr id="15370" name="Picture 11" descr="Copy of blumen-pflanzen042[1]"/>
          <p:cNvPicPr>
            <a:picLocks noChangeAspect="1" noChangeArrowheads="1" noCrop="1"/>
          </p:cNvPicPr>
          <p:nvPr/>
        </p:nvPicPr>
        <p:blipFill>
          <a:blip r:embed="rId2"/>
          <a:srcRect/>
          <a:stretch>
            <a:fillRect/>
          </a:stretch>
        </p:blipFill>
        <p:spPr bwMode="auto">
          <a:xfrm>
            <a:off x="5410200" y="5429250"/>
            <a:ext cx="1428750" cy="14287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7588"/>
                                        </p:tgtEl>
                                        <p:attrNameLst>
                                          <p:attrName>style.visibility</p:attrName>
                                        </p:attrNameLst>
                                      </p:cBhvr>
                                      <p:to>
                                        <p:strVal val="visible"/>
                                      </p:to>
                                    </p:set>
                                    <p:anim calcmode="lin" valueType="num">
                                      <p:cBhvr>
                                        <p:cTn id="7" dur="500" fill="hold"/>
                                        <p:tgtEl>
                                          <p:spTgt spid="67588"/>
                                        </p:tgtEl>
                                        <p:attrNameLst>
                                          <p:attrName>ppt_w</p:attrName>
                                        </p:attrNameLst>
                                      </p:cBhvr>
                                      <p:tavLst>
                                        <p:tav tm="0">
                                          <p:val>
                                            <p:fltVal val="0"/>
                                          </p:val>
                                        </p:tav>
                                        <p:tav tm="100000">
                                          <p:val>
                                            <p:strVal val="#ppt_w"/>
                                          </p:val>
                                        </p:tav>
                                      </p:tavLst>
                                    </p:anim>
                                    <p:anim calcmode="lin" valueType="num">
                                      <p:cBhvr>
                                        <p:cTn id="8" dur="500" fill="hold"/>
                                        <p:tgtEl>
                                          <p:spTgt spid="67588"/>
                                        </p:tgtEl>
                                        <p:attrNameLst>
                                          <p:attrName>ppt_h</p:attrName>
                                        </p:attrNameLst>
                                      </p:cBhvr>
                                      <p:tavLst>
                                        <p:tav tm="0">
                                          <p:val>
                                            <p:fltVal val="0"/>
                                          </p:val>
                                        </p:tav>
                                        <p:tav tm="100000">
                                          <p:val>
                                            <p:strVal val="#ppt_h"/>
                                          </p:val>
                                        </p:tav>
                                      </p:tavLst>
                                    </p:anim>
                                    <p:animEffect transition="in" filter="fade">
                                      <p:cBhvr>
                                        <p:cTn id="9" dur="500"/>
                                        <p:tgtEl>
                                          <p:spTgt spid="675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8"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2800" b="1" smtClean="0">
                <a:solidFill>
                  <a:srgbClr val="FF00FF"/>
                </a:solidFill>
              </a:rPr>
              <a:t/>
            </a:r>
            <a:br>
              <a:rPr lang="en-US" sz="2800" b="1" smtClean="0">
                <a:solidFill>
                  <a:srgbClr val="FF00FF"/>
                </a:solidFill>
              </a:rPr>
            </a:br>
            <a:r>
              <a:rPr lang="en-US" sz="2800" b="1" smtClean="0">
                <a:solidFill>
                  <a:srgbClr val="FF0000"/>
                </a:solidFill>
              </a:rPr>
              <a:t>               Tập đọc          </a:t>
            </a:r>
            <a:r>
              <a:rPr lang="en-US" sz="2800" b="1" smtClean="0"/>
              <a:t/>
            </a:r>
            <a:br>
              <a:rPr lang="en-US" sz="2800" b="1" smtClean="0"/>
            </a:br>
            <a:r>
              <a:rPr lang="en-US" sz="2800" b="1" smtClean="0"/>
              <a:t>Quả tim khỉ</a:t>
            </a:r>
          </a:p>
        </p:txBody>
      </p:sp>
      <p:sp>
        <p:nvSpPr>
          <p:cNvPr id="16387" name="AutoShape 4"/>
          <p:cNvSpPr>
            <a:spLocks noChangeArrowheads="1"/>
          </p:cNvSpPr>
          <p:nvPr>
            <p:ph type="body" idx="1"/>
          </p:nvPr>
        </p:nvSpPr>
        <p:spPr>
          <a:xfrm>
            <a:off x="1676400" y="1905000"/>
            <a:ext cx="4800600" cy="2209800"/>
          </a:xfrm>
          <a:prstGeom prst="cloudCallout">
            <a:avLst>
              <a:gd name="adj1" fmla="val -48977"/>
              <a:gd name="adj2" fmla="val 57329"/>
            </a:avLst>
          </a:prstGeom>
          <a:solidFill>
            <a:srgbClr val="FFFF99"/>
          </a:solidFill>
          <a:ln w="38100">
            <a:solidFill>
              <a:srgbClr val="FF0000"/>
            </a:solidFill>
            <a:round/>
          </a:ln>
        </p:spPr>
        <p:txBody>
          <a:bodyPr/>
          <a:lstStyle/>
          <a:p>
            <a:pPr algn="ctr" eaLnBrk="1" hangingPunct="1">
              <a:buFontTx/>
              <a:buNone/>
            </a:pPr>
            <a:r>
              <a:rPr lang="en-US" smtClean="0"/>
              <a:t>Thi đọc</a:t>
            </a:r>
          </a:p>
        </p:txBody>
      </p:sp>
      <p:pic>
        <p:nvPicPr>
          <p:cNvPr id="16388" name="Picture 5" descr="BUTTON~4"/>
          <p:cNvPicPr>
            <a:picLocks noChangeAspect="1" noChangeArrowheads="1" noCrop="1"/>
          </p:cNvPicPr>
          <p:nvPr/>
        </p:nvPicPr>
        <p:blipFill>
          <a:blip r:embed="rId3"/>
          <a:srcRect/>
          <a:stretch>
            <a:fillRect/>
          </a:stretch>
        </p:blipFill>
        <p:spPr bwMode="auto">
          <a:xfrm>
            <a:off x="533400" y="5638800"/>
            <a:ext cx="609600" cy="533400"/>
          </a:xfrm>
          <a:prstGeom prst="rect">
            <a:avLst/>
          </a:prstGeom>
          <a:noFill/>
          <a:ln w="9525">
            <a:noFill/>
            <a:miter lim="800000"/>
            <a:headEnd/>
            <a:tailEnd/>
          </a:ln>
        </p:spPr>
      </p:pic>
      <p:pic>
        <p:nvPicPr>
          <p:cNvPr id="16389" name="Picture 6" descr="j0115876"/>
          <p:cNvPicPr>
            <a:picLocks noChangeAspect="1" noChangeArrowheads="1"/>
          </p:cNvPicPr>
          <p:nvPr/>
        </p:nvPicPr>
        <p:blipFill>
          <a:blip r:embed="rId4"/>
          <a:srcRect/>
          <a:stretch>
            <a:fillRect/>
          </a:stretch>
        </p:blipFill>
        <p:spPr bwMode="auto">
          <a:xfrm>
            <a:off x="0" y="6048375"/>
            <a:ext cx="8991600" cy="809625"/>
          </a:xfrm>
          <a:prstGeom prst="rect">
            <a:avLst/>
          </a:prstGeom>
          <a:noFill/>
          <a:ln w="9525">
            <a:noFill/>
            <a:miter lim="800000"/>
            <a:headEnd/>
            <a:tailEnd/>
          </a:ln>
        </p:spPr>
      </p:pic>
      <p:pic>
        <p:nvPicPr>
          <p:cNvPr id="16390" name="Picture 7" descr="j0115876"/>
          <p:cNvPicPr>
            <a:picLocks noChangeAspect="1" noChangeArrowheads="1"/>
          </p:cNvPicPr>
          <p:nvPr/>
        </p:nvPicPr>
        <p:blipFill>
          <a:blip r:embed="rId5"/>
          <a:srcRect/>
          <a:stretch>
            <a:fillRect/>
          </a:stretch>
        </p:blipFill>
        <p:spPr bwMode="auto">
          <a:xfrm>
            <a:off x="0" y="0"/>
            <a:ext cx="809625" cy="6858000"/>
          </a:xfrm>
          <a:prstGeom prst="rect">
            <a:avLst/>
          </a:prstGeom>
          <a:noFill/>
          <a:ln w="9525">
            <a:noFill/>
            <a:miter lim="800000"/>
            <a:headEnd/>
            <a:tailEnd/>
          </a:ln>
        </p:spPr>
      </p:pic>
      <p:pic>
        <p:nvPicPr>
          <p:cNvPr id="69640" name="Picture 8" descr="j0293240"/>
          <p:cNvPicPr>
            <a:picLocks noChangeAspect="1" noChangeArrowheads="1"/>
          </p:cNvPicPr>
          <p:nvPr/>
        </p:nvPicPr>
        <p:blipFill>
          <a:blip r:embed="rId6"/>
          <a:srcRect/>
          <a:stretch>
            <a:fillRect/>
          </a:stretch>
        </p:blipFill>
        <p:spPr bwMode="auto">
          <a:xfrm>
            <a:off x="990600" y="5105400"/>
            <a:ext cx="990600" cy="1066800"/>
          </a:xfrm>
          <a:prstGeom prst="rect">
            <a:avLst/>
          </a:prstGeom>
          <a:noFill/>
          <a:ln w="9525">
            <a:noFill/>
            <a:miter lim="800000"/>
            <a:headEnd/>
            <a:tailEnd/>
          </a:ln>
        </p:spPr>
      </p:pic>
      <p:pic>
        <p:nvPicPr>
          <p:cNvPr id="69641" name="Picture 9" descr="blackbear5_ridingbicycle_md_wht"/>
          <p:cNvPicPr>
            <a:picLocks noChangeAspect="1" noChangeArrowheads="1" noCrop="1"/>
          </p:cNvPicPr>
          <p:nvPr/>
        </p:nvPicPr>
        <p:blipFill>
          <a:blip r:embed="rId7"/>
          <a:srcRect/>
          <a:stretch>
            <a:fillRect/>
          </a:stretch>
        </p:blipFill>
        <p:spPr bwMode="auto">
          <a:xfrm>
            <a:off x="7010400" y="2590800"/>
            <a:ext cx="1657350" cy="1828800"/>
          </a:xfrm>
          <a:prstGeom prst="rect">
            <a:avLst/>
          </a:prstGeom>
          <a:noFill/>
          <a:ln w="9525">
            <a:noFill/>
            <a:miter lim="800000"/>
            <a:headEnd/>
            <a:tailEnd/>
          </a:ln>
        </p:spPr>
      </p:pic>
      <p:pic>
        <p:nvPicPr>
          <p:cNvPr id="69644" name="Picture 12" descr="blackbear5_ridingbicycle_md_wht"/>
          <p:cNvPicPr>
            <a:picLocks noChangeAspect="1" noChangeArrowheads="1" noCrop="1"/>
          </p:cNvPicPr>
          <p:nvPr/>
        </p:nvPicPr>
        <p:blipFill>
          <a:blip r:embed="rId7"/>
          <a:srcRect/>
          <a:stretch>
            <a:fillRect/>
          </a:stretch>
        </p:blipFill>
        <p:spPr bwMode="auto">
          <a:xfrm>
            <a:off x="7162800" y="4419600"/>
            <a:ext cx="1657350" cy="1828800"/>
          </a:xfrm>
          <a:prstGeom prst="rect">
            <a:avLst/>
          </a:prstGeom>
          <a:noFill/>
          <a:ln w="9525">
            <a:noFill/>
            <a:miter lim="800000"/>
            <a:headEnd/>
            <a:tailEnd/>
          </a:ln>
        </p:spPr>
      </p:pic>
      <p:pic>
        <p:nvPicPr>
          <p:cNvPr id="69645" name="Picture 13" descr="blackbear5_ridingbicycle_md_wht"/>
          <p:cNvPicPr>
            <a:picLocks noChangeAspect="1" noChangeArrowheads="1" noCrop="1"/>
          </p:cNvPicPr>
          <p:nvPr/>
        </p:nvPicPr>
        <p:blipFill>
          <a:blip r:embed="rId7"/>
          <a:srcRect/>
          <a:stretch>
            <a:fillRect/>
          </a:stretch>
        </p:blipFill>
        <p:spPr bwMode="auto">
          <a:xfrm>
            <a:off x="5105400" y="3962400"/>
            <a:ext cx="1981200" cy="1981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69641"/>
                                        </p:tgtEl>
                                        <p:attrNameLst>
                                          <p:attrName>style.visibility</p:attrName>
                                        </p:attrNameLst>
                                      </p:cBhvr>
                                      <p:to>
                                        <p:strVal val="visible"/>
                                      </p:to>
                                    </p:set>
                                    <p:animEffect transition="in" filter="slide(fromBottom)">
                                      <p:cBhvr>
                                        <p:cTn id="7" dur="500"/>
                                        <p:tgtEl>
                                          <p:spTgt spid="69641"/>
                                        </p:tgtEl>
                                      </p:cBhvr>
                                    </p:animEffect>
                                  </p:childTnLst>
                                </p:cTn>
                              </p:par>
                              <p:par>
                                <p:cTn id="8" presetID="12" presetClass="entr" presetSubtype="4" fill="hold" nodeType="withEffect">
                                  <p:stCondLst>
                                    <p:cond delay="0"/>
                                  </p:stCondLst>
                                  <p:childTnLst>
                                    <p:set>
                                      <p:cBhvr>
                                        <p:cTn id="9" dur="1" fill="hold">
                                          <p:stCondLst>
                                            <p:cond delay="0"/>
                                          </p:stCondLst>
                                        </p:cTn>
                                        <p:tgtEl>
                                          <p:spTgt spid="69645"/>
                                        </p:tgtEl>
                                        <p:attrNameLst>
                                          <p:attrName>style.visibility</p:attrName>
                                        </p:attrNameLst>
                                      </p:cBhvr>
                                      <p:to>
                                        <p:strVal val="visible"/>
                                      </p:to>
                                    </p:set>
                                    <p:animEffect transition="in" filter="slide(fromBottom)">
                                      <p:cBhvr>
                                        <p:cTn id="10" dur="500"/>
                                        <p:tgtEl>
                                          <p:spTgt spid="69645"/>
                                        </p:tgtEl>
                                      </p:cBhvr>
                                    </p:animEffect>
                                  </p:childTnLst>
                                </p:cTn>
                              </p:par>
                              <p:par>
                                <p:cTn id="11" presetID="12" presetClass="entr" presetSubtype="4" fill="hold" nodeType="withEffect">
                                  <p:stCondLst>
                                    <p:cond delay="0"/>
                                  </p:stCondLst>
                                  <p:childTnLst>
                                    <p:set>
                                      <p:cBhvr>
                                        <p:cTn id="12" dur="1" fill="hold">
                                          <p:stCondLst>
                                            <p:cond delay="0"/>
                                          </p:stCondLst>
                                        </p:cTn>
                                        <p:tgtEl>
                                          <p:spTgt spid="69644"/>
                                        </p:tgtEl>
                                        <p:attrNameLst>
                                          <p:attrName>style.visibility</p:attrName>
                                        </p:attrNameLst>
                                      </p:cBhvr>
                                      <p:to>
                                        <p:strVal val="visible"/>
                                      </p:to>
                                    </p:set>
                                    <p:animEffect transition="in" filter="slide(fromBottom)">
                                      <p:cBhvr>
                                        <p:cTn id="13" dur="500"/>
                                        <p:tgtEl>
                                          <p:spTgt spid="69644"/>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1" presetClass="entr" presetSubtype="0" fill="hold" nodeType="clickEffect">
                                  <p:stCondLst>
                                    <p:cond delay="0"/>
                                  </p:stCondLst>
                                  <p:iterate type="lt">
                                    <p:tmPct val="5000"/>
                                  </p:iterate>
                                  <p:childTnLst>
                                    <p:set>
                                      <p:cBhvr>
                                        <p:cTn id="17" dur="1" fill="hold">
                                          <p:stCondLst>
                                            <p:cond delay="0"/>
                                          </p:stCondLst>
                                        </p:cTn>
                                        <p:tgtEl>
                                          <p:spTgt spid="69640"/>
                                        </p:tgtEl>
                                        <p:attrNameLst>
                                          <p:attrName>style.visibility</p:attrName>
                                        </p:attrNameLst>
                                      </p:cBhvr>
                                      <p:to>
                                        <p:strVal val="visible"/>
                                      </p:to>
                                    </p:set>
                                    <p:anim calcmode="lin" valueType="num">
                                      <p:cBhvr>
                                        <p:cTn id="18" dur="1000" fill="hold"/>
                                        <p:tgtEl>
                                          <p:spTgt spid="69640"/>
                                        </p:tgtEl>
                                        <p:attrNameLst>
                                          <p:attrName>ppt_w</p:attrName>
                                        </p:attrNameLst>
                                      </p:cBhvr>
                                      <p:tavLst>
                                        <p:tav tm="0">
                                          <p:val>
                                            <p:fltVal val="0"/>
                                          </p:val>
                                        </p:tav>
                                        <p:tav tm="100000">
                                          <p:val>
                                            <p:strVal val="#ppt_w"/>
                                          </p:val>
                                        </p:tav>
                                      </p:tavLst>
                                    </p:anim>
                                    <p:anim calcmode="lin" valueType="num">
                                      <p:cBhvr>
                                        <p:cTn id="19" dur="1000" fill="hold"/>
                                        <p:tgtEl>
                                          <p:spTgt spid="69640"/>
                                        </p:tgtEl>
                                        <p:attrNameLst>
                                          <p:attrName>ppt_h</p:attrName>
                                        </p:attrNameLst>
                                      </p:cBhvr>
                                      <p:tavLst>
                                        <p:tav tm="0">
                                          <p:val>
                                            <p:fltVal val="0"/>
                                          </p:val>
                                        </p:tav>
                                        <p:tav tm="100000">
                                          <p:val>
                                            <p:strVal val="#ppt_h"/>
                                          </p:val>
                                        </p:tav>
                                      </p:tavLst>
                                    </p:anim>
                                    <p:anim calcmode="lin" valueType="num">
                                      <p:cBhvr>
                                        <p:cTn id="20" dur="1000" fill="hold"/>
                                        <p:tgtEl>
                                          <p:spTgt spid="69640"/>
                                        </p:tgtEl>
                                        <p:attrNameLst>
                                          <p:attrName>style.rotation</p:attrName>
                                        </p:attrNameLst>
                                      </p:cBhvr>
                                      <p:tavLst>
                                        <p:tav tm="0">
                                          <p:val>
                                            <p:fltVal val="90"/>
                                          </p:val>
                                        </p:tav>
                                        <p:tav tm="100000">
                                          <p:val>
                                            <p:fltVal val="0"/>
                                          </p:val>
                                        </p:tav>
                                      </p:tavLst>
                                    </p:anim>
                                    <p:animEffect transition="in" filter="fade">
                                      <p:cBhvr>
                                        <p:cTn id="21" dur="1000"/>
                                        <p:tgtEl>
                                          <p:spTgt spid="69640"/>
                                        </p:tgtEl>
                                      </p:cBhvr>
                                    </p:animEffect>
                                  </p:childTnLst>
                                  <p:subTnLst>
                                    <p:audio>
                                      <p:cMediaNode>
                                        <p:cTn display="0" masterRel="sameClick">
                                          <p:stCondLst>
                                            <p:cond evt="begin" delay="0">
                                              <p:tn val="16"/>
                                            </p:cond>
                                          </p:stCondLst>
                                          <p:endCondLst>
                                            <p:cond evt="onStopAudio" delay="0">
                                              <p:tgtEl>
                                                <p:sldTgt/>
                                              </p:tgtEl>
                                            </p:cond>
                                          </p:endCondLst>
                                        </p:cTn>
                                        <p:tgtEl>
                                          <p:sndTgt r:embed="rId2" name="applaus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FFFF"/>
            </a:gs>
            <a:gs pos="100000">
              <a:schemeClr val="bg1"/>
            </a:gs>
          </a:gsLst>
          <a:lin ang="5400000" scaled="1"/>
        </a:gra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2800" b="1" smtClean="0">
                <a:solidFill>
                  <a:srgbClr val="FF00FF"/>
                </a:solidFill>
              </a:rPr>
              <a:t/>
            </a:r>
            <a:br>
              <a:rPr lang="en-US" sz="2800" b="1" smtClean="0">
                <a:solidFill>
                  <a:srgbClr val="FF00FF"/>
                </a:solidFill>
              </a:rPr>
            </a:br>
            <a:r>
              <a:rPr lang="en-US" sz="2800" b="1" smtClean="0">
                <a:solidFill>
                  <a:srgbClr val="FF00FF"/>
                </a:solidFill>
              </a:rPr>
              <a:t>                   </a:t>
            </a:r>
            <a:r>
              <a:rPr lang="en-US" sz="2800" b="1" u="sng" smtClean="0">
                <a:solidFill>
                  <a:srgbClr val="FF0000"/>
                </a:solidFill>
              </a:rPr>
              <a:t>Tập đọc</a:t>
            </a:r>
            <a:r>
              <a:rPr lang="en-US" sz="2800" b="1" smtClean="0">
                <a:solidFill>
                  <a:srgbClr val="FF0000"/>
                </a:solidFill>
              </a:rPr>
              <a:t>              </a:t>
            </a:r>
            <a:r>
              <a:rPr lang="en-US" sz="2800" b="1" smtClean="0"/>
              <a:t/>
            </a:r>
            <a:br>
              <a:rPr lang="en-US" sz="2800" b="1" smtClean="0"/>
            </a:br>
            <a:r>
              <a:rPr lang="en-US" sz="2800" b="1" smtClean="0"/>
              <a:t>Quả tim khỉ</a:t>
            </a:r>
          </a:p>
        </p:txBody>
      </p:sp>
      <p:sp>
        <p:nvSpPr>
          <p:cNvPr id="65539" name="Rectangle 3"/>
          <p:cNvSpPr>
            <a:spLocks noGrp="1" noChangeArrowheads="1"/>
          </p:cNvSpPr>
          <p:nvPr>
            <p:ph type="body" idx="1"/>
          </p:nvPr>
        </p:nvSpPr>
        <p:spPr>
          <a:xfrm>
            <a:off x="0" y="1600200"/>
            <a:ext cx="9144000" cy="5029200"/>
          </a:xfrm>
        </p:spPr>
        <p:txBody>
          <a:bodyPr/>
          <a:lstStyle/>
          <a:p>
            <a:pPr eaLnBrk="1" hangingPunct="1">
              <a:buFontTx/>
              <a:buNone/>
            </a:pPr>
            <a:r>
              <a:rPr lang="en-US" sz="2400" smtClean="0"/>
              <a:t>1. </a:t>
            </a:r>
            <a:r>
              <a:rPr lang="en-US" sz="2400" smtClean="0">
                <a:latin typeface="Times New Roman" pitchFamily="18" charset="0"/>
              </a:rPr>
              <a:t>Một ngày nắng </a:t>
            </a:r>
            <a:r>
              <a:rPr lang="en-US" sz="2400" smtClean="0"/>
              <a:t>đẹp</a:t>
            </a:r>
            <a:r>
              <a:rPr lang="en-US" sz="2400" smtClean="0">
                <a:latin typeface="Times New Roman" pitchFamily="18" charset="0"/>
              </a:rPr>
              <a:t>, đang leo trèo trên hàng dừa ven sông, Khỉ bỗng nghe một tiếng quẫy mạnh dưới nước. Một con vật da sần sùi, dài thượt, nhe hàm răng nhọn hoắt như một lưỡi cưa sắc, trường lên bãi cát.</a:t>
            </a:r>
          </a:p>
          <a:p>
            <a:pPr eaLnBrk="1" hangingPunct="1">
              <a:buFontTx/>
              <a:buNone/>
            </a:pPr>
            <a:r>
              <a:rPr lang="en-US" sz="2400" smtClean="0">
                <a:latin typeface="Times New Roman" pitchFamily="18" charset="0"/>
              </a:rPr>
              <a:t>    Nó nhìn khỉ bằng cặp mắt ti hí với hai hàng nước mắt chảy dài. Khỉ ngạc nhiên:</a:t>
            </a:r>
          </a:p>
          <a:p>
            <a:pPr eaLnBrk="1" hangingPunct="1">
              <a:buFontTx/>
              <a:buNone/>
            </a:pPr>
            <a:r>
              <a:rPr lang="en-US" sz="2400" smtClean="0">
                <a:latin typeface="Times New Roman" pitchFamily="18" charset="0"/>
              </a:rPr>
              <a:t>   - Bạn là ai ? Vì sao bạn khóc ?</a:t>
            </a:r>
          </a:p>
          <a:p>
            <a:pPr eaLnBrk="1" hangingPunct="1">
              <a:buFontTx/>
              <a:buNone/>
            </a:pPr>
            <a:r>
              <a:rPr lang="en-US" sz="2400" smtClean="0">
                <a:latin typeface="Times New Roman" pitchFamily="18" charset="0"/>
              </a:rPr>
              <a:t>   - Tôi là Cá Sấu. Tôi khóc vì chả ai chơi với tôi.</a:t>
            </a:r>
          </a:p>
          <a:p>
            <a:pPr eaLnBrk="1" hangingPunct="1">
              <a:buFontTx/>
              <a:buNone/>
            </a:pPr>
            <a:r>
              <a:rPr lang="en-US" sz="2400" smtClean="0">
                <a:latin typeface="Times New Roman" pitchFamily="18" charset="0"/>
              </a:rPr>
              <a:t>    Khỉ nghe vậy, mời Cá Sấu kết bạn.</a:t>
            </a:r>
          </a:p>
          <a:p>
            <a:pPr eaLnBrk="1" hangingPunct="1">
              <a:buFontTx/>
              <a:buNone/>
            </a:pPr>
            <a:r>
              <a:rPr lang="en-US" sz="2400" smtClean="0">
                <a:latin typeface="Times New Roman" pitchFamily="18" charset="0"/>
              </a:rPr>
              <a:t>    Từ đó, ngày nào Cá Sấu cũng đến, ăn những hoa quả mà Khỉ hái cho.</a:t>
            </a:r>
          </a:p>
          <a:p>
            <a:pPr eaLnBrk="1" hangingPunct="1"/>
            <a:endParaRPr lang="en-US" sz="2400" smtClean="0">
              <a:latin typeface="Times New Roman" pitchFamily="18" charset="0"/>
            </a:endParaRPr>
          </a:p>
          <a:p>
            <a:pPr eaLnBrk="1" hangingPunct="1"/>
            <a:endParaRPr lang="en-US" sz="20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65539">
                                            <p:txEl>
                                              <p:pRg st="0" end="0"/>
                                            </p:txEl>
                                          </p:spTgt>
                                        </p:tgtEl>
                                        <p:attrNameLst>
                                          <p:attrName>style.visibility</p:attrName>
                                        </p:attrNameLst>
                                      </p:cBhvr>
                                      <p:to>
                                        <p:strVal val="visible"/>
                                      </p:to>
                                    </p:set>
                                    <p:anim calcmode="lin" valueType="num">
                                      <p:cBhvr>
                                        <p:cTn id="7" dur="1000" fill="hold"/>
                                        <p:tgtEl>
                                          <p:spTgt spid="6553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6553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65539">
                                            <p:txEl>
                                              <p:pRg st="0" end="0"/>
                                            </p:txEl>
                                          </p:spTgt>
                                        </p:tgtEl>
                                      </p:cBhvr>
                                    </p:animEffect>
                                  </p:childTnLst>
                                </p:cTn>
                              </p:par>
                              <p:par>
                                <p:cTn id="10" presetID="55" presetClass="entr" presetSubtype="0" fill="hold" nodeType="withEffect">
                                  <p:stCondLst>
                                    <p:cond delay="0"/>
                                  </p:stCondLst>
                                  <p:childTnLst>
                                    <p:set>
                                      <p:cBhvr>
                                        <p:cTn id="11" dur="1" fill="hold">
                                          <p:stCondLst>
                                            <p:cond delay="0"/>
                                          </p:stCondLst>
                                        </p:cTn>
                                        <p:tgtEl>
                                          <p:spTgt spid="65539">
                                            <p:txEl>
                                              <p:pRg st="1" end="1"/>
                                            </p:txEl>
                                          </p:spTgt>
                                        </p:tgtEl>
                                        <p:attrNameLst>
                                          <p:attrName>style.visibility</p:attrName>
                                        </p:attrNameLst>
                                      </p:cBhvr>
                                      <p:to>
                                        <p:strVal val="visible"/>
                                      </p:to>
                                    </p:set>
                                    <p:anim calcmode="lin" valueType="num">
                                      <p:cBhvr>
                                        <p:cTn id="12" dur="1000" fill="hold"/>
                                        <p:tgtEl>
                                          <p:spTgt spid="65539">
                                            <p:txEl>
                                              <p:pRg st="1" end="1"/>
                                            </p:txEl>
                                          </p:spTgt>
                                        </p:tgtEl>
                                        <p:attrNameLst>
                                          <p:attrName>ppt_w</p:attrName>
                                        </p:attrNameLst>
                                      </p:cBhvr>
                                      <p:tavLst>
                                        <p:tav tm="0">
                                          <p:val>
                                            <p:strVal val="#ppt_w*0.70"/>
                                          </p:val>
                                        </p:tav>
                                        <p:tav tm="100000">
                                          <p:val>
                                            <p:strVal val="#ppt_w"/>
                                          </p:val>
                                        </p:tav>
                                      </p:tavLst>
                                    </p:anim>
                                    <p:anim calcmode="lin" valueType="num">
                                      <p:cBhvr>
                                        <p:cTn id="13" dur="1000" fill="hold"/>
                                        <p:tgtEl>
                                          <p:spTgt spid="65539">
                                            <p:txEl>
                                              <p:pRg st="1" end="1"/>
                                            </p:txEl>
                                          </p:spTgt>
                                        </p:tgtEl>
                                        <p:attrNameLst>
                                          <p:attrName>ppt_h</p:attrName>
                                        </p:attrNameLst>
                                      </p:cBhvr>
                                      <p:tavLst>
                                        <p:tav tm="0">
                                          <p:val>
                                            <p:strVal val="#ppt_h"/>
                                          </p:val>
                                        </p:tav>
                                        <p:tav tm="100000">
                                          <p:val>
                                            <p:strVal val="#ppt_h"/>
                                          </p:val>
                                        </p:tav>
                                      </p:tavLst>
                                    </p:anim>
                                    <p:animEffect transition="in" filter="fade">
                                      <p:cBhvr>
                                        <p:cTn id="14" dur="1000"/>
                                        <p:tgtEl>
                                          <p:spTgt spid="65539">
                                            <p:txEl>
                                              <p:pRg st="1" end="1"/>
                                            </p:txEl>
                                          </p:spTgt>
                                        </p:tgtEl>
                                      </p:cBhvr>
                                    </p:animEffect>
                                  </p:childTnLst>
                                </p:cTn>
                              </p:par>
                              <p:par>
                                <p:cTn id="15" presetID="55" presetClass="entr" presetSubtype="0" fill="hold" nodeType="withEffect">
                                  <p:stCondLst>
                                    <p:cond delay="0"/>
                                  </p:stCondLst>
                                  <p:childTnLst>
                                    <p:set>
                                      <p:cBhvr>
                                        <p:cTn id="16" dur="1" fill="hold">
                                          <p:stCondLst>
                                            <p:cond delay="0"/>
                                          </p:stCondLst>
                                        </p:cTn>
                                        <p:tgtEl>
                                          <p:spTgt spid="65539">
                                            <p:txEl>
                                              <p:pRg st="2" end="2"/>
                                            </p:txEl>
                                          </p:spTgt>
                                        </p:tgtEl>
                                        <p:attrNameLst>
                                          <p:attrName>style.visibility</p:attrName>
                                        </p:attrNameLst>
                                      </p:cBhvr>
                                      <p:to>
                                        <p:strVal val="visible"/>
                                      </p:to>
                                    </p:set>
                                    <p:anim calcmode="lin" valueType="num">
                                      <p:cBhvr>
                                        <p:cTn id="17" dur="1000" fill="hold"/>
                                        <p:tgtEl>
                                          <p:spTgt spid="65539">
                                            <p:txEl>
                                              <p:pRg st="2" end="2"/>
                                            </p:txEl>
                                          </p:spTgt>
                                        </p:tgtEl>
                                        <p:attrNameLst>
                                          <p:attrName>ppt_w</p:attrName>
                                        </p:attrNameLst>
                                      </p:cBhvr>
                                      <p:tavLst>
                                        <p:tav tm="0">
                                          <p:val>
                                            <p:strVal val="#ppt_w*0.70"/>
                                          </p:val>
                                        </p:tav>
                                        <p:tav tm="100000">
                                          <p:val>
                                            <p:strVal val="#ppt_w"/>
                                          </p:val>
                                        </p:tav>
                                      </p:tavLst>
                                    </p:anim>
                                    <p:anim calcmode="lin" valueType="num">
                                      <p:cBhvr>
                                        <p:cTn id="18" dur="1000" fill="hold"/>
                                        <p:tgtEl>
                                          <p:spTgt spid="65539">
                                            <p:txEl>
                                              <p:pRg st="2" end="2"/>
                                            </p:txEl>
                                          </p:spTgt>
                                        </p:tgtEl>
                                        <p:attrNameLst>
                                          <p:attrName>ppt_h</p:attrName>
                                        </p:attrNameLst>
                                      </p:cBhvr>
                                      <p:tavLst>
                                        <p:tav tm="0">
                                          <p:val>
                                            <p:strVal val="#ppt_h"/>
                                          </p:val>
                                        </p:tav>
                                        <p:tav tm="100000">
                                          <p:val>
                                            <p:strVal val="#ppt_h"/>
                                          </p:val>
                                        </p:tav>
                                      </p:tavLst>
                                    </p:anim>
                                    <p:animEffect transition="in" filter="fade">
                                      <p:cBhvr>
                                        <p:cTn id="19" dur="1000"/>
                                        <p:tgtEl>
                                          <p:spTgt spid="65539">
                                            <p:txEl>
                                              <p:pRg st="2" end="2"/>
                                            </p:txEl>
                                          </p:spTgt>
                                        </p:tgtEl>
                                      </p:cBhvr>
                                    </p:animEffect>
                                  </p:childTnLst>
                                </p:cTn>
                              </p:par>
                              <p:par>
                                <p:cTn id="20" presetID="55" presetClass="entr" presetSubtype="0" fill="hold" nodeType="withEffect">
                                  <p:stCondLst>
                                    <p:cond delay="0"/>
                                  </p:stCondLst>
                                  <p:childTnLst>
                                    <p:set>
                                      <p:cBhvr>
                                        <p:cTn id="21" dur="1" fill="hold">
                                          <p:stCondLst>
                                            <p:cond delay="0"/>
                                          </p:stCondLst>
                                        </p:cTn>
                                        <p:tgtEl>
                                          <p:spTgt spid="65539">
                                            <p:txEl>
                                              <p:pRg st="3" end="3"/>
                                            </p:txEl>
                                          </p:spTgt>
                                        </p:tgtEl>
                                        <p:attrNameLst>
                                          <p:attrName>style.visibility</p:attrName>
                                        </p:attrNameLst>
                                      </p:cBhvr>
                                      <p:to>
                                        <p:strVal val="visible"/>
                                      </p:to>
                                    </p:set>
                                    <p:anim calcmode="lin" valueType="num">
                                      <p:cBhvr>
                                        <p:cTn id="22" dur="1000" fill="hold"/>
                                        <p:tgtEl>
                                          <p:spTgt spid="65539">
                                            <p:txEl>
                                              <p:pRg st="3" end="3"/>
                                            </p:txEl>
                                          </p:spTgt>
                                        </p:tgtEl>
                                        <p:attrNameLst>
                                          <p:attrName>ppt_w</p:attrName>
                                        </p:attrNameLst>
                                      </p:cBhvr>
                                      <p:tavLst>
                                        <p:tav tm="0">
                                          <p:val>
                                            <p:strVal val="#ppt_w*0.70"/>
                                          </p:val>
                                        </p:tav>
                                        <p:tav tm="100000">
                                          <p:val>
                                            <p:strVal val="#ppt_w"/>
                                          </p:val>
                                        </p:tav>
                                      </p:tavLst>
                                    </p:anim>
                                    <p:anim calcmode="lin" valueType="num">
                                      <p:cBhvr>
                                        <p:cTn id="23" dur="1000" fill="hold"/>
                                        <p:tgtEl>
                                          <p:spTgt spid="65539">
                                            <p:txEl>
                                              <p:pRg st="3" end="3"/>
                                            </p:txEl>
                                          </p:spTgt>
                                        </p:tgtEl>
                                        <p:attrNameLst>
                                          <p:attrName>ppt_h</p:attrName>
                                        </p:attrNameLst>
                                      </p:cBhvr>
                                      <p:tavLst>
                                        <p:tav tm="0">
                                          <p:val>
                                            <p:strVal val="#ppt_h"/>
                                          </p:val>
                                        </p:tav>
                                        <p:tav tm="100000">
                                          <p:val>
                                            <p:strVal val="#ppt_h"/>
                                          </p:val>
                                        </p:tav>
                                      </p:tavLst>
                                    </p:anim>
                                    <p:animEffect transition="in" filter="fade">
                                      <p:cBhvr>
                                        <p:cTn id="24" dur="1000"/>
                                        <p:tgtEl>
                                          <p:spTgt spid="65539">
                                            <p:txEl>
                                              <p:pRg st="3" end="3"/>
                                            </p:txEl>
                                          </p:spTgt>
                                        </p:tgtEl>
                                      </p:cBhvr>
                                    </p:animEffect>
                                  </p:childTnLst>
                                </p:cTn>
                              </p:par>
                              <p:par>
                                <p:cTn id="25" presetID="55" presetClass="entr" presetSubtype="0" fill="hold" nodeType="withEffect">
                                  <p:stCondLst>
                                    <p:cond delay="0"/>
                                  </p:stCondLst>
                                  <p:childTnLst>
                                    <p:set>
                                      <p:cBhvr>
                                        <p:cTn id="26" dur="1" fill="hold">
                                          <p:stCondLst>
                                            <p:cond delay="0"/>
                                          </p:stCondLst>
                                        </p:cTn>
                                        <p:tgtEl>
                                          <p:spTgt spid="65539">
                                            <p:txEl>
                                              <p:pRg st="4" end="4"/>
                                            </p:txEl>
                                          </p:spTgt>
                                        </p:tgtEl>
                                        <p:attrNameLst>
                                          <p:attrName>style.visibility</p:attrName>
                                        </p:attrNameLst>
                                      </p:cBhvr>
                                      <p:to>
                                        <p:strVal val="visible"/>
                                      </p:to>
                                    </p:set>
                                    <p:anim calcmode="lin" valueType="num">
                                      <p:cBhvr>
                                        <p:cTn id="27" dur="1000" fill="hold"/>
                                        <p:tgtEl>
                                          <p:spTgt spid="65539">
                                            <p:txEl>
                                              <p:pRg st="4" end="4"/>
                                            </p:txEl>
                                          </p:spTgt>
                                        </p:tgtEl>
                                        <p:attrNameLst>
                                          <p:attrName>ppt_w</p:attrName>
                                        </p:attrNameLst>
                                      </p:cBhvr>
                                      <p:tavLst>
                                        <p:tav tm="0">
                                          <p:val>
                                            <p:strVal val="#ppt_w*0.70"/>
                                          </p:val>
                                        </p:tav>
                                        <p:tav tm="100000">
                                          <p:val>
                                            <p:strVal val="#ppt_w"/>
                                          </p:val>
                                        </p:tav>
                                      </p:tavLst>
                                    </p:anim>
                                    <p:anim calcmode="lin" valueType="num">
                                      <p:cBhvr>
                                        <p:cTn id="28" dur="1000" fill="hold"/>
                                        <p:tgtEl>
                                          <p:spTgt spid="65539">
                                            <p:txEl>
                                              <p:pRg st="4" end="4"/>
                                            </p:txEl>
                                          </p:spTgt>
                                        </p:tgtEl>
                                        <p:attrNameLst>
                                          <p:attrName>ppt_h</p:attrName>
                                        </p:attrNameLst>
                                      </p:cBhvr>
                                      <p:tavLst>
                                        <p:tav tm="0">
                                          <p:val>
                                            <p:strVal val="#ppt_h"/>
                                          </p:val>
                                        </p:tav>
                                        <p:tav tm="100000">
                                          <p:val>
                                            <p:strVal val="#ppt_h"/>
                                          </p:val>
                                        </p:tav>
                                      </p:tavLst>
                                    </p:anim>
                                    <p:animEffect transition="in" filter="fade">
                                      <p:cBhvr>
                                        <p:cTn id="29" dur="1000"/>
                                        <p:tgtEl>
                                          <p:spTgt spid="65539">
                                            <p:txEl>
                                              <p:pRg st="4" end="4"/>
                                            </p:txEl>
                                          </p:spTgt>
                                        </p:tgtEl>
                                      </p:cBhvr>
                                    </p:animEffect>
                                  </p:childTnLst>
                                </p:cTn>
                              </p:par>
                              <p:par>
                                <p:cTn id="30" presetID="55" presetClass="entr" presetSubtype="0" fill="hold" nodeType="withEffect">
                                  <p:stCondLst>
                                    <p:cond delay="0"/>
                                  </p:stCondLst>
                                  <p:childTnLst>
                                    <p:set>
                                      <p:cBhvr>
                                        <p:cTn id="31" dur="1" fill="hold">
                                          <p:stCondLst>
                                            <p:cond delay="0"/>
                                          </p:stCondLst>
                                        </p:cTn>
                                        <p:tgtEl>
                                          <p:spTgt spid="65539">
                                            <p:txEl>
                                              <p:pRg st="5" end="5"/>
                                            </p:txEl>
                                          </p:spTgt>
                                        </p:tgtEl>
                                        <p:attrNameLst>
                                          <p:attrName>style.visibility</p:attrName>
                                        </p:attrNameLst>
                                      </p:cBhvr>
                                      <p:to>
                                        <p:strVal val="visible"/>
                                      </p:to>
                                    </p:set>
                                    <p:anim calcmode="lin" valueType="num">
                                      <p:cBhvr>
                                        <p:cTn id="32" dur="1000" fill="hold"/>
                                        <p:tgtEl>
                                          <p:spTgt spid="65539">
                                            <p:txEl>
                                              <p:pRg st="5" end="5"/>
                                            </p:txEl>
                                          </p:spTgt>
                                        </p:tgtEl>
                                        <p:attrNameLst>
                                          <p:attrName>ppt_w</p:attrName>
                                        </p:attrNameLst>
                                      </p:cBhvr>
                                      <p:tavLst>
                                        <p:tav tm="0">
                                          <p:val>
                                            <p:strVal val="#ppt_w*0.70"/>
                                          </p:val>
                                        </p:tav>
                                        <p:tav tm="100000">
                                          <p:val>
                                            <p:strVal val="#ppt_w"/>
                                          </p:val>
                                        </p:tav>
                                      </p:tavLst>
                                    </p:anim>
                                    <p:anim calcmode="lin" valueType="num">
                                      <p:cBhvr>
                                        <p:cTn id="33" dur="1000" fill="hold"/>
                                        <p:tgtEl>
                                          <p:spTgt spid="65539">
                                            <p:txEl>
                                              <p:pRg st="5" end="5"/>
                                            </p:txEl>
                                          </p:spTgt>
                                        </p:tgtEl>
                                        <p:attrNameLst>
                                          <p:attrName>ppt_h</p:attrName>
                                        </p:attrNameLst>
                                      </p:cBhvr>
                                      <p:tavLst>
                                        <p:tav tm="0">
                                          <p:val>
                                            <p:strVal val="#ppt_h"/>
                                          </p:val>
                                        </p:tav>
                                        <p:tav tm="100000">
                                          <p:val>
                                            <p:strVal val="#ppt_h"/>
                                          </p:val>
                                        </p:tav>
                                      </p:tavLst>
                                    </p:anim>
                                    <p:animEffect transition="in" filter="fade">
                                      <p:cBhvr>
                                        <p:cTn id="34" dur="1000"/>
                                        <p:tgtEl>
                                          <p:spTgt spid="6553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2"/>
            </a:gs>
            <a:gs pos="100000">
              <a:srgbClr val="E9EAB4"/>
            </a:gs>
          </a:gsLst>
          <a:lin ang="5400000" scaled="1"/>
        </a:gra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algn="l" eaLnBrk="1" hangingPunct="1"/>
            <a:r>
              <a:rPr lang="en-US" sz="3200" b="1" smtClean="0">
                <a:solidFill>
                  <a:srgbClr val="FF00FF"/>
                </a:solidFill>
              </a:rPr>
              <a:t/>
            </a:r>
            <a:br>
              <a:rPr lang="en-US" sz="3200" b="1" smtClean="0">
                <a:solidFill>
                  <a:srgbClr val="FF00FF"/>
                </a:solidFill>
              </a:rPr>
            </a:br>
            <a:r>
              <a:rPr lang="en-US" sz="3200" b="1" smtClean="0">
                <a:solidFill>
                  <a:srgbClr val="FF0000"/>
                </a:solidFill>
              </a:rPr>
              <a:t>                             </a:t>
            </a:r>
            <a:r>
              <a:rPr lang="en-US" sz="3200" b="1" u="sng" smtClean="0">
                <a:solidFill>
                  <a:srgbClr val="FF0000"/>
                </a:solidFill>
              </a:rPr>
              <a:t>Tập đọc</a:t>
            </a:r>
            <a:r>
              <a:rPr lang="en-US" sz="3200" b="1" smtClean="0">
                <a:solidFill>
                  <a:srgbClr val="FF0000"/>
                </a:solidFill>
              </a:rPr>
              <a:t>              </a:t>
            </a:r>
            <a:r>
              <a:rPr lang="en-US" sz="3200" b="1" smtClean="0"/>
              <a:t/>
            </a:r>
            <a:br>
              <a:rPr lang="en-US" sz="3200" b="1" smtClean="0"/>
            </a:br>
            <a:r>
              <a:rPr lang="en-US" sz="3200" b="1" smtClean="0"/>
              <a:t>                         Quả tim khỉ</a:t>
            </a:r>
          </a:p>
        </p:txBody>
      </p:sp>
      <p:sp>
        <p:nvSpPr>
          <p:cNvPr id="18435" name="Rectangle 3"/>
          <p:cNvSpPr>
            <a:spLocks noGrp="1" noChangeArrowheads="1"/>
          </p:cNvSpPr>
          <p:nvPr>
            <p:ph type="body" idx="1"/>
          </p:nvPr>
        </p:nvSpPr>
        <p:spPr>
          <a:xfrm>
            <a:off x="0" y="1752600"/>
            <a:ext cx="9144000" cy="5257800"/>
          </a:xfrm>
        </p:spPr>
        <p:txBody>
          <a:bodyPr/>
          <a:lstStyle/>
          <a:p>
            <a:pPr eaLnBrk="1" hangingPunct="1">
              <a:lnSpc>
                <a:spcPct val="90000"/>
              </a:lnSpc>
              <a:buFontTx/>
              <a:buNone/>
            </a:pPr>
            <a:r>
              <a:rPr lang="en-US" sz="2400" smtClean="0"/>
              <a:t>2. Một hôm, Cá Sấu mời Khỉ đến chơi nhà. Khỉ nhận lời, ngồi lên lưng Cá Sấu. Bơi đã xa bờ, Cá Sấu mới bảo:</a:t>
            </a:r>
          </a:p>
          <a:p>
            <a:pPr eaLnBrk="1" hangingPunct="1">
              <a:lnSpc>
                <a:spcPct val="90000"/>
              </a:lnSpc>
              <a:buFontTx/>
              <a:buChar char="-"/>
            </a:pPr>
            <a:r>
              <a:rPr lang="en-US" sz="2400" smtClean="0"/>
              <a:t>Vua của chúng tôi ốm nặng, phải ăn một quả tim khỉ mới khỏi. Tôi cần quả tim của bạn.</a:t>
            </a:r>
          </a:p>
          <a:p>
            <a:pPr eaLnBrk="1" hangingPunct="1">
              <a:lnSpc>
                <a:spcPct val="90000"/>
              </a:lnSpc>
              <a:buFontTx/>
              <a:buNone/>
            </a:pPr>
            <a:r>
              <a:rPr lang="en-US" sz="2400" smtClean="0"/>
              <a:t>   Khỉ nghe vậy hết sức hoảng sợ. Nhưng rồi trấn tĩnh lại, nó bảo:</a:t>
            </a:r>
          </a:p>
          <a:p>
            <a:pPr eaLnBrk="1" hangingPunct="1">
              <a:lnSpc>
                <a:spcPct val="90000"/>
              </a:lnSpc>
              <a:buFontTx/>
              <a:buChar char="-"/>
            </a:pPr>
            <a:r>
              <a:rPr lang="en-US" sz="2400" smtClean="0"/>
              <a:t>Chuyện quan trọng vậy mà bạn chẳng bảo trước. Quả tim tôi để ở nhà. Mau đưa tôi về, tôi sẽ lấy tim dâng lên vua của bạn.</a:t>
            </a:r>
          </a:p>
          <a:p>
            <a:pPr eaLnBrk="1" hangingPunct="1">
              <a:lnSpc>
                <a:spcPct val="90000"/>
              </a:lnSpc>
              <a:buFontTx/>
              <a:buNone/>
            </a:pPr>
            <a:r>
              <a:rPr lang="en-US" sz="2400" smtClean="0"/>
              <a:t>3. Cá Sấu tưởng thật, liền đưa Khỉ trở lại bờ. Tới nơi, Khỉ đu vút lên cành cây, mắng:</a:t>
            </a:r>
          </a:p>
          <a:p>
            <a:pPr eaLnBrk="1" hangingPunct="1">
              <a:lnSpc>
                <a:spcPct val="90000"/>
              </a:lnSpc>
              <a:buFontTx/>
              <a:buNone/>
            </a:pPr>
            <a:r>
              <a:rPr lang="en-US" sz="2400" smtClean="0"/>
              <a:t>    Con vật bội bạc kia ! Đi đi ! Chẳng ai thèm kết bạn với những kẻ giả dối như mi đâu.</a:t>
            </a:r>
          </a:p>
          <a:p>
            <a:pPr eaLnBrk="1" hangingPunct="1">
              <a:lnSpc>
                <a:spcPct val="90000"/>
              </a:lnSpc>
              <a:buFontTx/>
              <a:buNone/>
            </a:pPr>
            <a:r>
              <a:rPr lang="en-US" sz="2400" smtClean="0"/>
              <a:t>4. Cá Sấu tẽn tò, lặn sâu xuống nước, lủi mất.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0000FF"/>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eaLnBrk="1" hangingPunct="1"/>
            <a:r>
              <a:rPr lang="en-US" sz="2800" b="1" smtClean="0">
                <a:solidFill>
                  <a:srgbClr val="FF00FF"/>
                </a:solidFill>
              </a:rPr>
              <a:t/>
            </a:r>
            <a:br>
              <a:rPr lang="en-US" sz="2800" b="1" smtClean="0">
                <a:solidFill>
                  <a:srgbClr val="FF00FF"/>
                </a:solidFill>
              </a:rPr>
            </a:br>
            <a:r>
              <a:rPr lang="en-US" sz="2800" b="1" smtClean="0">
                <a:solidFill>
                  <a:srgbClr val="FF00FF"/>
                </a:solidFill>
              </a:rPr>
              <a:t>                    </a:t>
            </a:r>
            <a:r>
              <a:rPr lang="en-US" sz="2800" b="1" u="sng" smtClean="0">
                <a:solidFill>
                  <a:srgbClr val="FF0000"/>
                </a:solidFill>
              </a:rPr>
              <a:t>Tập đọc</a:t>
            </a:r>
            <a:r>
              <a:rPr lang="en-US" sz="2800" b="1" smtClean="0">
                <a:solidFill>
                  <a:srgbClr val="FF0000"/>
                </a:solidFill>
              </a:rPr>
              <a:t>              </a:t>
            </a:r>
            <a:r>
              <a:rPr lang="en-US" sz="2800" b="1" smtClean="0"/>
              <a:t/>
            </a:r>
            <a:br>
              <a:rPr lang="en-US" sz="2800" b="1" smtClean="0"/>
            </a:br>
            <a:r>
              <a:rPr lang="en-US" sz="2800" b="1" smtClean="0">
                <a:solidFill>
                  <a:srgbClr val="990000"/>
                </a:solidFill>
              </a:rPr>
              <a:t>Quả tim khỉ</a:t>
            </a:r>
            <a:r>
              <a:rPr lang="en-US" sz="2800" b="1" smtClean="0"/>
              <a:t>  </a:t>
            </a:r>
          </a:p>
        </p:txBody>
      </p:sp>
      <p:sp>
        <p:nvSpPr>
          <p:cNvPr id="3075" name="Rectangle 3"/>
          <p:cNvSpPr>
            <a:spLocks noGrp="1" noChangeArrowheads="1"/>
          </p:cNvSpPr>
          <p:nvPr>
            <p:ph type="body" idx="1"/>
          </p:nvPr>
        </p:nvSpPr>
        <p:spPr>
          <a:xfrm>
            <a:off x="152400" y="1600200"/>
            <a:ext cx="8991600" cy="5029200"/>
          </a:xfrm>
        </p:spPr>
        <p:txBody>
          <a:bodyPr/>
          <a:lstStyle/>
          <a:p>
            <a:pPr eaLnBrk="1" hangingPunct="1">
              <a:buFontTx/>
              <a:buNone/>
            </a:pPr>
            <a:r>
              <a:rPr lang="en-US" sz="2400" smtClean="0"/>
              <a:t>2.</a:t>
            </a:r>
            <a:r>
              <a:rPr lang="en-US" sz="2400" smtClean="0">
                <a:solidFill>
                  <a:srgbClr val="006600"/>
                </a:solidFill>
              </a:rPr>
              <a:t> Một hôm, Cá Sấu mời Khỉ đến chơi nhà. Khỉ nhận lời, ngồi lên lưng Cá Sấu. Bơi đã xa bờ, Cá Sấu mới bảo:</a:t>
            </a:r>
          </a:p>
          <a:p>
            <a:pPr eaLnBrk="1" hangingPunct="1">
              <a:buFontTx/>
              <a:buChar char="-"/>
            </a:pPr>
            <a:r>
              <a:rPr lang="en-US" sz="2400" smtClean="0">
                <a:solidFill>
                  <a:srgbClr val="006600"/>
                </a:solidFill>
              </a:rPr>
              <a:t>Vua của chúng tôi ốm nặng, phải ăn một quả tim khỉ mới khỏi. Tôi cần quả tim của bạn.</a:t>
            </a:r>
          </a:p>
          <a:p>
            <a:pPr eaLnBrk="1" hangingPunct="1">
              <a:buFontTx/>
              <a:buNone/>
            </a:pPr>
            <a:r>
              <a:rPr lang="en-US" sz="2400" smtClean="0">
                <a:solidFill>
                  <a:srgbClr val="006600"/>
                </a:solidFill>
              </a:rPr>
              <a:t>   Khỉ nghe vậy hết sức hoảng sợ. Nhưng rồi trấn tĩnh lại, nó bảo:</a:t>
            </a:r>
          </a:p>
          <a:p>
            <a:pPr eaLnBrk="1" hangingPunct="1">
              <a:buFontTx/>
              <a:buChar char="-"/>
            </a:pPr>
            <a:r>
              <a:rPr lang="en-US" sz="2400" smtClean="0">
                <a:solidFill>
                  <a:srgbClr val="006600"/>
                </a:solidFill>
              </a:rPr>
              <a:t>Chuyện quan trọng vậy mà bạn chẳng bảo trước. Quả tim tôi để ở nhà. Mau đưa tôi về, tôi sẽ lấy tim dâng lên vua của bạn.</a:t>
            </a:r>
          </a:p>
          <a:p>
            <a:pPr eaLnBrk="1" hangingPunct="1">
              <a:buFontTx/>
              <a:buNone/>
            </a:pPr>
            <a:r>
              <a:rPr lang="en-US" sz="2400" smtClean="0"/>
              <a:t>3.</a:t>
            </a:r>
            <a:r>
              <a:rPr lang="en-US" sz="2400" smtClean="0">
                <a:solidFill>
                  <a:srgbClr val="006600"/>
                </a:solidFill>
              </a:rPr>
              <a:t> Cá Sấu tưởng thật, liền đưa Khỉ trở lại bờ. Tới nơi, Khỉ đu vút lên cành cây, mắng:</a:t>
            </a:r>
          </a:p>
          <a:p>
            <a:pPr eaLnBrk="1" hangingPunct="1">
              <a:buFontTx/>
              <a:buNone/>
            </a:pPr>
            <a:r>
              <a:rPr lang="en-US" sz="2400" smtClean="0">
                <a:solidFill>
                  <a:srgbClr val="006600"/>
                </a:solidFill>
              </a:rPr>
              <a:t>    - Con vật bội bạc kia ! Đi đi ! Chẳng ai thèm kết bạn với những kẻ giả dối như mi đâu.</a:t>
            </a:r>
          </a:p>
          <a:p>
            <a:pPr eaLnBrk="1" hangingPunct="1">
              <a:buFontTx/>
              <a:buNone/>
            </a:pPr>
            <a:r>
              <a:rPr lang="en-US" sz="2400" smtClean="0"/>
              <a:t>4.</a:t>
            </a:r>
            <a:r>
              <a:rPr lang="en-US" sz="2400" smtClean="0">
                <a:solidFill>
                  <a:srgbClr val="006600"/>
                </a:solidFill>
              </a:rPr>
              <a:t> Cá Sấu tẽn tò, lặn sâu xuống nước, lủi mất.</a:t>
            </a:r>
          </a:p>
          <a:p>
            <a:pPr eaLnBrk="1" hangingPunct="1">
              <a:buFontTx/>
              <a:buNone/>
            </a:pPr>
            <a:r>
              <a:rPr lang="en-US" sz="2400" smtClean="0">
                <a:solidFill>
                  <a:schemeClr val="bg1"/>
                </a:solidFill>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4" descr="BD21495_"/>
          <p:cNvPicPr>
            <a:picLocks noChangeAspect="1" noChangeArrowheads="1"/>
          </p:cNvPicPr>
          <p:nvPr/>
        </p:nvPicPr>
        <p:blipFill>
          <a:blip r:embed="rId2"/>
          <a:srcRect/>
          <a:stretch>
            <a:fillRect/>
          </a:stretch>
        </p:blipFill>
        <p:spPr bwMode="auto">
          <a:xfrm>
            <a:off x="0" y="-1752600"/>
            <a:ext cx="9144000" cy="8382000"/>
          </a:xfrm>
          <a:prstGeom prst="rect">
            <a:avLst/>
          </a:prstGeom>
          <a:noFill/>
          <a:ln w="9525">
            <a:noFill/>
            <a:miter lim="800000"/>
            <a:headEnd/>
            <a:tailEnd/>
          </a:ln>
        </p:spPr>
      </p:pic>
      <p:pic>
        <p:nvPicPr>
          <p:cNvPr id="4099" name="Picture 6" descr="BD14790_"/>
          <p:cNvPicPr>
            <a:picLocks noChangeAspect="1" noChangeArrowheads="1"/>
          </p:cNvPicPr>
          <p:nvPr/>
        </p:nvPicPr>
        <p:blipFill>
          <a:blip r:embed="rId3"/>
          <a:srcRect/>
          <a:stretch>
            <a:fillRect/>
          </a:stretch>
        </p:blipFill>
        <p:spPr bwMode="auto">
          <a:xfrm>
            <a:off x="0" y="6248400"/>
            <a:ext cx="9144000" cy="1219200"/>
          </a:xfrm>
          <a:prstGeom prst="rect">
            <a:avLst/>
          </a:prstGeom>
          <a:noFill/>
          <a:ln w="9525">
            <a:noFill/>
            <a:miter lim="800000"/>
            <a:headEnd/>
            <a:tailEnd/>
          </a:ln>
        </p:spPr>
      </p:pic>
      <p:sp>
        <p:nvSpPr>
          <p:cNvPr id="4100" name="Text Box 10"/>
          <p:cNvSpPr txBox="1">
            <a:spLocks noChangeArrowheads="1"/>
          </p:cNvSpPr>
          <p:nvPr/>
        </p:nvSpPr>
        <p:spPr bwMode="auto">
          <a:xfrm>
            <a:off x="1981200" y="2133600"/>
            <a:ext cx="5334000" cy="366713"/>
          </a:xfrm>
          <a:prstGeom prst="rect">
            <a:avLst/>
          </a:prstGeom>
          <a:noFill/>
          <a:ln w="9525">
            <a:noFill/>
            <a:miter lim="800000"/>
            <a:headEnd/>
            <a:tailEnd/>
          </a:ln>
        </p:spPr>
        <p:txBody>
          <a:bodyPr>
            <a:spAutoFit/>
          </a:bodyPr>
          <a:lstStyle/>
          <a:p>
            <a:pPr>
              <a:spcBef>
                <a:spcPct val="50000"/>
              </a:spcBef>
            </a:pPr>
            <a:endParaRPr lang="en-US">
              <a:latin typeface="Arial" charset="0"/>
            </a:endParaRPr>
          </a:p>
        </p:txBody>
      </p:sp>
      <p:pic>
        <p:nvPicPr>
          <p:cNvPr id="4101" name="Picture 12" descr="BD10267_"/>
          <p:cNvPicPr>
            <a:picLocks noChangeAspect="1" noChangeArrowheads="1"/>
          </p:cNvPicPr>
          <p:nvPr/>
        </p:nvPicPr>
        <p:blipFill>
          <a:blip r:embed="rId4"/>
          <a:srcRect/>
          <a:stretch>
            <a:fillRect/>
          </a:stretch>
        </p:blipFill>
        <p:spPr bwMode="auto">
          <a:xfrm>
            <a:off x="0" y="0"/>
            <a:ext cx="685800" cy="6796088"/>
          </a:xfrm>
          <a:prstGeom prst="rect">
            <a:avLst/>
          </a:prstGeom>
          <a:noFill/>
          <a:ln w="9525">
            <a:noFill/>
            <a:miter lim="800000"/>
            <a:headEnd/>
            <a:tailEnd/>
          </a:ln>
        </p:spPr>
      </p:pic>
      <p:pic>
        <p:nvPicPr>
          <p:cNvPr id="4102" name="Picture 14" descr="BD10267_"/>
          <p:cNvPicPr>
            <a:picLocks noChangeAspect="1" noChangeArrowheads="1"/>
          </p:cNvPicPr>
          <p:nvPr/>
        </p:nvPicPr>
        <p:blipFill>
          <a:blip r:embed="rId5"/>
          <a:srcRect/>
          <a:stretch>
            <a:fillRect/>
          </a:stretch>
        </p:blipFill>
        <p:spPr bwMode="auto">
          <a:xfrm>
            <a:off x="0" y="0"/>
            <a:ext cx="8763000" cy="609600"/>
          </a:xfrm>
          <a:prstGeom prst="rect">
            <a:avLst/>
          </a:prstGeom>
          <a:noFill/>
          <a:ln w="9525">
            <a:noFill/>
            <a:miter lim="800000"/>
            <a:headEnd/>
            <a:tailEnd/>
          </a:ln>
        </p:spPr>
      </p:pic>
      <p:pic>
        <p:nvPicPr>
          <p:cNvPr id="4103" name="Picture 15" descr="BD21303_"/>
          <p:cNvPicPr>
            <a:picLocks noChangeAspect="1" noChangeArrowheads="1"/>
          </p:cNvPicPr>
          <p:nvPr/>
        </p:nvPicPr>
        <p:blipFill>
          <a:blip r:embed="rId6"/>
          <a:srcRect/>
          <a:stretch>
            <a:fillRect/>
          </a:stretch>
        </p:blipFill>
        <p:spPr bwMode="auto">
          <a:xfrm>
            <a:off x="0" y="0"/>
            <a:ext cx="9372600" cy="533400"/>
          </a:xfrm>
          <a:prstGeom prst="rect">
            <a:avLst/>
          </a:prstGeom>
          <a:noFill/>
          <a:ln w="9525">
            <a:noFill/>
            <a:miter lim="800000"/>
            <a:headEnd/>
            <a:tailEnd/>
          </a:ln>
        </p:spPr>
      </p:pic>
      <p:pic>
        <p:nvPicPr>
          <p:cNvPr id="4104" name="Picture 16" descr="BD10267_"/>
          <p:cNvPicPr>
            <a:picLocks noChangeAspect="1" noChangeArrowheads="1"/>
          </p:cNvPicPr>
          <p:nvPr/>
        </p:nvPicPr>
        <p:blipFill>
          <a:blip r:embed="rId5"/>
          <a:srcRect/>
          <a:stretch>
            <a:fillRect/>
          </a:stretch>
        </p:blipFill>
        <p:spPr bwMode="auto">
          <a:xfrm>
            <a:off x="8515350" y="-381000"/>
            <a:ext cx="628650" cy="7239000"/>
          </a:xfrm>
          <a:prstGeom prst="rect">
            <a:avLst/>
          </a:prstGeom>
          <a:noFill/>
          <a:ln w="9525">
            <a:noFill/>
            <a:miter lim="800000"/>
            <a:headEnd/>
            <a:tailEnd/>
          </a:ln>
        </p:spPr>
      </p:pic>
      <p:pic>
        <p:nvPicPr>
          <p:cNvPr id="4105" name="Picture 17" descr="BD10267_"/>
          <p:cNvPicPr>
            <a:picLocks noChangeAspect="1" noChangeArrowheads="1"/>
          </p:cNvPicPr>
          <p:nvPr/>
        </p:nvPicPr>
        <p:blipFill>
          <a:blip r:embed="rId5"/>
          <a:srcRect/>
          <a:stretch>
            <a:fillRect/>
          </a:stretch>
        </p:blipFill>
        <p:spPr bwMode="auto">
          <a:xfrm>
            <a:off x="0" y="6248400"/>
            <a:ext cx="9144000" cy="609600"/>
          </a:xfrm>
          <a:prstGeom prst="rect">
            <a:avLst/>
          </a:prstGeom>
          <a:noFill/>
          <a:ln w="9525">
            <a:noFill/>
            <a:miter lim="800000"/>
            <a:headEnd/>
            <a:tailEnd/>
          </a:ln>
        </p:spPr>
      </p:pic>
      <p:pic>
        <p:nvPicPr>
          <p:cNvPr id="4106" name="Picture 18" descr="BD21303_"/>
          <p:cNvPicPr>
            <a:picLocks noChangeAspect="1" noChangeArrowheads="1"/>
          </p:cNvPicPr>
          <p:nvPr/>
        </p:nvPicPr>
        <p:blipFill>
          <a:blip r:embed="rId6"/>
          <a:srcRect/>
          <a:stretch>
            <a:fillRect/>
          </a:stretch>
        </p:blipFill>
        <p:spPr bwMode="auto">
          <a:xfrm>
            <a:off x="0" y="6172200"/>
            <a:ext cx="9144000" cy="685800"/>
          </a:xfrm>
          <a:prstGeom prst="rect">
            <a:avLst/>
          </a:prstGeom>
          <a:noFill/>
          <a:ln w="9525">
            <a:noFill/>
            <a:miter lim="800000"/>
            <a:headEnd/>
            <a:tailEnd/>
          </a:ln>
        </p:spPr>
      </p:pic>
      <p:pic>
        <p:nvPicPr>
          <p:cNvPr id="4107" name="Picture 19" descr="j0304933"/>
          <p:cNvPicPr>
            <a:picLocks noChangeAspect="1" noChangeArrowheads="1"/>
          </p:cNvPicPr>
          <p:nvPr/>
        </p:nvPicPr>
        <p:blipFill>
          <a:blip r:embed="rId7"/>
          <a:srcRect/>
          <a:stretch>
            <a:fillRect/>
          </a:stretch>
        </p:blipFill>
        <p:spPr bwMode="auto">
          <a:xfrm>
            <a:off x="5334000" y="5037138"/>
            <a:ext cx="3962400" cy="1668462"/>
          </a:xfrm>
          <a:prstGeom prst="rect">
            <a:avLst/>
          </a:prstGeom>
          <a:noFill/>
          <a:ln w="9525">
            <a:noFill/>
            <a:miter lim="800000"/>
            <a:headEnd/>
            <a:tailEnd/>
          </a:ln>
        </p:spPr>
      </p:pic>
      <p:sp>
        <p:nvSpPr>
          <p:cNvPr id="4108" name="Line 21"/>
          <p:cNvSpPr>
            <a:spLocks noChangeShapeType="1"/>
          </p:cNvSpPr>
          <p:nvPr/>
        </p:nvSpPr>
        <p:spPr bwMode="auto">
          <a:xfrm>
            <a:off x="4724400" y="2590800"/>
            <a:ext cx="0" cy="3276600"/>
          </a:xfrm>
          <a:prstGeom prst="line">
            <a:avLst/>
          </a:prstGeom>
          <a:noFill/>
          <a:ln w="57150">
            <a:solidFill>
              <a:srgbClr val="FF0000"/>
            </a:solidFill>
            <a:round/>
            <a:headEnd/>
            <a:tailEnd/>
          </a:ln>
        </p:spPr>
        <p:txBody>
          <a:bodyPr/>
          <a:lstStyle/>
          <a:p>
            <a:endParaRPr lang="en-US"/>
          </a:p>
        </p:txBody>
      </p:sp>
      <p:sp>
        <p:nvSpPr>
          <p:cNvPr id="4109" name="Text Box 22"/>
          <p:cNvSpPr txBox="1">
            <a:spLocks noChangeArrowheads="1"/>
          </p:cNvSpPr>
          <p:nvPr/>
        </p:nvSpPr>
        <p:spPr bwMode="auto">
          <a:xfrm>
            <a:off x="1524000" y="2362200"/>
            <a:ext cx="2362200" cy="579438"/>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Luyện đọc</a:t>
            </a:r>
          </a:p>
        </p:txBody>
      </p:sp>
      <p:sp>
        <p:nvSpPr>
          <p:cNvPr id="4110" name="Text Box 23"/>
          <p:cNvSpPr txBox="1">
            <a:spLocks noChangeArrowheads="1"/>
          </p:cNvSpPr>
          <p:nvPr/>
        </p:nvSpPr>
        <p:spPr bwMode="auto">
          <a:xfrm>
            <a:off x="5486400" y="2328863"/>
            <a:ext cx="2514600" cy="1077912"/>
          </a:xfrm>
          <a:prstGeom prst="rect">
            <a:avLst/>
          </a:prstGeom>
          <a:noFill/>
          <a:ln w="9525">
            <a:noFill/>
            <a:miter lim="800000"/>
            <a:headEnd/>
            <a:tailEnd/>
          </a:ln>
        </p:spPr>
        <p:txBody>
          <a:bodyPr>
            <a:spAutoFit/>
          </a:bodyPr>
          <a:lstStyle/>
          <a:p>
            <a:pPr>
              <a:spcBef>
                <a:spcPct val="50000"/>
              </a:spcBef>
            </a:pPr>
            <a:r>
              <a:rPr lang="en-US" sz="3200" b="1">
                <a:solidFill>
                  <a:srgbClr val="FF0000"/>
                </a:solidFill>
                <a:latin typeface="Arial" charset="0"/>
              </a:rPr>
              <a:t>Tìm hiểu bài</a:t>
            </a:r>
          </a:p>
        </p:txBody>
      </p:sp>
      <p:sp>
        <p:nvSpPr>
          <p:cNvPr id="31768" name="Text Box 24"/>
          <p:cNvSpPr txBox="1">
            <a:spLocks noChangeArrowheads="1"/>
          </p:cNvSpPr>
          <p:nvPr/>
        </p:nvSpPr>
        <p:spPr bwMode="auto">
          <a:xfrm>
            <a:off x="685800" y="3124200"/>
            <a:ext cx="3962400" cy="5508625"/>
          </a:xfrm>
          <a:prstGeom prst="rect">
            <a:avLst/>
          </a:prstGeom>
          <a:noFill/>
          <a:ln w="9525">
            <a:noFill/>
            <a:miter lim="800000"/>
            <a:headEnd/>
            <a:tailEnd/>
          </a:ln>
        </p:spPr>
        <p:txBody>
          <a:bodyPr>
            <a:spAutoFit/>
          </a:bodyPr>
          <a:lstStyle/>
          <a:p>
            <a:pPr>
              <a:spcBef>
                <a:spcPct val="50000"/>
              </a:spcBef>
            </a:pPr>
            <a:r>
              <a:rPr lang="en-US" sz="3200" b="1">
                <a:solidFill>
                  <a:srgbClr val="0000FF"/>
                </a:solidFill>
                <a:latin typeface="Arial" charset="0"/>
              </a:rPr>
              <a:t>ven sông, quẫy mạnh, sần sùi, lưỡi cưa sắc, nhọn hoắt, hoảng sợ, giả dối, tẽn tò.</a:t>
            </a:r>
          </a:p>
          <a:p>
            <a:pPr>
              <a:spcBef>
                <a:spcPct val="50000"/>
              </a:spcBef>
            </a:pPr>
            <a:endParaRPr lang="en-US" sz="3200" b="1">
              <a:solidFill>
                <a:srgbClr val="0000FF"/>
              </a:solidFill>
              <a:latin typeface="Arial" charset="0"/>
            </a:endParaRPr>
          </a:p>
          <a:p>
            <a:pPr>
              <a:spcBef>
                <a:spcPct val="50000"/>
              </a:spcBef>
            </a:pPr>
            <a:endParaRPr lang="en-US" sz="3200" b="1">
              <a:solidFill>
                <a:srgbClr val="0000FF"/>
              </a:solidFill>
              <a:latin typeface="Arial" charset="0"/>
            </a:endParaRPr>
          </a:p>
          <a:p>
            <a:pPr>
              <a:spcBef>
                <a:spcPct val="50000"/>
              </a:spcBef>
            </a:pPr>
            <a:endParaRPr lang="en-US" sz="3200" b="1">
              <a:solidFill>
                <a:srgbClr val="0000FF"/>
              </a:solidFill>
              <a:latin typeface="Arial" charset="0"/>
            </a:endParaRPr>
          </a:p>
          <a:p>
            <a:pPr>
              <a:spcBef>
                <a:spcPct val="50000"/>
              </a:spcBef>
            </a:pPr>
            <a:endParaRPr lang="en-US" sz="3200" b="1">
              <a:solidFill>
                <a:srgbClr val="0000FF"/>
              </a:solidFill>
              <a:latin typeface="Arial" charset="0"/>
            </a:endParaRPr>
          </a:p>
        </p:txBody>
      </p:sp>
      <p:sp>
        <p:nvSpPr>
          <p:cNvPr id="4112" name="Text Box 37"/>
          <p:cNvSpPr txBox="1">
            <a:spLocks noChangeArrowheads="1"/>
          </p:cNvSpPr>
          <p:nvPr/>
        </p:nvSpPr>
        <p:spPr bwMode="auto">
          <a:xfrm>
            <a:off x="685800" y="533400"/>
            <a:ext cx="8458200" cy="1016000"/>
          </a:xfrm>
          <a:prstGeom prst="rect">
            <a:avLst/>
          </a:prstGeom>
          <a:noFill/>
          <a:ln w="38100">
            <a:solidFill>
              <a:srgbClr val="FF00FF"/>
            </a:solidFill>
            <a:miter lim="800000"/>
            <a:headEnd/>
            <a:tailEnd/>
          </a:ln>
        </p:spPr>
        <p:txBody>
          <a:bodyPr>
            <a:spAutoFit/>
          </a:bodyPr>
          <a:lstStyle/>
          <a:p>
            <a:pPr algn="ctr" eaLnBrk="0" hangingPunct="0"/>
            <a:r>
              <a:rPr lang="en-US" sz="2800" b="1" u="sng">
                <a:solidFill>
                  <a:srgbClr val="990000"/>
                </a:solidFill>
                <a:latin typeface="Arial" charset="0"/>
              </a:rPr>
              <a:t>TẬP ĐỌC</a:t>
            </a:r>
            <a:endParaRPr lang="en-US" sz="4400" b="1">
              <a:solidFill>
                <a:srgbClr val="990000"/>
              </a:solidFill>
              <a:latin typeface="Arial" charset="0"/>
            </a:endParaRPr>
          </a:p>
          <a:p>
            <a:pPr eaLnBrk="0" hangingPunct="0"/>
            <a:r>
              <a:rPr lang="en-US" sz="3200" b="1">
                <a:solidFill>
                  <a:schemeClr val="tx2"/>
                </a:solidFill>
                <a:latin typeface="Arial" charset="0"/>
              </a:rPr>
              <a:t>                       Quả tim khỉ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1768">
                                            <p:txEl>
                                              <p:pRg st="0" end="0"/>
                                            </p:txEl>
                                          </p:spTgt>
                                        </p:tgtEl>
                                        <p:attrNameLst>
                                          <p:attrName>style.visibility</p:attrName>
                                        </p:attrNameLst>
                                      </p:cBhvr>
                                      <p:to>
                                        <p:strVal val="visible"/>
                                      </p:to>
                                    </p:set>
                                    <p:animEffect transition="in" filter="diamond(in)">
                                      <p:cBhvr>
                                        <p:cTn id="7" dur="2000"/>
                                        <p:tgtEl>
                                          <p:spTgt spid="3176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122" name="Picture 2" descr="BD21495_"/>
          <p:cNvPicPr>
            <a:picLocks noChangeAspect="1" noChangeArrowheads="1"/>
          </p:cNvPicPr>
          <p:nvPr/>
        </p:nvPicPr>
        <p:blipFill>
          <a:blip r:embed="rId2"/>
          <a:srcRect/>
          <a:stretch>
            <a:fillRect/>
          </a:stretch>
        </p:blipFill>
        <p:spPr bwMode="auto">
          <a:xfrm>
            <a:off x="685800" y="-1828800"/>
            <a:ext cx="9144000" cy="8382000"/>
          </a:xfrm>
          <a:prstGeom prst="rect">
            <a:avLst/>
          </a:prstGeom>
          <a:noFill/>
          <a:ln w="9525">
            <a:noFill/>
            <a:miter lim="800000"/>
            <a:headEnd/>
            <a:tailEnd/>
          </a:ln>
        </p:spPr>
      </p:pic>
      <p:pic>
        <p:nvPicPr>
          <p:cNvPr id="5123" name="Picture 3" descr="BD14790_"/>
          <p:cNvPicPr>
            <a:picLocks noChangeAspect="1" noChangeArrowheads="1"/>
          </p:cNvPicPr>
          <p:nvPr/>
        </p:nvPicPr>
        <p:blipFill>
          <a:blip r:embed="rId3"/>
          <a:srcRect/>
          <a:stretch>
            <a:fillRect/>
          </a:stretch>
        </p:blipFill>
        <p:spPr bwMode="auto">
          <a:xfrm>
            <a:off x="0" y="6248400"/>
            <a:ext cx="9144000" cy="1219200"/>
          </a:xfrm>
          <a:prstGeom prst="rect">
            <a:avLst/>
          </a:prstGeom>
          <a:noFill/>
          <a:ln w="9525">
            <a:noFill/>
            <a:miter lim="800000"/>
            <a:headEnd/>
            <a:tailEnd/>
          </a:ln>
        </p:spPr>
      </p:pic>
      <p:pic>
        <p:nvPicPr>
          <p:cNvPr id="5124" name="Picture 5" descr="BD10267_"/>
          <p:cNvPicPr>
            <a:picLocks noChangeAspect="1" noChangeArrowheads="1"/>
          </p:cNvPicPr>
          <p:nvPr/>
        </p:nvPicPr>
        <p:blipFill>
          <a:blip r:embed="rId4"/>
          <a:srcRect/>
          <a:stretch>
            <a:fillRect/>
          </a:stretch>
        </p:blipFill>
        <p:spPr bwMode="auto">
          <a:xfrm>
            <a:off x="0" y="0"/>
            <a:ext cx="685800" cy="6796088"/>
          </a:xfrm>
          <a:prstGeom prst="rect">
            <a:avLst/>
          </a:prstGeom>
          <a:noFill/>
          <a:ln w="9525">
            <a:noFill/>
            <a:miter lim="800000"/>
            <a:headEnd/>
            <a:tailEnd/>
          </a:ln>
        </p:spPr>
      </p:pic>
      <p:pic>
        <p:nvPicPr>
          <p:cNvPr id="5125" name="Picture 6" descr="BD10267_"/>
          <p:cNvPicPr>
            <a:picLocks noChangeAspect="1" noChangeArrowheads="1"/>
          </p:cNvPicPr>
          <p:nvPr/>
        </p:nvPicPr>
        <p:blipFill>
          <a:blip r:embed="rId5"/>
          <a:srcRect/>
          <a:stretch>
            <a:fillRect/>
          </a:stretch>
        </p:blipFill>
        <p:spPr bwMode="auto">
          <a:xfrm>
            <a:off x="0" y="0"/>
            <a:ext cx="8763000" cy="609600"/>
          </a:xfrm>
          <a:prstGeom prst="rect">
            <a:avLst/>
          </a:prstGeom>
          <a:noFill/>
          <a:ln w="9525">
            <a:noFill/>
            <a:miter lim="800000"/>
            <a:headEnd/>
            <a:tailEnd/>
          </a:ln>
        </p:spPr>
      </p:pic>
      <p:pic>
        <p:nvPicPr>
          <p:cNvPr id="5126" name="Picture 7" descr="BD21303_"/>
          <p:cNvPicPr>
            <a:picLocks noChangeAspect="1" noChangeArrowheads="1"/>
          </p:cNvPicPr>
          <p:nvPr/>
        </p:nvPicPr>
        <p:blipFill>
          <a:blip r:embed="rId6"/>
          <a:srcRect/>
          <a:stretch>
            <a:fillRect/>
          </a:stretch>
        </p:blipFill>
        <p:spPr bwMode="auto">
          <a:xfrm>
            <a:off x="0" y="0"/>
            <a:ext cx="9372600" cy="533400"/>
          </a:xfrm>
          <a:prstGeom prst="rect">
            <a:avLst/>
          </a:prstGeom>
          <a:noFill/>
          <a:ln w="9525">
            <a:noFill/>
            <a:miter lim="800000"/>
            <a:headEnd/>
            <a:tailEnd/>
          </a:ln>
        </p:spPr>
      </p:pic>
      <p:pic>
        <p:nvPicPr>
          <p:cNvPr id="5127" name="Picture 8" descr="BD10267_"/>
          <p:cNvPicPr>
            <a:picLocks noChangeAspect="1" noChangeArrowheads="1"/>
          </p:cNvPicPr>
          <p:nvPr/>
        </p:nvPicPr>
        <p:blipFill>
          <a:blip r:embed="rId5"/>
          <a:srcRect/>
          <a:stretch>
            <a:fillRect/>
          </a:stretch>
        </p:blipFill>
        <p:spPr bwMode="auto">
          <a:xfrm>
            <a:off x="8515350" y="-381000"/>
            <a:ext cx="628650" cy="7239000"/>
          </a:xfrm>
          <a:prstGeom prst="rect">
            <a:avLst/>
          </a:prstGeom>
          <a:noFill/>
          <a:ln w="9525">
            <a:noFill/>
            <a:miter lim="800000"/>
            <a:headEnd/>
            <a:tailEnd/>
          </a:ln>
        </p:spPr>
      </p:pic>
      <p:pic>
        <p:nvPicPr>
          <p:cNvPr id="5128" name="Picture 9" descr="BD10267_"/>
          <p:cNvPicPr>
            <a:picLocks noChangeAspect="1" noChangeArrowheads="1"/>
          </p:cNvPicPr>
          <p:nvPr/>
        </p:nvPicPr>
        <p:blipFill>
          <a:blip r:embed="rId5"/>
          <a:srcRect/>
          <a:stretch>
            <a:fillRect/>
          </a:stretch>
        </p:blipFill>
        <p:spPr bwMode="auto">
          <a:xfrm>
            <a:off x="0" y="6248400"/>
            <a:ext cx="9144000" cy="609600"/>
          </a:xfrm>
          <a:prstGeom prst="rect">
            <a:avLst/>
          </a:prstGeom>
          <a:noFill/>
          <a:ln w="9525">
            <a:noFill/>
            <a:miter lim="800000"/>
            <a:headEnd/>
            <a:tailEnd/>
          </a:ln>
        </p:spPr>
      </p:pic>
      <p:pic>
        <p:nvPicPr>
          <p:cNvPr id="5129" name="Picture 10" descr="BD21303_"/>
          <p:cNvPicPr>
            <a:picLocks noChangeAspect="1" noChangeArrowheads="1"/>
          </p:cNvPicPr>
          <p:nvPr/>
        </p:nvPicPr>
        <p:blipFill>
          <a:blip r:embed="rId6"/>
          <a:srcRect/>
          <a:stretch>
            <a:fillRect/>
          </a:stretch>
        </p:blipFill>
        <p:spPr bwMode="auto">
          <a:xfrm>
            <a:off x="0" y="6172200"/>
            <a:ext cx="9144000" cy="685800"/>
          </a:xfrm>
          <a:prstGeom prst="rect">
            <a:avLst/>
          </a:prstGeom>
          <a:noFill/>
          <a:ln w="9525">
            <a:noFill/>
            <a:miter lim="800000"/>
            <a:headEnd/>
            <a:tailEnd/>
          </a:ln>
        </p:spPr>
      </p:pic>
      <p:pic>
        <p:nvPicPr>
          <p:cNvPr id="5130" name="Picture 11" descr="j0304933"/>
          <p:cNvPicPr>
            <a:picLocks noChangeAspect="1" noChangeArrowheads="1"/>
          </p:cNvPicPr>
          <p:nvPr/>
        </p:nvPicPr>
        <p:blipFill>
          <a:blip r:embed="rId7"/>
          <a:srcRect/>
          <a:stretch>
            <a:fillRect/>
          </a:stretch>
        </p:blipFill>
        <p:spPr bwMode="auto">
          <a:xfrm>
            <a:off x="5181600" y="5189538"/>
            <a:ext cx="3962400" cy="1668462"/>
          </a:xfrm>
          <a:prstGeom prst="rect">
            <a:avLst/>
          </a:prstGeom>
          <a:noFill/>
          <a:ln w="9525">
            <a:noFill/>
            <a:miter lim="800000"/>
            <a:headEnd/>
            <a:tailEnd/>
          </a:ln>
        </p:spPr>
      </p:pic>
      <p:sp>
        <p:nvSpPr>
          <p:cNvPr id="5131" name="Text Box 16"/>
          <p:cNvSpPr txBox="1">
            <a:spLocks noChangeArrowheads="1"/>
          </p:cNvSpPr>
          <p:nvPr/>
        </p:nvSpPr>
        <p:spPr bwMode="auto">
          <a:xfrm>
            <a:off x="685800" y="228600"/>
            <a:ext cx="8458200" cy="1016000"/>
          </a:xfrm>
          <a:prstGeom prst="rect">
            <a:avLst/>
          </a:prstGeom>
          <a:noFill/>
          <a:ln w="38100">
            <a:solidFill>
              <a:srgbClr val="FF00FF"/>
            </a:solidFill>
            <a:miter lim="800000"/>
            <a:headEnd/>
            <a:tailEnd/>
          </a:ln>
        </p:spPr>
        <p:txBody>
          <a:bodyPr>
            <a:spAutoFit/>
          </a:bodyPr>
          <a:lstStyle/>
          <a:p>
            <a:pPr algn="ctr" eaLnBrk="0" hangingPunct="0"/>
            <a:r>
              <a:rPr lang="en-US" sz="2800" b="1" u="sng">
                <a:solidFill>
                  <a:srgbClr val="990000"/>
                </a:solidFill>
                <a:latin typeface="Arial" charset="0"/>
              </a:rPr>
              <a:t>TẬP ĐỌC</a:t>
            </a:r>
            <a:endParaRPr lang="en-US" sz="4400" b="1">
              <a:solidFill>
                <a:srgbClr val="990000"/>
              </a:solidFill>
              <a:latin typeface="Arial" charset="0"/>
            </a:endParaRPr>
          </a:p>
          <a:p>
            <a:pPr eaLnBrk="0" hangingPunct="0"/>
            <a:r>
              <a:rPr lang="en-US" sz="3200" b="1">
                <a:solidFill>
                  <a:schemeClr val="tx2"/>
                </a:solidFill>
                <a:latin typeface="Arial" charset="0"/>
              </a:rPr>
              <a:t>                          Quả tim khỉ</a:t>
            </a:r>
          </a:p>
        </p:txBody>
      </p:sp>
      <p:sp>
        <p:nvSpPr>
          <p:cNvPr id="123921" name="Rectangle 17"/>
          <p:cNvSpPr>
            <a:spLocks noChangeArrowheads="1"/>
          </p:cNvSpPr>
          <p:nvPr/>
        </p:nvSpPr>
        <p:spPr bwMode="auto">
          <a:xfrm>
            <a:off x="762000" y="2286000"/>
            <a:ext cx="8077200" cy="2062163"/>
          </a:xfrm>
          <a:prstGeom prst="rect">
            <a:avLst/>
          </a:prstGeom>
          <a:noFill/>
          <a:ln w="9525">
            <a:noFill/>
            <a:miter lim="800000"/>
            <a:headEnd/>
            <a:tailEnd/>
          </a:ln>
        </p:spPr>
        <p:txBody>
          <a:bodyPr>
            <a:spAutoFit/>
          </a:bodyPr>
          <a:lstStyle/>
          <a:p>
            <a:r>
              <a:rPr lang="en-US" sz="3200">
                <a:solidFill>
                  <a:srgbClr val="0000FF"/>
                </a:solidFill>
                <a:latin typeface="Arial" charset="0"/>
              </a:rPr>
              <a:t>Một con vật da sần sùi , dài thượt , nhe hàm răng nhọn hoắt như một lưỡi cưa sắc, </a:t>
            </a:r>
          </a:p>
          <a:p>
            <a:r>
              <a:rPr lang="en-US" sz="3200">
                <a:solidFill>
                  <a:srgbClr val="0000FF"/>
                </a:solidFill>
                <a:latin typeface="Arial" charset="0"/>
              </a:rPr>
              <a:t>trườn lên bãi cát  . Nó nhìn Khỉ bằng cặp mắt ti hí  với  hai hàng nước mắt chảy dài.</a:t>
            </a:r>
          </a:p>
        </p:txBody>
      </p:sp>
      <p:sp>
        <p:nvSpPr>
          <p:cNvPr id="123928" name="Line 24"/>
          <p:cNvSpPr>
            <a:spLocks noChangeShapeType="1"/>
          </p:cNvSpPr>
          <p:nvPr/>
        </p:nvSpPr>
        <p:spPr bwMode="auto">
          <a:xfrm flipH="1">
            <a:off x="1524000" y="4267200"/>
            <a:ext cx="76200" cy="609600"/>
          </a:xfrm>
          <a:prstGeom prst="line">
            <a:avLst/>
          </a:prstGeom>
          <a:noFill/>
          <a:ln w="38100">
            <a:solidFill>
              <a:srgbClr val="990000"/>
            </a:solidFill>
            <a:round/>
            <a:headEnd/>
            <a:tailEnd/>
          </a:ln>
        </p:spPr>
        <p:txBody>
          <a:bodyPr/>
          <a:lstStyle/>
          <a:p>
            <a:endParaRPr lang="en-US"/>
          </a:p>
        </p:txBody>
      </p:sp>
      <p:sp>
        <p:nvSpPr>
          <p:cNvPr id="123929" name="Line 25"/>
          <p:cNvSpPr>
            <a:spLocks noChangeShapeType="1"/>
          </p:cNvSpPr>
          <p:nvPr/>
        </p:nvSpPr>
        <p:spPr bwMode="auto">
          <a:xfrm flipH="1">
            <a:off x="1600200" y="4267200"/>
            <a:ext cx="76200" cy="609600"/>
          </a:xfrm>
          <a:prstGeom prst="line">
            <a:avLst/>
          </a:prstGeom>
          <a:noFill/>
          <a:ln w="38100">
            <a:solidFill>
              <a:srgbClr val="990000"/>
            </a:solidFill>
            <a:round/>
            <a:headEnd/>
            <a:tailEnd/>
          </a:ln>
        </p:spPr>
        <p:txBody>
          <a:bodyPr/>
          <a:lstStyle/>
          <a:p>
            <a:endParaRPr lang="en-US"/>
          </a:p>
        </p:txBody>
      </p:sp>
      <p:sp>
        <p:nvSpPr>
          <p:cNvPr id="123930" name="Line 26"/>
          <p:cNvSpPr>
            <a:spLocks noChangeShapeType="1"/>
          </p:cNvSpPr>
          <p:nvPr/>
        </p:nvSpPr>
        <p:spPr bwMode="auto">
          <a:xfrm>
            <a:off x="5562600" y="2819400"/>
            <a:ext cx="1447800" cy="0"/>
          </a:xfrm>
          <a:prstGeom prst="line">
            <a:avLst/>
          </a:prstGeom>
          <a:noFill/>
          <a:ln w="38100">
            <a:solidFill>
              <a:srgbClr val="990000"/>
            </a:solidFill>
            <a:round/>
            <a:headEnd/>
            <a:tailEnd/>
          </a:ln>
        </p:spPr>
        <p:txBody>
          <a:bodyPr/>
          <a:lstStyle/>
          <a:p>
            <a:endParaRPr lang="en-US"/>
          </a:p>
        </p:txBody>
      </p:sp>
      <p:sp>
        <p:nvSpPr>
          <p:cNvPr id="123931" name="Line 27"/>
          <p:cNvSpPr>
            <a:spLocks noChangeShapeType="1"/>
          </p:cNvSpPr>
          <p:nvPr/>
        </p:nvSpPr>
        <p:spPr bwMode="auto">
          <a:xfrm>
            <a:off x="2895600" y="3200400"/>
            <a:ext cx="1447800" cy="0"/>
          </a:xfrm>
          <a:prstGeom prst="line">
            <a:avLst/>
          </a:prstGeom>
          <a:noFill/>
          <a:ln w="38100">
            <a:solidFill>
              <a:srgbClr val="990000"/>
            </a:solidFill>
            <a:round/>
            <a:headEnd/>
            <a:tailEnd/>
          </a:ln>
        </p:spPr>
        <p:txBody>
          <a:bodyPr/>
          <a:lstStyle/>
          <a:p>
            <a:endParaRPr lang="en-US"/>
          </a:p>
        </p:txBody>
      </p:sp>
      <p:sp>
        <p:nvSpPr>
          <p:cNvPr id="123933" name="Line 29"/>
          <p:cNvSpPr>
            <a:spLocks noChangeShapeType="1"/>
          </p:cNvSpPr>
          <p:nvPr/>
        </p:nvSpPr>
        <p:spPr bwMode="auto">
          <a:xfrm>
            <a:off x="914400" y="3733800"/>
            <a:ext cx="1676400" cy="0"/>
          </a:xfrm>
          <a:prstGeom prst="line">
            <a:avLst/>
          </a:prstGeom>
          <a:noFill/>
          <a:ln w="38100">
            <a:solidFill>
              <a:srgbClr val="990000"/>
            </a:solidFill>
            <a:round/>
            <a:headEnd/>
            <a:tailEnd/>
          </a:ln>
        </p:spPr>
        <p:txBody>
          <a:bodyPr/>
          <a:lstStyle/>
          <a:p>
            <a:endParaRPr lang="en-US"/>
          </a:p>
        </p:txBody>
      </p:sp>
      <p:sp>
        <p:nvSpPr>
          <p:cNvPr id="123934" name="Line 30"/>
          <p:cNvSpPr>
            <a:spLocks noChangeShapeType="1"/>
          </p:cNvSpPr>
          <p:nvPr/>
        </p:nvSpPr>
        <p:spPr bwMode="auto">
          <a:xfrm>
            <a:off x="1752600" y="4267200"/>
            <a:ext cx="762000" cy="0"/>
          </a:xfrm>
          <a:prstGeom prst="line">
            <a:avLst/>
          </a:prstGeom>
          <a:noFill/>
          <a:ln w="38100">
            <a:solidFill>
              <a:srgbClr val="990000"/>
            </a:solidFill>
            <a:round/>
            <a:headEnd/>
            <a:tailEnd/>
          </a:ln>
        </p:spPr>
        <p:txBody>
          <a:bodyPr/>
          <a:lstStyle/>
          <a:p>
            <a:endParaRPr lang="en-US"/>
          </a:p>
        </p:txBody>
      </p:sp>
      <p:sp>
        <p:nvSpPr>
          <p:cNvPr id="123935" name="Line 31"/>
          <p:cNvSpPr>
            <a:spLocks noChangeShapeType="1"/>
          </p:cNvSpPr>
          <p:nvPr/>
        </p:nvSpPr>
        <p:spPr bwMode="auto">
          <a:xfrm>
            <a:off x="3886200" y="2743200"/>
            <a:ext cx="1219200" cy="0"/>
          </a:xfrm>
          <a:prstGeom prst="line">
            <a:avLst/>
          </a:prstGeom>
          <a:noFill/>
          <a:ln w="38100">
            <a:solidFill>
              <a:srgbClr val="990000"/>
            </a:solidFill>
            <a:round/>
            <a:headEnd/>
            <a:tailEnd/>
          </a:ln>
        </p:spPr>
        <p:txBody>
          <a:bodyPr/>
          <a:lstStyle/>
          <a:p>
            <a:endParaRPr lang="en-US"/>
          </a:p>
        </p:txBody>
      </p:sp>
      <p:sp>
        <p:nvSpPr>
          <p:cNvPr id="123936" name="Line 32"/>
          <p:cNvSpPr>
            <a:spLocks noChangeShapeType="1"/>
          </p:cNvSpPr>
          <p:nvPr/>
        </p:nvSpPr>
        <p:spPr bwMode="auto">
          <a:xfrm>
            <a:off x="762000" y="4724400"/>
            <a:ext cx="609600" cy="0"/>
          </a:xfrm>
          <a:prstGeom prst="line">
            <a:avLst/>
          </a:prstGeom>
          <a:noFill/>
          <a:ln w="38100">
            <a:solidFill>
              <a:srgbClr val="990000"/>
            </a:solidFill>
            <a:round/>
            <a:headEnd/>
            <a:tailEnd/>
          </a:ln>
        </p:spPr>
        <p:txBody>
          <a:bodyPr/>
          <a:lstStyle/>
          <a:p>
            <a:endParaRPr lang="en-US"/>
          </a:p>
        </p:txBody>
      </p:sp>
      <p:sp>
        <p:nvSpPr>
          <p:cNvPr id="123943" name="Line 39"/>
          <p:cNvSpPr>
            <a:spLocks noChangeShapeType="1"/>
          </p:cNvSpPr>
          <p:nvPr/>
        </p:nvSpPr>
        <p:spPr bwMode="auto">
          <a:xfrm>
            <a:off x="7162800" y="4267200"/>
            <a:ext cx="685800" cy="0"/>
          </a:xfrm>
          <a:prstGeom prst="line">
            <a:avLst/>
          </a:prstGeom>
          <a:noFill/>
          <a:ln w="38100">
            <a:solidFill>
              <a:srgbClr val="990000"/>
            </a:solidFill>
            <a:round/>
            <a:headEnd/>
            <a:tailEnd/>
          </a:ln>
        </p:spPr>
        <p:txBody>
          <a:bodyPr/>
          <a:lstStyle/>
          <a:p>
            <a:endParaRPr lang="en-US"/>
          </a:p>
        </p:txBody>
      </p:sp>
      <p:sp>
        <p:nvSpPr>
          <p:cNvPr id="123944" name="Line 40"/>
          <p:cNvSpPr>
            <a:spLocks noChangeShapeType="1"/>
          </p:cNvSpPr>
          <p:nvPr/>
        </p:nvSpPr>
        <p:spPr bwMode="auto">
          <a:xfrm flipH="1">
            <a:off x="4038600" y="3276600"/>
            <a:ext cx="76200" cy="457200"/>
          </a:xfrm>
          <a:prstGeom prst="line">
            <a:avLst/>
          </a:prstGeom>
          <a:noFill/>
          <a:ln w="38100">
            <a:solidFill>
              <a:srgbClr val="990000"/>
            </a:solidFill>
            <a:round/>
            <a:headEnd/>
            <a:tailEnd/>
          </a:ln>
        </p:spPr>
        <p:txBody>
          <a:bodyPr/>
          <a:lstStyle/>
          <a:p>
            <a:endParaRPr lang="en-US"/>
          </a:p>
        </p:txBody>
      </p:sp>
      <p:sp>
        <p:nvSpPr>
          <p:cNvPr id="123945" name="Line 41"/>
          <p:cNvSpPr>
            <a:spLocks noChangeShapeType="1"/>
          </p:cNvSpPr>
          <p:nvPr/>
        </p:nvSpPr>
        <p:spPr bwMode="auto">
          <a:xfrm flipH="1">
            <a:off x="4114800" y="3276600"/>
            <a:ext cx="57150" cy="457200"/>
          </a:xfrm>
          <a:prstGeom prst="line">
            <a:avLst/>
          </a:prstGeom>
          <a:noFill/>
          <a:ln w="38100">
            <a:solidFill>
              <a:srgbClr val="990000"/>
            </a:solidFill>
            <a:round/>
            <a:headEnd/>
            <a:tailEnd/>
          </a:ln>
        </p:spPr>
        <p:txBody>
          <a:bodyPr/>
          <a:lstStyle/>
          <a:p>
            <a:endParaRPr lang="en-US"/>
          </a:p>
        </p:txBody>
      </p:sp>
      <p:sp>
        <p:nvSpPr>
          <p:cNvPr id="123946" name="Line 42"/>
          <p:cNvSpPr>
            <a:spLocks noChangeShapeType="1"/>
          </p:cNvSpPr>
          <p:nvPr/>
        </p:nvSpPr>
        <p:spPr bwMode="auto">
          <a:xfrm flipH="1">
            <a:off x="5181600" y="2209800"/>
            <a:ext cx="76200" cy="609600"/>
          </a:xfrm>
          <a:prstGeom prst="line">
            <a:avLst/>
          </a:prstGeom>
          <a:noFill/>
          <a:ln w="38100">
            <a:solidFill>
              <a:srgbClr val="990000"/>
            </a:solidFill>
            <a:round/>
            <a:headEnd/>
            <a:tailEnd/>
          </a:ln>
        </p:spPr>
        <p:txBody>
          <a:bodyPr/>
          <a:lstStyle/>
          <a:p>
            <a:endParaRPr lang="en-US"/>
          </a:p>
        </p:txBody>
      </p:sp>
      <p:sp>
        <p:nvSpPr>
          <p:cNvPr id="123949" name="Line 45"/>
          <p:cNvSpPr>
            <a:spLocks noChangeShapeType="1"/>
          </p:cNvSpPr>
          <p:nvPr/>
        </p:nvSpPr>
        <p:spPr bwMode="auto">
          <a:xfrm flipH="1">
            <a:off x="7315200" y="2133600"/>
            <a:ext cx="76200" cy="609600"/>
          </a:xfrm>
          <a:prstGeom prst="line">
            <a:avLst/>
          </a:prstGeom>
          <a:noFill/>
          <a:ln w="38100">
            <a:solidFill>
              <a:srgbClr val="990000"/>
            </a:solidFill>
            <a:round/>
            <a:headEnd/>
            <a:tailEnd/>
          </a:ln>
        </p:spPr>
        <p:txBody>
          <a:bodyPr/>
          <a:lstStyle/>
          <a:p>
            <a:endParaRPr lang="en-US"/>
          </a:p>
        </p:txBody>
      </p:sp>
      <p:sp>
        <p:nvSpPr>
          <p:cNvPr id="123950" name="Line 46"/>
          <p:cNvSpPr>
            <a:spLocks noChangeShapeType="1"/>
          </p:cNvSpPr>
          <p:nvPr/>
        </p:nvSpPr>
        <p:spPr bwMode="auto">
          <a:xfrm flipH="1">
            <a:off x="8534400" y="2819400"/>
            <a:ext cx="76200" cy="609600"/>
          </a:xfrm>
          <a:prstGeom prst="line">
            <a:avLst/>
          </a:prstGeom>
          <a:noFill/>
          <a:ln w="38100">
            <a:solidFill>
              <a:srgbClr val="990000"/>
            </a:solidFill>
            <a:round/>
            <a:headEnd/>
            <a:tailEnd/>
          </a:ln>
        </p:spPr>
        <p:txBody>
          <a:bodyPr/>
          <a:lstStyle/>
          <a:p>
            <a:endParaRPr lang="en-US"/>
          </a:p>
        </p:txBody>
      </p:sp>
      <p:sp>
        <p:nvSpPr>
          <p:cNvPr id="123952" name="Line 48"/>
          <p:cNvSpPr>
            <a:spLocks noChangeShapeType="1"/>
          </p:cNvSpPr>
          <p:nvPr/>
        </p:nvSpPr>
        <p:spPr bwMode="auto">
          <a:xfrm flipH="1">
            <a:off x="2590800" y="3810000"/>
            <a:ext cx="76200" cy="609600"/>
          </a:xfrm>
          <a:prstGeom prst="line">
            <a:avLst/>
          </a:prstGeom>
          <a:noFill/>
          <a:ln w="38100">
            <a:solidFill>
              <a:srgbClr val="990000"/>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23921"/>
                                        </p:tgtEl>
                                        <p:attrNameLst>
                                          <p:attrName>style.visibility</p:attrName>
                                        </p:attrNameLst>
                                      </p:cBhvr>
                                      <p:to>
                                        <p:strVal val="visible"/>
                                      </p:to>
                                    </p:set>
                                    <p:anim calcmode="lin" valueType="num">
                                      <p:cBhvr>
                                        <p:cTn id="7" dur="500" fill="hold"/>
                                        <p:tgtEl>
                                          <p:spTgt spid="123921"/>
                                        </p:tgtEl>
                                        <p:attrNameLst>
                                          <p:attrName>ppt_w</p:attrName>
                                        </p:attrNameLst>
                                      </p:cBhvr>
                                      <p:tavLst>
                                        <p:tav tm="0">
                                          <p:val>
                                            <p:fltVal val="0"/>
                                          </p:val>
                                        </p:tav>
                                        <p:tav tm="100000">
                                          <p:val>
                                            <p:strVal val="#ppt_w"/>
                                          </p:val>
                                        </p:tav>
                                      </p:tavLst>
                                    </p:anim>
                                    <p:anim calcmode="lin" valueType="num">
                                      <p:cBhvr>
                                        <p:cTn id="8" dur="500" fill="hold"/>
                                        <p:tgtEl>
                                          <p:spTgt spid="123921"/>
                                        </p:tgtEl>
                                        <p:attrNameLst>
                                          <p:attrName>ppt_h</p:attrName>
                                        </p:attrNameLst>
                                      </p:cBhvr>
                                      <p:tavLst>
                                        <p:tav tm="0">
                                          <p:val>
                                            <p:fltVal val="0"/>
                                          </p:val>
                                        </p:tav>
                                        <p:tav tm="100000">
                                          <p:val>
                                            <p:strVal val="#ppt_h"/>
                                          </p:val>
                                        </p:tav>
                                      </p:tavLst>
                                    </p:anim>
                                    <p:animEffect transition="in" filter="fade">
                                      <p:cBhvr>
                                        <p:cTn id="9" dur="500"/>
                                        <p:tgtEl>
                                          <p:spTgt spid="123921"/>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grpId="0" nodeType="clickEffect">
                                  <p:stCondLst>
                                    <p:cond delay="0"/>
                                  </p:stCondLst>
                                  <p:childTnLst>
                                    <p:set>
                                      <p:cBhvr>
                                        <p:cTn id="13" dur="1" fill="hold">
                                          <p:stCondLst>
                                            <p:cond delay="0"/>
                                          </p:stCondLst>
                                        </p:cTn>
                                        <p:tgtEl>
                                          <p:spTgt spid="123935"/>
                                        </p:tgtEl>
                                        <p:attrNameLst>
                                          <p:attrName>style.visibility</p:attrName>
                                        </p:attrNameLst>
                                      </p:cBhvr>
                                      <p:to>
                                        <p:strVal val="visible"/>
                                      </p:to>
                                    </p:set>
                                    <p:animEffect transition="in" filter="slide(fromBottom)">
                                      <p:cBhvr>
                                        <p:cTn id="14" dur="500"/>
                                        <p:tgtEl>
                                          <p:spTgt spid="12393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23930"/>
                                        </p:tgtEl>
                                        <p:attrNameLst>
                                          <p:attrName>style.visibility</p:attrName>
                                        </p:attrNameLst>
                                      </p:cBhvr>
                                      <p:to>
                                        <p:strVal val="visible"/>
                                      </p:to>
                                    </p:set>
                                    <p:animEffect transition="in" filter="slide(fromBottom)">
                                      <p:cBhvr>
                                        <p:cTn id="19" dur="500"/>
                                        <p:tgtEl>
                                          <p:spTgt spid="123930"/>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123931"/>
                                        </p:tgtEl>
                                        <p:attrNameLst>
                                          <p:attrName>style.visibility</p:attrName>
                                        </p:attrNameLst>
                                      </p:cBhvr>
                                      <p:to>
                                        <p:strVal val="visible"/>
                                      </p:to>
                                    </p:set>
                                    <p:animEffect transition="in" filter="slide(fromBottom)">
                                      <p:cBhvr>
                                        <p:cTn id="24" dur="500"/>
                                        <p:tgtEl>
                                          <p:spTgt spid="12393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2" presetClass="entr" presetSubtype="4" fill="hold" grpId="0" nodeType="clickEffect">
                                  <p:stCondLst>
                                    <p:cond delay="0"/>
                                  </p:stCondLst>
                                  <p:childTnLst>
                                    <p:set>
                                      <p:cBhvr>
                                        <p:cTn id="28" dur="1" fill="hold">
                                          <p:stCondLst>
                                            <p:cond delay="0"/>
                                          </p:stCondLst>
                                        </p:cTn>
                                        <p:tgtEl>
                                          <p:spTgt spid="123933"/>
                                        </p:tgtEl>
                                        <p:attrNameLst>
                                          <p:attrName>style.visibility</p:attrName>
                                        </p:attrNameLst>
                                      </p:cBhvr>
                                      <p:to>
                                        <p:strVal val="visible"/>
                                      </p:to>
                                    </p:set>
                                    <p:animEffect transition="in" filter="slide(fromBottom)">
                                      <p:cBhvr>
                                        <p:cTn id="29" dur="500"/>
                                        <p:tgtEl>
                                          <p:spTgt spid="123933"/>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2" presetClass="entr" presetSubtype="4" fill="hold" grpId="0" nodeType="clickEffect">
                                  <p:stCondLst>
                                    <p:cond delay="0"/>
                                  </p:stCondLst>
                                  <p:childTnLst>
                                    <p:set>
                                      <p:cBhvr>
                                        <p:cTn id="33" dur="1" fill="hold">
                                          <p:stCondLst>
                                            <p:cond delay="0"/>
                                          </p:stCondLst>
                                        </p:cTn>
                                        <p:tgtEl>
                                          <p:spTgt spid="123934"/>
                                        </p:tgtEl>
                                        <p:attrNameLst>
                                          <p:attrName>style.visibility</p:attrName>
                                        </p:attrNameLst>
                                      </p:cBhvr>
                                      <p:to>
                                        <p:strVal val="visible"/>
                                      </p:to>
                                    </p:set>
                                    <p:animEffect transition="in" filter="slide(fromBottom)">
                                      <p:cBhvr>
                                        <p:cTn id="34" dur="500"/>
                                        <p:tgtEl>
                                          <p:spTgt spid="123934"/>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123943"/>
                                        </p:tgtEl>
                                        <p:attrNameLst>
                                          <p:attrName>style.visibility</p:attrName>
                                        </p:attrNameLst>
                                      </p:cBhvr>
                                      <p:to>
                                        <p:strVal val="visible"/>
                                      </p:to>
                                    </p:set>
                                    <p:animEffect transition="in" filter="slide(fromBottom)">
                                      <p:cBhvr>
                                        <p:cTn id="39" dur="500"/>
                                        <p:tgtEl>
                                          <p:spTgt spid="123943"/>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123936"/>
                                        </p:tgtEl>
                                        <p:attrNameLst>
                                          <p:attrName>style.visibility</p:attrName>
                                        </p:attrNameLst>
                                      </p:cBhvr>
                                      <p:to>
                                        <p:strVal val="visible"/>
                                      </p:to>
                                    </p:set>
                                    <p:animEffect transition="in" filter="slide(fromBottom)">
                                      <p:cBhvr>
                                        <p:cTn id="44" dur="500"/>
                                        <p:tgtEl>
                                          <p:spTgt spid="123936"/>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8" presetClass="entr" presetSubtype="12" fill="hold" grpId="0" nodeType="clickEffect">
                                  <p:stCondLst>
                                    <p:cond delay="0"/>
                                  </p:stCondLst>
                                  <p:childTnLst>
                                    <p:set>
                                      <p:cBhvr>
                                        <p:cTn id="48" dur="1" fill="hold">
                                          <p:stCondLst>
                                            <p:cond delay="0"/>
                                          </p:stCondLst>
                                        </p:cTn>
                                        <p:tgtEl>
                                          <p:spTgt spid="123946"/>
                                        </p:tgtEl>
                                        <p:attrNameLst>
                                          <p:attrName>style.visibility</p:attrName>
                                        </p:attrNameLst>
                                      </p:cBhvr>
                                      <p:to>
                                        <p:strVal val="visible"/>
                                      </p:to>
                                    </p:set>
                                    <p:animEffect transition="in" filter="strips(downLeft)">
                                      <p:cBhvr>
                                        <p:cTn id="49" dur="500"/>
                                        <p:tgtEl>
                                          <p:spTgt spid="123946"/>
                                        </p:tgtEl>
                                      </p:cBhvr>
                                    </p:animEffect>
                                  </p:childTnLst>
                                </p:cTn>
                              </p:par>
                              <p:par>
                                <p:cTn id="50" presetID="24" presetClass="entr" presetSubtype="0" fill="hold" grpId="0" nodeType="withEffect">
                                  <p:stCondLst>
                                    <p:cond delay="0"/>
                                  </p:stCondLst>
                                  <p:childTnLst>
                                    <p:set>
                                      <p:cBhvr>
                                        <p:cTn id="51" dur="1" fill="hold">
                                          <p:stCondLst>
                                            <p:cond delay="0"/>
                                          </p:stCondLst>
                                        </p:cTn>
                                        <p:tgtEl>
                                          <p:spTgt spid="123949"/>
                                        </p:tgtEl>
                                        <p:attrNameLst>
                                          <p:attrName>style.visibility</p:attrName>
                                        </p:attrNameLst>
                                      </p:cBhvr>
                                      <p:to>
                                        <p:strVal val="visible"/>
                                      </p:to>
                                    </p:set>
                                    <p:anim to="" calcmode="lin" valueType="num">
                                      <p:cBhvr>
                                        <p:cTn id="52" dur="1" fill="hold"/>
                                        <p:tgtEl>
                                          <p:spTgt spid="123949"/>
                                        </p:tgtEl>
                                        <p:attrNameLst>
                                          <p:attrName/>
                                        </p:attrNameLst>
                                      </p:cBhvr>
                                    </p:anim>
                                  </p:childTnLst>
                                </p:cTn>
                              </p:par>
                              <p:par>
                                <p:cTn id="53" presetID="24" presetClass="entr" presetSubtype="0" fill="hold" grpId="0" nodeType="withEffect">
                                  <p:stCondLst>
                                    <p:cond delay="0"/>
                                  </p:stCondLst>
                                  <p:childTnLst>
                                    <p:set>
                                      <p:cBhvr>
                                        <p:cTn id="54" dur="1" fill="hold">
                                          <p:stCondLst>
                                            <p:cond delay="0"/>
                                          </p:stCondLst>
                                        </p:cTn>
                                        <p:tgtEl>
                                          <p:spTgt spid="123944"/>
                                        </p:tgtEl>
                                        <p:attrNameLst>
                                          <p:attrName>style.visibility</p:attrName>
                                        </p:attrNameLst>
                                      </p:cBhvr>
                                      <p:to>
                                        <p:strVal val="visible"/>
                                      </p:to>
                                    </p:set>
                                    <p:anim to="" calcmode="lin" valueType="num">
                                      <p:cBhvr>
                                        <p:cTn id="55" dur="1" fill="hold"/>
                                        <p:tgtEl>
                                          <p:spTgt spid="123944"/>
                                        </p:tgtEl>
                                        <p:attrNameLst>
                                          <p:attrName/>
                                        </p:attrNameLst>
                                      </p:cBhvr>
                                    </p:anim>
                                  </p:childTnLst>
                                </p:cTn>
                              </p:par>
                              <p:par>
                                <p:cTn id="56" presetID="24" presetClass="entr" presetSubtype="0" fill="hold" grpId="0" nodeType="withEffect">
                                  <p:stCondLst>
                                    <p:cond delay="0"/>
                                  </p:stCondLst>
                                  <p:childTnLst>
                                    <p:set>
                                      <p:cBhvr>
                                        <p:cTn id="57" dur="1" fill="hold">
                                          <p:stCondLst>
                                            <p:cond delay="0"/>
                                          </p:stCondLst>
                                        </p:cTn>
                                        <p:tgtEl>
                                          <p:spTgt spid="123952"/>
                                        </p:tgtEl>
                                        <p:attrNameLst>
                                          <p:attrName>style.visibility</p:attrName>
                                        </p:attrNameLst>
                                      </p:cBhvr>
                                      <p:to>
                                        <p:strVal val="visible"/>
                                      </p:to>
                                    </p:set>
                                    <p:anim to="" calcmode="lin" valueType="num">
                                      <p:cBhvr>
                                        <p:cTn id="58" dur="1" fill="hold"/>
                                        <p:tgtEl>
                                          <p:spTgt spid="123952"/>
                                        </p:tgtEl>
                                        <p:attrNameLst>
                                          <p:attrName/>
                                        </p:attrNameLst>
                                      </p:cBhvr>
                                    </p:anim>
                                  </p:childTnLst>
                                </p:cTn>
                              </p:par>
                              <p:par>
                                <p:cTn id="59" presetID="24" presetClass="entr" presetSubtype="0" fill="hold" grpId="0" nodeType="withEffect">
                                  <p:stCondLst>
                                    <p:cond delay="0"/>
                                  </p:stCondLst>
                                  <p:childTnLst>
                                    <p:set>
                                      <p:cBhvr>
                                        <p:cTn id="60" dur="1" fill="hold">
                                          <p:stCondLst>
                                            <p:cond delay="0"/>
                                          </p:stCondLst>
                                        </p:cTn>
                                        <p:tgtEl>
                                          <p:spTgt spid="123945"/>
                                        </p:tgtEl>
                                        <p:attrNameLst>
                                          <p:attrName>style.visibility</p:attrName>
                                        </p:attrNameLst>
                                      </p:cBhvr>
                                      <p:to>
                                        <p:strVal val="visible"/>
                                      </p:to>
                                    </p:set>
                                    <p:anim to="" calcmode="lin" valueType="num">
                                      <p:cBhvr>
                                        <p:cTn id="61" dur="1" fill="hold"/>
                                        <p:tgtEl>
                                          <p:spTgt spid="123945"/>
                                        </p:tgtEl>
                                        <p:attrNameLst>
                                          <p:attrName/>
                                        </p:attrNameLst>
                                      </p:cBhvr>
                                    </p:anim>
                                  </p:childTnLst>
                                </p:cTn>
                              </p:par>
                              <p:par>
                                <p:cTn id="62" presetID="24" presetClass="entr" presetSubtype="0" fill="hold" grpId="0" nodeType="withEffect">
                                  <p:stCondLst>
                                    <p:cond delay="0"/>
                                  </p:stCondLst>
                                  <p:childTnLst>
                                    <p:set>
                                      <p:cBhvr>
                                        <p:cTn id="63" dur="1" fill="hold">
                                          <p:stCondLst>
                                            <p:cond delay="0"/>
                                          </p:stCondLst>
                                        </p:cTn>
                                        <p:tgtEl>
                                          <p:spTgt spid="123928"/>
                                        </p:tgtEl>
                                        <p:attrNameLst>
                                          <p:attrName>style.visibility</p:attrName>
                                        </p:attrNameLst>
                                      </p:cBhvr>
                                      <p:to>
                                        <p:strVal val="visible"/>
                                      </p:to>
                                    </p:set>
                                    <p:anim to="" calcmode="lin" valueType="num">
                                      <p:cBhvr>
                                        <p:cTn id="64" dur="1" fill="hold"/>
                                        <p:tgtEl>
                                          <p:spTgt spid="123928"/>
                                        </p:tgtEl>
                                        <p:attrNameLst>
                                          <p:attrName/>
                                        </p:attrNameLst>
                                      </p:cBhvr>
                                    </p:anim>
                                  </p:childTnLst>
                                </p:cTn>
                              </p:par>
                              <p:par>
                                <p:cTn id="65" presetID="24" presetClass="entr" presetSubtype="0" fill="hold" grpId="0" nodeType="withEffect">
                                  <p:stCondLst>
                                    <p:cond delay="0"/>
                                  </p:stCondLst>
                                  <p:childTnLst>
                                    <p:set>
                                      <p:cBhvr>
                                        <p:cTn id="66" dur="1" fill="hold">
                                          <p:stCondLst>
                                            <p:cond delay="0"/>
                                          </p:stCondLst>
                                        </p:cTn>
                                        <p:tgtEl>
                                          <p:spTgt spid="123929"/>
                                        </p:tgtEl>
                                        <p:attrNameLst>
                                          <p:attrName>style.visibility</p:attrName>
                                        </p:attrNameLst>
                                      </p:cBhvr>
                                      <p:to>
                                        <p:strVal val="visible"/>
                                      </p:to>
                                    </p:set>
                                    <p:anim to="" calcmode="lin" valueType="num">
                                      <p:cBhvr>
                                        <p:cTn id="67" dur="1" fill="hold"/>
                                        <p:tgtEl>
                                          <p:spTgt spid="123929"/>
                                        </p:tgtEl>
                                        <p:attrNameLst>
                                          <p:attrName/>
                                        </p:attrNameLst>
                                      </p:cBhvr>
                                    </p:anim>
                                  </p:childTnLst>
                                </p:cTn>
                              </p:par>
                              <p:par>
                                <p:cTn id="68" presetID="24" presetClass="entr" presetSubtype="0" fill="hold" grpId="0" nodeType="withEffect">
                                  <p:stCondLst>
                                    <p:cond delay="0"/>
                                  </p:stCondLst>
                                  <p:childTnLst>
                                    <p:set>
                                      <p:cBhvr>
                                        <p:cTn id="69" dur="1" fill="hold">
                                          <p:stCondLst>
                                            <p:cond delay="0"/>
                                          </p:stCondLst>
                                        </p:cTn>
                                        <p:tgtEl>
                                          <p:spTgt spid="123950"/>
                                        </p:tgtEl>
                                        <p:attrNameLst>
                                          <p:attrName>style.visibility</p:attrName>
                                        </p:attrNameLst>
                                      </p:cBhvr>
                                      <p:to>
                                        <p:strVal val="visible"/>
                                      </p:to>
                                    </p:set>
                                    <p:anim to="" calcmode="lin" valueType="num">
                                      <p:cBhvr>
                                        <p:cTn id="70" dur="1" fill="hold"/>
                                        <p:tgtEl>
                                          <p:spTgt spid="1239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921" grpId="0"/>
      <p:bldP spid="123928" grpId="0" animBg="1"/>
      <p:bldP spid="123929" grpId="0" animBg="1"/>
      <p:bldP spid="123930" grpId="0" animBg="1"/>
      <p:bldP spid="123931" grpId="0" animBg="1"/>
      <p:bldP spid="123933" grpId="0" animBg="1"/>
      <p:bldP spid="123934" grpId="0" animBg="1"/>
      <p:bldP spid="123935" grpId="0" animBg="1"/>
      <p:bldP spid="123936" grpId="0" animBg="1"/>
      <p:bldP spid="123943" grpId="0" animBg="1"/>
      <p:bldP spid="123944" grpId="0" animBg="1"/>
      <p:bldP spid="123945" grpId="0" animBg="1"/>
      <p:bldP spid="123946" grpId="0" animBg="1"/>
      <p:bldP spid="123949" grpId="0" animBg="1"/>
      <p:bldP spid="123950" grpId="0" animBg="1"/>
      <p:bldP spid="12395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FF0000"/>
            </a:gs>
          </a:gsLst>
          <a:lin ang="54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lgn="l" eaLnBrk="1" hangingPunct="1"/>
            <a:r>
              <a:rPr lang="en-US" sz="3200" b="1" smtClean="0">
                <a:solidFill>
                  <a:srgbClr val="FF00FF"/>
                </a:solidFill>
              </a:rPr>
              <a:t/>
            </a:r>
            <a:br>
              <a:rPr lang="en-US" sz="3200" b="1" smtClean="0">
                <a:solidFill>
                  <a:srgbClr val="FF00FF"/>
                </a:solidFill>
              </a:rPr>
            </a:br>
            <a:r>
              <a:rPr lang="en-US" sz="3200" b="1" smtClean="0">
                <a:solidFill>
                  <a:srgbClr val="FF0000"/>
                </a:solidFill>
              </a:rPr>
              <a:t>                    </a:t>
            </a:r>
            <a:r>
              <a:rPr lang="en-US" sz="3200" b="1" u="sng" smtClean="0">
                <a:solidFill>
                  <a:srgbClr val="FF0000"/>
                </a:solidFill>
              </a:rPr>
              <a:t>Tập đọc</a:t>
            </a:r>
            <a:r>
              <a:rPr lang="en-US" sz="3200" b="1" smtClean="0">
                <a:solidFill>
                  <a:srgbClr val="FF0000"/>
                </a:solidFill>
              </a:rPr>
              <a:t>          </a:t>
            </a:r>
            <a:r>
              <a:rPr lang="en-US" sz="3200" b="1" smtClean="0"/>
              <a:t/>
            </a:r>
            <a:br>
              <a:rPr lang="en-US" sz="3200" b="1" smtClean="0"/>
            </a:br>
            <a:r>
              <a:rPr lang="en-US" sz="3200" b="1" smtClean="0"/>
              <a:t>                    Quả tim khỉ</a:t>
            </a:r>
          </a:p>
        </p:txBody>
      </p:sp>
      <p:sp>
        <p:nvSpPr>
          <p:cNvPr id="6147" name="Rectangle 3"/>
          <p:cNvSpPr>
            <a:spLocks noGrp="1" noChangeArrowheads="1"/>
          </p:cNvSpPr>
          <p:nvPr>
            <p:ph type="body" idx="1"/>
          </p:nvPr>
        </p:nvSpPr>
        <p:spPr/>
        <p:txBody>
          <a:bodyPr/>
          <a:lstStyle/>
          <a:p>
            <a:pPr eaLnBrk="1" hangingPunct="1">
              <a:lnSpc>
                <a:spcPct val="80000"/>
              </a:lnSpc>
              <a:buFontTx/>
              <a:buNone/>
            </a:pPr>
            <a:r>
              <a:rPr lang="en-US" sz="2400" smtClean="0"/>
              <a:t>1</a:t>
            </a:r>
            <a:r>
              <a:rPr lang="en-US" sz="1600" smtClean="0"/>
              <a:t>. </a:t>
            </a:r>
            <a:r>
              <a:rPr lang="en-US" sz="2800" smtClean="0"/>
              <a:t>Một ngày nắng đẹp, đang leo trèo trên hàng dừa ven sông, Khỉ bỗng nghe một tiếng quẫy mạnh dưới nước. Một con vật da sần sùi, dài thượt, nhe hàm răng nhọn hoắt như một lưỡi cưa sắc, trườn lên bãi cát.</a:t>
            </a:r>
          </a:p>
          <a:p>
            <a:pPr eaLnBrk="1" hangingPunct="1">
              <a:lnSpc>
                <a:spcPct val="80000"/>
              </a:lnSpc>
              <a:buFontTx/>
              <a:buNone/>
            </a:pPr>
            <a:r>
              <a:rPr lang="en-US" sz="2800" smtClean="0"/>
              <a:t>    Nó nhìn khỉ bằng cặp mắt ti hí với hai hàng nước mắt chảy dài. Khỉ ngạc nhiên:</a:t>
            </a:r>
          </a:p>
          <a:p>
            <a:pPr eaLnBrk="1" hangingPunct="1">
              <a:lnSpc>
                <a:spcPct val="80000"/>
              </a:lnSpc>
              <a:buFontTx/>
              <a:buNone/>
            </a:pPr>
            <a:r>
              <a:rPr lang="en-US" sz="2800" smtClean="0"/>
              <a:t>   - Bạn là ai ? Vì sao bạn khóc ?</a:t>
            </a:r>
          </a:p>
          <a:p>
            <a:pPr eaLnBrk="1" hangingPunct="1">
              <a:lnSpc>
                <a:spcPct val="80000"/>
              </a:lnSpc>
              <a:buFontTx/>
              <a:buNone/>
            </a:pPr>
            <a:r>
              <a:rPr lang="en-US" sz="2800" smtClean="0"/>
              <a:t>   - Tôi là Cá Sấu. Tôi khóc vì chả ai chơi với tôi.</a:t>
            </a:r>
          </a:p>
          <a:p>
            <a:pPr eaLnBrk="1" hangingPunct="1">
              <a:lnSpc>
                <a:spcPct val="80000"/>
              </a:lnSpc>
              <a:buFontTx/>
              <a:buNone/>
            </a:pPr>
            <a:r>
              <a:rPr lang="en-US" sz="2800" smtClean="0"/>
              <a:t>    Khỉ nghe vậy, mời Cá Sấu kết bạn.</a:t>
            </a:r>
          </a:p>
          <a:p>
            <a:pPr eaLnBrk="1" hangingPunct="1">
              <a:lnSpc>
                <a:spcPct val="80000"/>
              </a:lnSpc>
              <a:buFontTx/>
              <a:buNone/>
            </a:pPr>
            <a:r>
              <a:rPr lang="en-US" sz="2800" smtClean="0"/>
              <a:t>    Từ đó, ngày nào Cá Sấu cũng đến, ăn những hoa quả mà Khỉ hái cho.</a:t>
            </a:r>
          </a:p>
          <a:p>
            <a:pPr eaLnBrk="1" hangingPunct="1">
              <a:lnSpc>
                <a:spcPct val="80000"/>
              </a:lnSpc>
              <a:buFontTx/>
              <a:buNone/>
            </a:pPr>
            <a:endParaRPr lang="en-US" smtClean="0"/>
          </a:p>
          <a:p>
            <a:pPr eaLnBrk="1" hangingPunct="1">
              <a:lnSpc>
                <a:spcPct val="80000"/>
              </a:lnSpc>
              <a:buFontTx/>
              <a:buNone/>
            </a:pPr>
            <a:endParaRPr lang="en-US" sz="2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0">
          <a:gsLst>
            <a:gs pos="0">
              <a:schemeClr val="bg1"/>
            </a:gs>
            <a:gs pos="100000">
              <a:srgbClr val="00FFFF"/>
            </a:gs>
          </a:gsLst>
          <a:lin ang="5400000" scaled="1"/>
        </a:gra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en-US" sz="3200" b="1" smtClean="0">
                <a:solidFill>
                  <a:srgbClr val="FF00FF"/>
                </a:solidFill>
              </a:rPr>
              <a:t/>
            </a:r>
            <a:br>
              <a:rPr lang="en-US" sz="3200" b="1" smtClean="0">
                <a:solidFill>
                  <a:srgbClr val="FF00FF"/>
                </a:solidFill>
              </a:rPr>
            </a:br>
            <a:r>
              <a:rPr lang="en-US" sz="3200" b="1" smtClean="0">
                <a:solidFill>
                  <a:srgbClr val="FF0000"/>
                </a:solidFill>
              </a:rPr>
              <a:t>                     </a:t>
            </a:r>
            <a:r>
              <a:rPr lang="en-US" sz="3200" b="1" u="sng" smtClean="0">
                <a:solidFill>
                  <a:srgbClr val="FF0000"/>
                </a:solidFill>
              </a:rPr>
              <a:t>Tập đọc</a:t>
            </a:r>
            <a:r>
              <a:rPr lang="en-US" sz="3200" b="1" smtClean="0">
                <a:solidFill>
                  <a:srgbClr val="FF0000"/>
                </a:solidFill>
              </a:rPr>
              <a:t>          </a:t>
            </a:r>
            <a:r>
              <a:rPr lang="en-US" sz="3200" b="1" smtClean="0"/>
              <a:t/>
            </a:r>
            <a:br>
              <a:rPr lang="en-US" sz="3200" b="1" smtClean="0"/>
            </a:br>
            <a:r>
              <a:rPr lang="en-US" sz="3200" b="1" smtClean="0"/>
              <a:t>                     Quả tim khỉ</a:t>
            </a:r>
          </a:p>
        </p:txBody>
      </p:sp>
      <p:sp>
        <p:nvSpPr>
          <p:cNvPr id="7171" name="Rectangle 3"/>
          <p:cNvSpPr>
            <a:spLocks noGrp="1" noChangeArrowheads="1"/>
          </p:cNvSpPr>
          <p:nvPr>
            <p:ph type="body" idx="1"/>
          </p:nvPr>
        </p:nvSpPr>
        <p:spPr/>
        <p:txBody>
          <a:bodyPr/>
          <a:lstStyle/>
          <a:p>
            <a:pPr eaLnBrk="1" hangingPunct="1">
              <a:buFontTx/>
              <a:buNone/>
            </a:pPr>
            <a:r>
              <a:rPr lang="en-US" sz="2800" smtClean="0"/>
              <a:t>2.</a:t>
            </a:r>
            <a:r>
              <a:rPr lang="en-US" sz="900" smtClean="0"/>
              <a:t> </a:t>
            </a:r>
            <a:r>
              <a:rPr lang="en-US" sz="2800" smtClean="0"/>
              <a:t>Một hôm, Cá Sấu mời Khỉ đến chơi nhà. Khỉ nhận lời, ngồi lên lưng Cá Sấu. Bơi đã xa bờ, Cá Sấu mới bảo:</a:t>
            </a:r>
          </a:p>
          <a:p>
            <a:pPr eaLnBrk="1" hangingPunct="1">
              <a:buFontTx/>
              <a:buChar char="-"/>
            </a:pPr>
            <a:r>
              <a:rPr lang="en-US" sz="2800" smtClean="0"/>
              <a:t>Vua của chúng tôi ốm nặng, phải ăn một quả tim khỉ mới khỏi. Tôi cần quả tim của bạn.</a:t>
            </a:r>
          </a:p>
          <a:p>
            <a:pPr eaLnBrk="1" hangingPunct="1">
              <a:buFontTx/>
              <a:buNone/>
            </a:pPr>
            <a:r>
              <a:rPr lang="en-US" sz="2800" smtClean="0"/>
              <a:t>   Khỉ nghe vậy hết sức hoảng sợ. Nhưng rồi trấn tĩnh lại, nó bảo:</a:t>
            </a:r>
          </a:p>
          <a:p>
            <a:pPr eaLnBrk="1" hangingPunct="1">
              <a:buFontTx/>
              <a:buChar char="-"/>
            </a:pPr>
            <a:r>
              <a:rPr lang="en-US" sz="2800" smtClean="0"/>
              <a:t>Chuyện quan trọng vậy mà bạn chẳng bảo trước. Quả tim tôi để ở nhà. Mau đưa tôi về, tôi sẽ lấy tim dâng lên vua của bạn.</a:t>
            </a:r>
          </a:p>
          <a:p>
            <a:pPr eaLnBrk="1" hangingPunct="1">
              <a:buFontTx/>
              <a:buNone/>
            </a:pPr>
            <a:endParaRPr lang="en-US" sz="2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0">
          <a:gsLst>
            <a:gs pos="0">
              <a:srgbClr val="00FFFF"/>
            </a:gs>
            <a:gs pos="100000">
              <a:schemeClr val="accent1"/>
            </a:gs>
          </a:gsLst>
          <a:lin ang="5400000" scaled="1"/>
        </a:gra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200" b="1" smtClean="0">
                <a:solidFill>
                  <a:srgbClr val="FF00FF"/>
                </a:solidFill>
              </a:rPr>
              <a:t/>
            </a:r>
            <a:br>
              <a:rPr lang="en-US" sz="3200" b="1" smtClean="0">
                <a:solidFill>
                  <a:srgbClr val="FF00FF"/>
                </a:solidFill>
              </a:rPr>
            </a:br>
            <a:r>
              <a:rPr lang="en-US" sz="3200" b="1" smtClean="0">
                <a:solidFill>
                  <a:srgbClr val="FF0000"/>
                </a:solidFill>
              </a:rPr>
              <a:t>               </a:t>
            </a:r>
            <a:r>
              <a:rPr lang="en-US" sz="3200" b="1" u="sng" smtClean="0">
                <a:solidFill>
                  <a:srgbClr val="FF0000"/>
                </a:solidFill>
              </a:rPr>
              <a:t>Tập đọc</a:t>
            </a:r>
            <a:r>
              <a:rPr lang="en-US" sz="3200" b="1" smtClean="0">
                <a:solidFill>
                  <a:srgbClr val="FF0000"/>
                </a:solidFill>
              </a:rPr>
              <a:t>          </a:t>
            </a:r>
            <a:r>
              <a:rPr lang="en-US" sz="3200" b="1" smtClean="0"/>
              <a:t/>
            </a:r>
            <a:br>
              <a:rPr lang="en-US" sz="3200" b="1" smtClean="0"/>
            </a:br>
            <a:r>
              <a:rPr lang="en-US" sz="3200" b="1" smtClean="0"/>
              <a:t>Quả tim khỉ</a:t>
            </a:r>
          </a:p>
        </p:txBody>
      </p:sp>
      <p:sp>
        <p:nvSpPr>
          <p:cNvPr id="8195" name="Rectangle 3"/>
          <p:cNvSpPr>
            <a:spLocks noGrp="1" noChangeArrowheads="1"/>
          </p:cNvSpPr>
          <p:nvPr>
            <p:ph type="body" idx="1"/>
          </p:nvPr>
        </p:nvSpPr>
        <p:spPr/>
        <p:txBody>
          <a:bodyPr/>
          <a:lstStyle/>
          <a:p>
            <a:pPr eaLnBrk="1" hangingPunct="1">
              <a:buFontTx/>
              <a:buNone/>
            </a:pPr>
            <a:r>
              <a:rPr lang="en-US" smtClean="0"/>
              <a:t>3. Cá Sấu tưởng thật, liền đưa Khỉ trở lại bờ. Tới nơi, Khỉ đu vút lên cành cây, mắng:</a:t>
            </a:r>
          </a:p>
          <a:p>
            <a:pPr eaLnBrk="1" hangingPunct="1">
              <a:buFontTx/>
              <a:buNone/>
            </a:pPr>
            <a:r>
              <a:rPr lang="en-US" smtClean="0"/>
              <a:t>    - Con vật bội bạc kia ! Đi đi ! Chẳng ai thèm kết bạn với những kẻ giả dối như mi đâu.</a:t>
            </a:r>
          </a:p>
          <a:p>
            <a:pPr eaLnBrk="1" hangingPunct="1">
              <a:buFontTx/>
              <a:buNone/>
            </a:pPr>
            <a:r>
              <a:rPr lang="en-US" smtClean="0"/>
              <a:t>    Cá Sấu tẽn tò, lặn sâu xuống nước, lủi mất.</a:t>
            </a:r>
          </a:p>
          <a:p>
            <a:pPr eaLnBrk="1" hangingPunct="1">
              <a:buFontTx/>
              <a:buNone/>
            </a:pPr>
            <a:endParaRPr lang="en-US" smtClean="0"/>
          </a:p>
          <a:p>
            <a:pPr lvl="1" eaLnBrk="1" hangingPunct="1">
              <a:buFontTx/>
              <a:buNone/>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folHlink"/>
            </a:gs>
            <a:gs pos="100000">
              <a:srgbClr val="E9EAB4"/>
            </a:gs>
          </a:gsLst>
          <a:lin ang="5400000" scaled="1"/>
        </a:gra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304800"/>
            <a:ext cx="8534400" cy="1828800"/>
          </a:xfrm>
        </p:spPr>
        <p:txBody>
          <a:bodyPr/>
          <a:lstStyle/>
          <a:p>
            <a:pPr algn="l" eaLnBrk="1" hangingPunct="1"/>
            <a:r>
              <a:rPr lang="en-US" sz="4000" b="1" smtClean="0">
                <a:solidFill>
                  <a:srgbClr val="66FF33"/>
                </a:solidFill>
              </a:rPr>
              <a:t/>
            </a:r>
            <a:br>
              <a:rPr lang="en-US" sz="4000" b="1" smtClean="0">
                <a:solidFill>
                  <a:srgbClr val="66FF33"/>
                </a:solidFill>
              </a:rPr>
            </a:br>
            <a:r>
              <a:rPr lang="en-US" sz="4000" b="1" smtClean="0">
                <a:solidFill>
                  <a:srgbClr val="A50021"/>
                </a:solidFill>
              </a:rPr>
              <a:t/>
            </a:r>
            <a:br>
              <a:rPr lang="en-US" sz="4000" b="1" smtClean="0">
                <a:solidFill>
                  <a:srgbClr val="A50021"/>
                </a:solidFill>
              </a:rPr>
            </a:br>
            <a:r>
              <a:rPr lang="en-US" sz="4000" b="1" smtClean="0">
                <a:solidFill>
                  <a:srgbClr val="A50021"/>
                </a:solidFill>
              </a:rPr>
              <a:t>                       </a:t>
            </a:r>
            <a:r>
              <a:rPr lang="en-US" sz="4000" b="1" u="sng" smtClean="0">
                <a:solidFill>
                  <a:srgbClr val="A50021"/>
                </a:solidFill>
              </a:rPr>
              <a:t>Tập đọc</a:t>
            </a:r>
            <a:r>
              <a:rPr lang="en-US" sz="4000" b="1" smtClean="0">
                <a:solidFill>
                  <a:srgbClr val="66FF33"/>
                </a:solidFill>
              </a:rPr>
              <a:t> </a:t>
            </a:r>
            <a:r>
              <a:rPr lang="en-US" sz="4000" smtClean="0"/>
              <a:t>               </a:t>
            </a:r>
            <a:br>
              <a:rPr lang="en-US" sz="4000" smtClean="0"/>
            </a:br>
            <a:r>
              <a:rPr lang="en-US" sz="4000" smtClean="0"/>
              <a:t>                    </a:t>
            </a:r>
            <a:r>
              <a:rPr lang="en-US" sz="4000" smtClean="0">
                <a:solidFill>
                  <a:srgbClr val="A50021"/>
                </a:solidFill>
              </a:rPr>
              <a:t>Quả tim khỉ</a:t>
            </a:r>
            <a:br>
              <a:rPr lang="en-US" sz="4000" smtClean="0">
                <a:solidFill>
                  <a:srgbClr val="A50021"/>
                </a:solidFill>
              </a:rPr>
            </a:br>
            <a:endParaRPr lang="en-US" sz="4000" smtClean="0">
              <a:solidFill>
                <a:srgbClr val="A50021"/>
              </a:solidFill>
            </a:endParaRPr>
          </a:p>
        </p:txBody>
      </p:sp>
      <p:sp>
        <p:nvSpPr>
          <p:cNvPr id="60419" name="Rectangle 3"/>
          <p:cNvSpPr>
            <a:spLocks noGrp="1" noChangeArrowheads="1"/>
          </p:cNvSpPr>
          <p:nvPr>
            <p:ph type="body" idx="1"/>
          </p:nvPr>
        </p:nvSpPr>
        <p:spPr>
          <a:xfrm>
            <a:off x="0" y="2743200"/>
            <a:ext cx="9144000" cy="3535363"/>
          </a:xfrm>
        </p:spPr>
        <p:txBody>
          <a:bodyPr/>
          <a:lstStyle/>
          <a:p>
            <a:pPr eaLnBrk="1" hangingPunct="1">
              <a:buFontTx/>
              <a:buNone/>
            </a:pPr>
            <a:r>
              <a:rPr lang="en-US" sz="2800" smtClean="0"/>
              <a:t>  </a:t>
            </a:r>
            <a:r>
              <a:rPr lang="en-US" sz="2800" b="1" smtClean="0">
                <a:solidFill>
                  <a:srgbClr val="0000FF"/>
                </a:solidFill>
              </a:rPr>
              <a:t>Đoạn 1:</a:t>
            </a:r>
            <a:r>
              <a:rPr lang="en-US" sz="2800" smtClean="0">
                <a:solidFill>
                  <a:srgbClr val="A50021"/>
                </a:solidFill>
              </a:rPr>
              <a:t> </a:t>
            </a:r>
            <a:r>
              <a:rPr lang="en-US" sz="2800" smtClean="0">
                <a:solidFill>
                  <a:schemeClr val="tx2"/>
                </a:solidFill>
              </a:rPr>
              <a:t>Gi</a:t>
            </a:r>
            <a:r>
              <a:rPr lang="en-US" smtClean="0"/>
              <a:t>ọng của người </a:t>
            </a:r>
            <a:r>
              <a:rPr lang="en-US" sz="2800" smtClean="0"/>
              <a:t>dẫn chuyện</a:t>
            </a:r>
            <a:r>
              <a:rPr lang="en-US" smtClean="0"/>
              <a:t> đọc</a:t>
            </a:r>
            <a:r>
              <a:rPr lang="en-US" sz="2800" smtClean="0"/>
              <a:t> vui vẻ; Giọng Khỉ: chân thật hồn nhiên; Giọng Cá Sấu: buồn bã, tủi thân.</a:t>
            </a:r>
          </a:p>
          <a:p>
            <a:pPr eaLnBrk="1" hangingPunct="1">
              <a:buFontTx/>
              <a:buNone/>
            </a:pPr>
            <a:r>
              <a:rPr lang="en-US" sz="2800" smtClean="0">
                <a:solidFill>
                  <a:srgbClr val="A50021"/>
                </a:solidFill>
              </a:rPr>
              <a:t>  </a:t>
            </a:r>
            <a:r>
              <a:rPr lang="en-US" sz="2800" b="1" smtClean="0">
                <a:solidFill>
                  <a:srgbClr val="0000FF"/>
                </a:solidFill>
              </a:rPr>
              <a:t>Đoạn 2:</a:t>
            </a:r>
            <a:r>
              <a:rPr lang="en-US" sz="2800" smtClean="0">
                <a:solidFill>
                  <a:srgbClr val="A50021"/>
                </a:solidFill>
              </a:rPr>
              <a:t> </a:t>
            </a:r>
            <a:r>
              <a:rPr lang="en-US" sz="2800" smtClean="0"/>
              <a:t>Giọng nguời d</a:t>
            </a:r>
            <a:r>
              <a:rPr lang="en-US" smtClean="0"/>
              <a:t>ẫn</a:t>
            </a:r>
            <a:r>
              <a:rPr lang="en-US" sz="2800" smtClean="0"/>
              <a:t> chuyện hồi hộp; Giọng Khỉ: bình tĩnh, khôn ngoan khi nói với Cá Sấu ở giữa sông;</a:t>
            </a:r>
          </a:p>
          <a:p>
            <a:pPr eaLnBrk="1" hangingPunct="1">
              <a:buFontTx/>
              <a:buNone/>
            </a:pPr>
            <a:r>
              <a:rPr lang="en-US" sz="2800" smtClean="0"/>
              <a:t>  Giọng Cá Sấu: giả dối.</a:t>
            </a:r>
          </a:p>
          <a:p>
            <a:pPr eaLnBrk="1" hangingPunct="1">
              <a:buFontTx/>
              <a:buNone/>
            </a:pPr>
            <a:r>
              <a:rPr lang="en-US" sz="2800" smtClean="0">
                <a:solidFill>
                  <a:srgbClr val="A50021"/>
                </a:solidFill>
              </a:rPr>
              <a:t>  </a:t>
            </a:r>
            <a:r>
              <a:rPr lang="en-US" sz="2800" b="1" smtClean="0">
                <a:solidFill>
                  <a:srgbClr val="0000FF"/>
                </a:solidFill>
              </a:rPr>
              <a:t>Đoạn 3:</a:t>
            </a:r>
            <a:r>
              <a:rPr lang="en-US" sz="2800" smtClean="0">
                <a:solidFill>
                  <a:srgbClr val="A50021"/>
                </a:solidFill>
              </a:rPr>
              <a:t> </a:t>
            </a:r>
            <a:r>
              <a:rPr lang="en-US" sz="2800" smtClean="0"/>
              <a:t>Giọng ngưòi dẫn chuyện hả hê; Giọng Khỉ: phẫn nộ khi mắng Cá Sấu.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p:cTn id="7" dur="500" fill="hold"/>
                                        <p:tgtEl>
                                          <p:spTgt spid="60419">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0419">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60419">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2" presetClass="entr" presetSubtype="4" fill="hold" nodeType="clickEffect">
                                  <p:stCondLst>
                                    <p:cond delay="0"/>
                                  </p:stCondLst>
                                  <p:childTnLst>
                                    <p:set>
                                      <p:cBhvr>
                                        <p:cTn id="13" dur="1" fill="hold">
                                          <p:stCondLst>
                                            <p:cond delay="0"/>
                                          </p:stCondLst>
                                        </p:cTn>
                                        <p:tgtEl>
                                          <p:spTgt spid="60419">
                                            <p:txEl>
                                              <p:pRg st="1" end="1"/>
                                            </p:txEl>
                                          </p:spTgt>
                                        </p:tgtEl>
                                        <p:attrNameLst>
                                          <p:attrName>style.visibility</p:attrName>
                                        </p:attrNameLst>
                                      </p:cBhvr>
                                      <p:to>
                                        <p:strVal val="visible"/>
                                      </p:to>
                                    </p:set>
                                    <p:animEffect transition="in" filter="slide(fromBottom)">
                                      <p:cBhvr>
                                        <p:cTn id="14" dur="500"/>
                                        <p:tgtEl>
                                          <p:spTgt spid="60419">
                                            <p:txEl>
                                              <p:pRg st="1" end="1"/>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60419">
                                            <p:txEl>
                                              <p:pRg st="2" end="2"/>
                                            </p:txEl>
                                          </p:spTgt>
                                        </p:tgtEl>
                                        <p:attrNameLst>
                                          <p:attrName>style.visibility</p:attrName>
                                        </p:attrNameLst>
                                      </p:cBhvr>
                                      <p:to>
                                        <p:strVal val="visible"/>
                                      </p:to>
                                    </p:set>
                                    <p:animEffect transition="in" filter="slide(fromBottom)">
                                      <p:cBhvr>
                                        <p:cTn id="17" dur="500"/>
                                        <p:tgtEl>
                                          <p:spTgt spid="604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nodeType="clickEffect">
                                  <p:stCondLst>
                                    <p:cond delay="0"/>
                                  </p:stCondLst>
                                  <p:childTnLst>
                                    <p:set>
                                      <p:cBhvr>
                                        <p:cTn id="21" dur="1" fill="hold">
                                          <p:stCondLst>
                                            <p:cond delay="0"/>
                                          </p:stCondLst>
                                        </p:cTn>
                                        <p:tgtEl>
                                          <p:spTgt spid="60419">
                                            <p:txEl>
                                              <p:pRg st="3" end="3"/>
                                            </p:txEl>
                                          </p:spTgt>
                                        </p:tgtEl>
                                        <p:attrNameLst>
                                          <p:attrName>style.visibility</p:attrName>
                                        </p:attrNameLst>
                                      </p:cBhvr>
                                      <p:to>
                                        <p:strVal val="visible"/>
                                      </p:to>
                                    </p:set>
                                    <p:animEffect transition="in" filter="slide(fromBottom)">
                                      <p:cBhvr>
                                        <p:cTn id="22" dur="500"/>
                                        <p:tgtEl>
                                          <p:spTgt spid="604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chemeClr val="accent1"/>
            </a:gs>
            <a:gs pos="100000">
              <a:srgbClr val="00FFFF"/>
            </a:gs>
          </a:gsLst>
          <a:lin ang="5400000" scaled="1"/>
        </a:gra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8229600" cy="1600200"/>
          </a:xfrm>
        </p:spPr>
        <p:txBody>
          <a:bodyPr/>
          <a:lstStyle/>
          <a:p>
            <a:pPr algn="l" eaLnBrk="1" hangingPunct="1"/>
            <a:r>
              <a:rPr lang="en-US" sz="3200" b="1" smtClean="0">
                <a:solidFill>
                  <a:srgbClr val="FF00FF"/>
                </a:solidFill>
              </a:rPr>
              <a:t/>
            </a:r>
            <a:br>
              <a:rPr lang="en-US" sz="3200" b="1" smtClean="0">
                <a:solidFill>
                  <a:srgbClr val="FF00FF"/>
                </a:solidFill>
              </a:rPr>
            </a:br>
            <a:r>
              <a:rPr lang="en-US" sz="3200" b="1" smtClean="0">
                <a:solidFill>
                  <a:srgbClr val="FF0000"/>
                </a:solidFill>
              </a:rPr>
              <a:t>                     </a:t>
            </a:r>
            <a:r>
              <a:rPr lang="en-US" sz="3200" b="1" u="sng" smtClean="0">
                <a:solidFill>
                  <a:srgbClr val="FF0000"/>
                </a:solidFill>
              </a:rPr>
              <a:t>Tập đọc</a:t>
            </a:r>
            <a:r>
              <a:rPr lang="en-US" sz="3200" b="1" smtClean="0">
                <a:solidFill>
                  <a:srgbClr val="FF0000"/>
                </a:solidFill>
              </a:rPr>
              <a:t>          </a:t>
            </a:r>
            <a:r>
              <a:rPr lang="en-US" sz="3200" b="1" smtClean="0"/>
              <a:t/>
            </a:r>
            <a:br>
              <a:rPr lang="en-US" sz="3200" b="1" smtClean="0"/>
            </a:br>
            <a:r>
              <a:rPr lang="en-US" sz="3200" b="1" smtClean="0"/>
              <a:t>                     Quả tim khỉ</a:t>
            </a:r>
          </a:p>
        </p:txBody>
      </p:sp>
      <p:sp>
        <p:nvSpPr>
          <p:cNvPr id="61443" name="Rectangle 3"/>
          <p:cNvSpPr>
            <a:spLocks noGrp="1" noChangeArrowheads="1"/>
          </p:cNvSpPr>
          <p:nvPr>
            <p:ph type="body" idx="1"/>
          </p:nvPr>
        </p:nvSpPr>
        <p:spPr>
          <a:xfrm>
            <a:off x="685800" y="1981200"/>
            <a:ext cx="7696200" cy="4648200"/>
          </a:xfrm>
        </p:spPr>
        <p:txBody>
          <a:bodyPr/>
          <a:lstStyle/>
          <a:p>
            <a:pPr eaLnBrk="1" hangingPunct="1">
              <a:lnSpc>
                <a:spcPct val="80000"/>
              </a:lnSpc>
              <a:buFontTx/>
              <a:buNone/>
            </a:pPr>
            <a:r>
              <a:rPr lang="en-US" sz="2400" smtClean="0"/>
              <a:t>1</a:t>
            </a:r>
            <a:r>
              <a:rPr lang="en-US" sz="1600" smtClean="0"/>
              <a:t>. </a:t>
            </a:r>
            <a:r>
              <a:rPr lang="en-US" sz="2800" smtClean="0"/>
              <a:t>Một ngày nắng đẹp, đang leo trèo trên hàng dừa ven sông, Khỉ bỗng nghe một tiếng quẫy mạnh dưới nước. Một con vật da sần sùi, dài thượt, nhe hàm răng nhọn hoắt như một lưỡi cưa sắc, trườn lên bãi cát.</a:t>
            </a:r>
          </a:p>
          <a:p>
            <a:pPr eaLnBrk="1" hangingPunct="1">
              <a:lnSpc>
                <a:spcPct val="80000"/>
              </a:lnSpc>
              <a:buFontTx/>
              <a:buNone/>
            </a:pPr>
            <a:r>
              <a:rPr lang="en-US" sz="2800" smtClean="0"/>
              <a:t>    Nó nhìn khỉ bằng cặp mắt ti hí với hai hàng nước mắt chảy dài. Khỉ ngạc nhiên:</a:t>
            </a:r>
          </a:p>
          <a:p>
            <a:pPr eaLnBrk="1" hangingPunct="1">
              <a:lnSpc>
                <a:spcPct val="80000"/>
              </a:lnSpc>
              <a:buFontTx/>
              <a:buNone/>
            </a:pPr>
            <a:r>
              <a:rPr lang="en-US" sz="2800" smtClean="0"/>
              <a:t>   - Bạn là ai ? Vì sao bạn khóc ?</a:t>
            </a:r>
          </a:p>
          <a:p>
            <a:pPr eaLnBrk="1" hangingPunct="1">
              <a:lnSpc>
                <a:spcPct val="80000"/>
              </a:lnSpc>
              <a:buFontTx/>
              <a:buNone/>
            </a:pPr>
            <a:r>
              <a:rPr lang="en-US" sz="2800" smtClean="0"/>
              <a:t>   - Tôi là Cá Sấu. Tôi khóc vì chả ai chơi với tôi.</a:t>
            </a:r>
          </a:p>
          <a:p>
            <a:pPr eaLnBrk="1" hangingPunct="1">
              <a:lnSpc>
                <a:spcPct val="80000"/>
              </a:lnSpc>
              <a:buFontTx/>
              <a:buNone/>
            </a:pPr>
            <a:r>
              <a:rPr lang="en-US" sz="2800" smtClean="0"/>
              <a:t>    Khỉ nghe vậy, mời Cá Sấu kết bạn.</a:t>
            </a:r>
          </a:p>
          <a:p>
            <a:pPr eaLnBrk="1" hangingPunct="1">
              <a:lnSpc>
                <a:spcPct val="80000"/>
              </a:lnSpc>
              <a:buFontTx/>
              <a:buNone/>
            </a:pPr>
            <a:r>
              <a:rPr lang="en-US" sz="2800" smtClean="0"/>
              <a:t>    Từ đó, ngày nào Cá Sấu cũng đến, ăn những hoa quả mà Khỉ hái cho.</a:t>
            </a:r>
          </a:p>
          <a:p>
            <a:pPr eaLnBrk="1" hangingPunct="1">
              <a:lnSpc>
                <a:spcPct val="80000"/>
              </a:lnSpc>
              <a:buFontTx/>
              <a:buNone/>
            </a:pP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0" presetClass="entr" presetSubtype="0" fill="hold" nodeType="clickEffect">
                                  <p:stCondLst>
                                    <p:cond delay="0"/>
                                  </p:stCondLst>
                                  <p:childTnLst>
                                    <p:set>
                                      <p:cBhvr>
                                        <p:cTn id="6" dur="1" fill="hold">
                                          <p:stCondLst>
                                            <p:cond delay="0"/>
                                          </p:stCondLst>
                                        </p:cTn>
                                        <p:tgtEl>
                                          <p:spTgt spid="61443">
                                            <p:txEl>
                                              <p:pRg st="0" end="0"/>
                                            </p:txEl>
                                          </p:spTgt>
                                        </p:tgtEl>
                                        <p:attrNameLst>
                                          <p:attrName>style.visibility</p:attrName>
                                        </p:attrNameLst>
                                      </p:cBhvr>
                                      <p:to>
                                        <p:strVal val="visible"/>
                                      </p:to>
                                    </p:set>
                                    <p:animEffect transition="in" filter="wedge">
                                      <p:cBhvr>
                                        <p:cTn id="7" dur="2000"/>
                                        <p:tgtEl>
                                          <p:spTgt spid="61443">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61443">
                                            <p:txEl>
                                              <p:pRg st="1" end="1"/>
                                            </p:txEl>
                                          </p:spTgt>
                                        </p:tgtEl>
                                        <p:attrNameLst>
                                          <p:attrName>style.visibility</p:attrName>
                                        </p:attrNameLst>
                                      </p:cBhvr>
                                      <p:to>
                                        <p:strVal val="visible"/>
                                      </p:to>
                                    </p:set>
                                    <p:animEffect transition="in" filter="wedge">
                                      <p:cBhvr>
                                        <p:cTn id="10" dur="2000"/>
                                        <p:tgtEl>
                                          <p:spTgt spid="61443">
                                            <p:txEl>
                                              <p:pRg st="1" end="1"/>
                                            </p:txEl>
                                          </p:spTgt>
                                        </p:tgtEl>
                                      </p:cBhvr>
                                    </p:animEffect>
                                  </p:childTnLst>
                                </p:cTn>
                              </p:par>
                              <p:par>
                                <p:cTn id="11" presetID="20" presetClass="entr" presetSubtype="0" fill="hold" nodeType="withEffect">
                                  <p:stCondLst>
                                    <p:cond delay="0"/>
                                  </p:stCondLst>
                                  <p:childTnLst>
                                    <p:set>
                                      <p:cBhvr>
                                        <p:cTn id="12" dur="1" fill="hold">
                                          <p:stCondLst>
                                            <p:cond delay="0"/>
                                          </p:stCondLst>
                                        </p:cTn>
                                        <p:tgtEl>
                                          <p:spTgt spid="61443">
                                            <p:txEl>
                                              <p:pRg st="2" end="2"/>
                                            </p:txEl>
                                          </p:spTgt>
                                        </p:tgtEl>
                                        <p:attrNameLst>
                                          <p:attrName>style.visibility</p:attrName>
                                        </p:attrNameLst>
                                      </p:cBhvr>
                                      <p:to>
                                        <p:strVal val="visible"/>
                                      </p:to>
                                    </p:set>
                                    <p:animEffect transition="in" filter="wedge">
                                      <p:cBhvr>
                                        <p:cTn id="13" dur="2000"/>
                                        <p:tgtEl>
                                          <p:spTgt spid="61443">
                                            <p:txEl>
                                              <p:pRg st="2" end="2"/>
                                            </p:txEl>
                                          </p:spTgt>
                                        </p:tgtEl>
                                      </p:cBhvr>
                                    </p:animEffect>
                                  </p:childTnLst>
                                </p:cTn>
                              </p:par>
                              <p:par>
                                <p:cTn id="14" presetID="20" presetClass="entr" presetSubtype="0" fill="hold" nodeType="withEffect">
                                  <p:stCondLst>
                                    <p:cond delay="0"/>
                                  </p:stCondLst>
                                  <p:childTnLst>
                                    <p:set>
                                      <p:cBhvr>
                                        <p:cTn id="15" dur="1" fill="hold">
                                          <p:stCondLst>
                                            <p:cond delay="0"/>
                                          </p:stCondLst>
                                        </p:cTn>
                                        <p:tgtEl>
                                          <p:spTgt spid="61443">
                                            <p:txEl>
                                              <p:pRg st="3" end="3"/>
                                            </p:txEl>
                                          </p:spTgt>
                                        </p:tgtEl>
                                        <p:attrNameLst>
                                          <p:attrName>style.visibility</p:attrName>
                                        </p:attrNameLst>
                                      </p:cBhvr>
                                      <p:to>
                                        <p:strVal val="visible"/>
                                      </p:to>
                                    </p:set>
                                    <p:animEffect transition="in" filter="wedge">
                                      <p:cBhvr>
                                        <p:cTn id="16" dur="2000"/>
                                        <p:tgtEl>
                                          <p:spTgt spid="61443">
                                            <p:txEl>
                                              <p:pRg st="3" end="3"/>
                                            </p:txEl>
                                          </p:spTgt>
                                        </p:tgtEl>
                                      </p:cBhvr>
                                    </p:animEffect>
                                  </p:childTnLst>
                                </p:cTn>
                              </p:par>
                              <p:par>
                                <p:cTn id="17" presetID="20" presetClass="entr" presetSubtype="0" fill="hold" nodeType="withEffect">
                                  <p:stCondLst>
                                    <p:cond delay="0"/>
                                  </p:stCondLst>
                                  <p:childTnLst>
                                    <p:set>
                                      <p:cBhvr>
                                        <p:cTn id="18" dur="1" fill="hold">
                                          <p:stCondLst>
                                            <p:cond delay="0"/>
                                          </p:stCondLst>
                                        </p:cTn>
                                        <p:tgtEl>
                                          <p:spTgt spid="61443">
                                            <p:txEl>
                                              <p:pRg st="4" end="4"/>
                                            </p:txEl>
                                          </p:spTgt>
                                        </p:tgtEl>
                                        <p:attrNameLst>
                                          <p:attrName>style.visibility</p:attrName>
                                        </p:attrNameLst>
                                      </p:cBhvr>
                                      <p:to>
                                        <p:strVal val="visible"/>
                                      </p:to>
                                    </p:set>
                                    <p:animEffect transition="in" filter="wedge">
                                      <p:cBhvr>
                                        <p:cTn id="19" dur="2000"/>
                                        <p:tgtEl>
                                          <p:spTgt spid="61443">
                                            <p:txEl>
                                              <p:pRg st="4" end="4"/>
                                            </p:txEl>
                                          </p:spTgt>
                                        </p:tgtEl>
                                      </p:cBhvr>
                                    </p:animEffect>
                                  </p:childTnLst>
                                </p:cTn>
                              </p:par>
                              <p:par>
                                <p:cTn id="20" presetID="20" presetClass="entr" presetSubtype="0" fill="hold" nodeType="withEffect">
                                  <p:stCondLst>
                                    <p:cond delay="0"/>
                                  </p:stCondLst>
                                  <p:childTnLst>
                                    <p:set>
                                      <p:cBhvr>
                                        <p:cTn id="21" dur="1" fill="hold">
                                          <p:stCondLst>
                                            <p:cond delay="0"/>
                                          </p:stCondLst>
                                        </p:cTn>
                                        <p:tgtEl>
                                          <p:spTgt spid="61443">
                                            <p:txEl>
                                              <p:pRg st="5" end="5"/>
                                            </p:txEl>
                                          </p:spTgt>
                                        </p:tgtEl>
                                        <p:attrNameLst>
                                          <p:attrName>style.visibility</p:attrName>
                                        </p:attrNameLst>
                                      </p:cBhvr>
                                      <p:to>
                                        <p:strVal val="visible"/>
                                      </p:to>
                                    </p:set>
                                    <p:animEffect transition="in" filter="wedge">
                                      <p:cBhvr>
                                        <p:cTn id="22" dur="2000"/>
                                        <p:tgtEl>
                                          <p:spTgt spid="614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2062</TotalTime>
  <Words>1540</Words>
  <Application>Microsoft Office PowerPoint</Application>
  <PresentationFormat>On-screen Show (4:3)</PresentationFormat>
  <Paragraphs>104</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Comic Sans MS</vt:lpstr>
      <vt:lpstr>Arial</vt:lpstr>
      <vt:lpstr>Calibri</vt:lpstr>
      <vt:lpstr>Times New Roman</vt:lpstr>
      <vt:lpstr>Default Design</vt:lpstr>
      <vt:lpstr>Slide 1</vt:lpstr>
      <vt:lpstr>                     Tập đọc               Quả tim khỉ  </vt:lpstr>
      <vt:lpstr>Slide 3</vt:lpstr>
      <vt:lpstr>Slide 4</vt:lpstr>
      <vt:lpstr>                     Tập đọc                               Quả tim khỉ</vt:lpstr>
      <vt:lpstr>                      Tập đọc                                Quả tim khỉ</vt:lpstr>
      <vt:lpstr>                Tập đọc           Quả tim khỉ</vt:lpstr>
      <vt:lpstr>                         Tập đọc                                     Quả tim khỉ </vt:lpstr>
      <vt:lpstr>                      Tập đọc                                Quả tim khỉ</vt:lpstr>
      <vt:lpstr>                              Tập đọc                       </vt:lpstr>
      <vt:lpstr>                                Tập đọc</vt:lpstr>
      <vt:lpstr>Slide 12</vt:lpstr>
      <vt:lpstr>                                 Tập đọc                                           Quả tim khỉ</vt:lpstr>
      <vt:lpstr>                                 Tập đọc                                            Quả tim khỉ</vt:lpstr>
      <vt:lpstr>                Tập đọc           Quả tim khỉ</vt:lpstr>
      <vt:lpstr>                    Tập đọc               Quả tim khỉ</vt:lpstr>
      <vt:lpstr>                              Tập đọc                                        Quả tim khỉ</vt:lpstr>
    </vt:vector>
  </TitlesOfParts>
  <Company>164A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xp sp2 Full</dc:creator>
  <cp:lastModifiedBy>CSTeam</cp:lastModifiedBy>
  <cp:revision>104</cp:revision>
  <dcterms:created xsi:type="dcterms:W3CDTF">2008-12-15T15:00:55Z</dcterms:created>
  <dcterms:modified xsi:type="dcterms:W3CDTF">2016-06-29T09:26:11Z</dcterms:modified>
</cp:coreProperties>
</file>