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1" r:id="rId2"/>
    <p:sldId id="295" r:id="rId3"/>
    <p:sldId id="260" r:id="rId4"/>
    <p:sldId id="297" r:id="rId5"/>
    <p:sldId id="262" r:id="rId6"/>
    <p:sldId id="298" r:id="rId7"/>
    <p:sldId id="265" r:id="rId8"/>
    <p:sldId id="292" r:id="rId9"/>
    <p:sldId id="293" r:id="rId10"/>
    <p:sldId id="279" r:id="rId11"/>
    <p:sldId id="294" r:id="rId12"/>
    <p:sldId id="270" r:id="rId13"/>
    <p:sldId id="269" r:id="rId14"/>
    <p:sldId id="271" r:id="rId15"/>
    <p:sldId id="272" r:id="rId16"/>
    <p:sldId id="273" r:id="rId17"/>
    <p:sldId id="30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.VnArial Narrow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.VnArial Narrow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.VnArial Narrow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.VnArial Narrow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.Vn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FF66"/>
    <a:srgbClr val="52BEF4"/>
    <a:srgbClr val="CCFFFF"/>
    <a:srgbClr val="CCECFF"/>
    <a:srgbClr val="FFFFCC"/>
    <a:srgbClr val="FFC9FF"/>
    <a:srgbClr val="0000FF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90" autoAdjust="0"/>
    <p:restoredTop sz="81347" autoAdjust="0"/>
  </p:normalViewPr>
  <p:slideViewPr>
    <p:cSldViewPr>
      <p:cViewPr>
        <p:scale>
          <a:sx n="50" d="100"/>
          <a:sy n="50" d="100"/>
        </p:scale>
        <p:origin x="-10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0345663A-484C-49CA-A20D-0FB0F9EA3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BCF1E-E4B5-498A-B59D-CA4BEDFAC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FB0C3-27E0-4067-8C58-6DF351FB0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45DF8-4BA4-466F-8952-25243836E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61DA7-ABD3-44F5-AFC1-0A0396541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12F5B-2300-47E8-A253-A282FBFC9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E256E-A7A9-476E-A4FC-A480D34F3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C911B-2552-4F9B-A6F2-9870BAF86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F01AF-2E5B-4FC1-9F59-763B3F0B3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62EF3-A66B-4322-9D98-2BD44D501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07139-0B8B-49CB-9C62-7632D526F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EE704-B981-4192-B0D9-87957E3F7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C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2D52DBD0-A0CE-41F5-92EE-0B534CAFC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HOI%20GIANG.%20THAO\trong.mp3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HOI%20GIANG.%20THAO\trong.mp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0" name="Equation" r:id="rId3" imgW="114151" imgH="215619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1" name="Equation" r:id="rId4" imgW="114151" imgH="215619" progId="Equation.3">
              <p:embed/>
            </p:oleObj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500563" y="3357563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>
                <a:solidFill>
                  <a:srgbClr val="3333FF"/>
                </a:solidFill>
                <a:latin typeface="Arial" charset="0"/>
              </a:rPr>
              <a:t> </a:t>
            </a:r>
            <a:endParaRPr lang="en-US" b="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635375" y="549275"/>
            <a:ext cx="13684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 u="sng">
                <a:latin typeface="Arial" charset="0"/>
              </a:rPr>
              <a:t>Tập </a:t>
            </a:r>
            <a:r>
              <a:rPr lang="vi-VN" b="0" u="sng">
                <a:latin typeface="Arial" charset="0"/>
              </a:rPr>
              <a:t>đ</a:t>
            </a:r>
            <a:r>
              <a:rPr lang="en-GB" b="0" u="sng">
                <a:latin typeface="Arial" charset="0"/>
              </a:rPr>
              <a:t>ọc</a:t>
            </a:r>
            <a:endParaRPr lang="en-US" b="0" u="sng">
              <a:latin typeface="Arial" charset="0"/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3297238" y="1125538"/>
            <a:ext cx="18002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chemeClr val="hlink"/>
                </a:solidFill>
                <a:latin typeface="Arial" charset="0"/>
              </a:rPr>
              <a:t>Voi nhà</a:t>
            </a:r>
            <a:endParaRPr lang="en-US" sz="36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003800" y="1628775"/>
            <a:ext cx="31686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Theo </a:t>
            </a:r>
            <a:r>
              <a:rPr lang="en-GB" b="0" i="1">
                <a:latin typeface="Arial" charset="0"/>
              </a:rPr>
              <a:t>Nguyễn Trần Bé</a:t>
            </a:r>
            <a:endParaRPr lang="en-US" b="0" i="1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5" grpId="0"/>
      <p:bldP spid="4506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1268" name="Picture 4" descr="CAIVAH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76250"/>
            <a:ext cx="7848600" cy="591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5546725" y="1801813"/>
            <a:ext cx="1944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Luyện </a:t>
            </a:r>
            <a:r>
              <a:rPr lang="vi-VN" b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b="0">
                <a:solidFill>
                  <a:srgbClr val="0000FF"/>
                </a:solidFill>
                <a:latin typeface="Arial" charset="0"/>
              </a:rPr>
              <a:t>ọc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258888" y="1844675"/>
            <a:ext cx="2233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4213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3082925" y="2147888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7235825" y="22050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>
            <a:off x="684213" y="2205038"/>
            <a:ext cx="0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4427538" y="21336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8388350" y="2205038"/>
            <a:ext cx="0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003800" y="2781300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5003800" y="32131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vũng lầy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1116013" y="2636838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12301" name="Rectangle 16"/>
          <p:cNvSpPr>
            <a:spLocks noChangeArrowheads="1"/>
          </p:cNvSpPr>
          <p:nvPr/>
        </p:nvSpPr>
        <p:spPr bwMode="auto">
          <a:xfrm>
            <a:off x="3563938" y="476250"/>
            <a:ext cx="1484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 u="sng">
                <a:latin typeface="Arial" charset="0"/>
              </a:rPr>
              <a:t>Tập </a:t>
            </a:r>
            <a:r>
              <a:rPr lang="vi-VN" b="0" u="sng">
                <a:latin typeface="Arial" charset="0"/>
              </a:rPr>
              <a:t>đ</a:t>
            </a:r>
            <a:r>
              <a:rPr lang="en-GB" b="0" u="sng">
                <a:latin typeface="Arial" charset="0"/>
              </a:rPr>
              <a:t>ọc</a:t>
            </a:r>
            <a:endParaRPr lang="en-US" b="0" u="sng">
              <a:latin typeface="Arial" charset="0"/>
            </a:endParaRPr>
          </a:p>
        </p:txBody>
      </p:sp>
      <p:sp>
        <p:nvSpPr>
          <p:cNvPr id="12302" name="Rectangle 17"/>
          <p:cNvSpPr>
            <a:spLocks noChangeArrowheads="1"/>
          </p:cNvSpPr>
          <p:nvPr/>
        </p:nvSpPr>
        <p:spPr bwMode="auto">
          <a:xfrm>
            <a:off x="3635375" y="981075"/>
            <a:ext cx="146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latin typeface="Arial" charset="0"/>
              </a:rPr>
              <a:t>Voi nhà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2303" name="Rectangle 18"/>
          <p:cNvSpPr>
            <a:spLocks noChangeArrowheads="1"/>
          </p:cNvSpPr>
          <p:nvPr/>
        </p:nvSpPr>
        <p:spPr bwMode="auto">
          <a:xfrm>
            <a:off x="4859338" y="1268413"/>
            <a:ext cx="3697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>
                <a:latin typeface="Arial" charset="0"/>
              </a:rPr>
              <a:t>Theo </a:t>
            </a:r>
            <a:r>
              <a:rPr lang="en-GB" b="0" i="1">
                <a:latin typeface="Arial" charset="0"/>
              </a:rPr>
              <a:t>Nguyễn Trần Bé</a:t>
            </a:r>
            <a:endParaRPr lang="en-US" b="0" i="1">
              <a:latin typeface="Arial" charset="0"/>
            </a:endParaRP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5003800" y="36449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lừng lừng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1116013" y="4581525"/>
            <a:ext cx="20875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Lừng lừng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5003800" y="4076700"/>
            <a:ext cx="1223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quặp</a:t>
            </a:r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5076825" y="4508500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hu</a:t>
            </a:r>
            <a:r>
              <a:rPr lang="vi-VN" b="0">
                <a:latin typeface="Arial" charset="0"/>
              </a:rPr>
              <a:t>ơ</a:t>
            </a:r>
            <a:endParaRPr lang="en-US" b="0">
              <a:latin typeface="Arial" charset="0"/>
            </a:endParaRPr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1116013" y="314166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rú ga</a:t>
            </a:r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1116013" y="3644900"/>
            <a:ext cx="28082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vục ( xuống vũng)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1116013" y="4076700"/>
            <a:ext cx="2808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thu 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325" grpId="0"/>
      <p:bldP spid="56326" grpId="0" animBg="1"/>
      <p:bldP spid="56327" grpId="0" animBg="1"/>
      <p:bldP spid="56328" grpId="0" animBg="1"/>
      <p:bldP spid="56329" grpId="0" animBg="1"/>
      <p:bldP spid="56330" grpId="0" animBg="1"/>
      <p:bldP spid="56331" grpId="0" animBg="1"/>
      <p:bldP spid="56334" grpId="0"/>
      <p:bldP spid="56343" grpId="0"/>
      <p:bldP spid="56344" grpId="0"/>
      <p:bldP spid="563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1214916911-Da-bong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8496300" cy="611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70096826-115038sm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260350"/>
            <a:ext cx="820896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1214916916-Di-xe-dap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549275"/>
            <a:ext cx="82804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1214916920-Ve-tranh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04813"/>
            <a:ext cx="8497888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voi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864235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5546725" y="1801813"/>
            <a:ext cx="1944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Luyện </a:t>
            </a:r>
            <a:r>
              <a:rPr lang="vi-VN" b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b="0">
                <a:solidFill>
                  <a:srgbClr val="0000FF"/>
                </a:solidFill>
                <a:latin typeface="Arial" charset="0"/>
              </a:rPr>
              <a:t>ọc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258888" y="1844675"/>
            <a:ext cx="2233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684213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>
            <a:off x="3082925" y="2147888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7235825" y="22050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 flipH="1">
            <a:off x="684213" y="2205038"/>
            <a:ext cx="0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 flipH="1">
            <a:off x="4427538" y="21336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8388350" y="2205038"/>
            <a:ext cx="0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5003800" y="2781300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5003800" y="32131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vũng lầy</a:t>
            </a: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1116013" y="2636838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18445" name="Rectangle 14"/>
          <p:cNvSpPr>
            <a:spLocks noChangeArrowheads="1"/>
          </p:cNvSpPr>
          <p:nvPr/>
        </p:nvSpPr>
        <p:spPr bwMode="auto">
          <a:xfrm>
            <a:off x="3563938" y="476250"/>
            <a:ext cx="1484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 u="sng">
                <a:latin typeface="Arial" charset="0"/>
              </a:rPr>
              <a:t>Tập </a:t>
            </a:r>
            <a:r>
              <a:rPr lang="vi-VN" b="0" u="sng">
                <a:latin typeface="Arial" charset="0"/>
              </a:rPr>
              <a:t>đ</a:t>
            </a:r>
            <a:r>
              <a:rPr lang="en-GB" b="0" u="sng">
                <a:latin typeface="Arial" charset="0"/>
              </a:rPr>
              <a:t>ọc</a:t>
            </a:r>
            <a:endParaRPr lang="en-US" b="0" u="sng">
              <a:latin typeface="Arial" charset="0"/>
            </a:endParaRPr>
          </a:p>
        </p:txBody>
      </p:sp>
      <p:sp>
        <p:nvSpPr>
          <p:cNvPr id="18446" name="Rectangle 15"/>
          <p:cNvSpPr>
            <a:spLocks noChangeArrowheads="1"/>
          </p:cNvSpPr>
          <p:nvPr/>
        </p:nvSpPr>
        <p:spPr bwMode="auto">
          <a:xfrm>
            <a:off x="3635375" y="981075"/>
            <a:ext cx="146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latin typeface="Arial" charset="0"/>
              </a:rPr>
              <a:t>Voi nhà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8447" name="Rectangle 16"/>
          <p:cNvSpPr>
            <a:spLocks noChangeArrowheads="1"/>
          </p:cNvSpPr>
          <p:nvPr/>
        </p:nvSpPr>
        <p:spPr bwMode="auto">
          <a:xfrm>
            <a:off x="4859338" y="1268413"/>
            <a:ext cx="3697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>
                <a:latin typeface="Arial" charset="0"/>
              </a:rPr>
              <a:t>Theo </a:t>
            </a:r>
            <a:r>
              <a:rPr lang="en-GB" b="0" i="1">
                <a:latin typeface="Arial" charset="0"/>
              </a:rPr>
              <a:t>Nguyễn Trần Bé</a:t>
            </a:r>
            <a:endParaRPr lang="en-US" b="0" i="1">
              <a:latin typeface="Arial" charset="0"/>
            </a:endParaRP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5003800" y="36449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lừng lừng</a:t>
            </a: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1116013" y="4581525"/>
            <a:ext cx="20875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Lừng lừng</a:t>
            </a: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5003800" y="4076700"/>
            <a:ext cx="1223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quặp</a:t>
            </a: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5076825" y="4508500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hu</a:t>
            </a:r>
            <a:r>
              <a:rPr lang="vi-VN" b="0">
                <a:latin typeface="Arial" charset="0"/>
              </a:rPr>
              <a:t>ơ</a:t>
            </a:r>
            <a:endParaRPr lang="en-US" b="0">
              <a:latin typeface="Arial" charset="0"/>
            </a:endParaRP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1116013" y="314166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rú ga</a:t>
            </a: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1116013" y="3644900"/>
            <a:ext cx="28082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vục ( xuống vũng)</a:t>
            </a: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1116013" y="4076700"/>
            <a:ext cx="2808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thu 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2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2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2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2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2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2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2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2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2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2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2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7" grpId="0"/>
      <p:bldP spid="62468" grpId="0" animBg="1"/>
      <p:bldP spid="62469" grpId="0" animBg="1"/>
      <p:bldP spid="62470" grpId="0" animBg="1"/>
      <p:bldP spid="62471" grpId="0" animBg="1"/>
      <p:bldP spid="62472" grpId="0" animBg="1"/>
      <p:bldP spid="62473" grpId="0" animBg="1"/>
      <p:bldP spid="62476" grpId="0"/>
      <p:bldP spid="62485" grpId="0"/>
      <p:bldP spid="62486" grpId="0"/>
      <p:bldP spid="624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5603875" y="1801813"/>
            <a:ext cx="1944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Luyện </a:t>
            </a:r>
            <a:r>
              <a:rPr lang="vi-VN" b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b="0">
                <a:solidFill>
                  <a:srgbClr val="0000FF"/>
                </a:solidFill>
                <a:latin typeface="Arial" charset="0"/>
              </a:rPr>
              <a:t>ọc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373188" y="1844675"/>
            <a:ext cx="2233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>
            <a:off x="684213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3203575" y="2147888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7235825" y="22050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684213" y="2205038"/>
            <a:ext cx="0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4427538" y="21336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8388350" y="2205038"/>
            <a:ext cx="0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5003800" y="2781300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5003800" y="32131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vũng lầy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1116013" y="2636838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3085" name="Rectangle 16"/>
          <p:cNvSpPr>
            <a:spLocks noChangeArrowheads="1"/>
          </p:cNvSpPr>
          <p:nvPr/>
        </p:nvSpPr>
        <p:spPr bwMode="auto">
          <a:xfrm>
            <a:off x="3563938" y="476250"/>
            <a:ext cx="1484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 u="sng">
                <a:latin typeface="Arial" charset="0"/>
              </a:rPr>
              <a:t>Tập </a:t>
            </a:r>
            <a:r>
              <a:rPr lang="vi-VN" b="0" u="sng">
                <a:latin typeface="Arial" charset="0"/>
              </a:rPr>
              <a:t>đ</a:t>
            </a:r>
            <a:r>
              <a:rPr lang="en-GB" b="0" u="sng">
                <a:latin typeface="Arial" charset="0"/>
              </a:rPr>
              <a:t>ọc</a:t>
            </a:r>
            <a:endParaRPr lang="en-US" b="0" u="sng">
              <a:latin typeface="Arial" charset="0"/>
            </a:endParaRPr>
          </a:p>
        </p:txBody>
      </p:sp>
      <p:sp>
        <p:nvSpPr>
          <p:cNvPr id="3086" name="Rectangle 17"/>
          <p:cNvSpPr>
            <a:spLocks noChangeArrowheads="1"/>
          </p:cNvSpPr>
          <p:nvPr/>
        </p:nvSpPr>
        <p:spPr bwMode="auto">
          <a:xfrm>
            <a:off x="3276600" y="981075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latin typeface="Arial" charset="0"/>
              </a:rPr>
              <a:t>Voi nhà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3087" name="Rectangle 18"/>
          <p:cNvSpPr>
            <a:spLocks noChangeArrowheads="1"/>
          </p:cNvSpPr>
          <p:nvPr/>
        </p:nvSpPr>
        <p:spPr bwMode="auto">
          <a:xfrm>
            <a:off x="4859338" y="1268413"/>
            <a:ext cx="3697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>
                <a:latin typeface="Arial" charset="0"/>
              </a:rPr>
              <a:t>Theo </a:t>
            </a:r>
            <a:r>
              <a:rPr lang="en-GB" b="0" i="1">
                <a:latin typeface="Arial" charset="0"/>
              </a:rPr>
              <a:t>Nguyễn Trần Bé</a:t>
            </a:r>
            <a:endParaRPr lang="en-US" b="0" i="1">
              <a:latin typeface="Arial" charset="0"/>
            </a:endParaRPr>
          </a:p>
        </p:txBody>
      </p:sp>
      <p:pic>
        <p:nvPicPr>
          <p:cNvPr id="57367" name="Picture 23" descr="290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2852738"/>
            <a:ext cx="1944687" cy="163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68" name="trong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839200" y="6858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0" dur="2542" fill="hold"/>
                                        <p:tgtEl>
                                          <p:spTgt spid="573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8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7368"/>
                </p:tgtEl>
              </p:cMediaNode>
            </p:audio>
          </p:childTnLst>
        </p:cTn>
      </p:par>
    </p:tnLst>
    <p:bldLst>
      <p:bldP spid="57348" grpId="0"/>
      <p:bldP spid="57349" grpId="0"/>
      <p:bldP spid="57350" grpId="0" animBg="1"/>
      <p:bldP spid="57351" grpId="0" animBg="1"/>
      <p:bldP spid="57352" grpId="0" animBg="1"/>
      <p:bldP spid="57353" grpId="0" animBg="1"/>
      <p:bldP spid="57354" grpId="0" animBg="1"/>
      <p:bldP spid="57355" grpId="0" animBg="1"/>
      <p:bldP spid="573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50825" y="2347913"/>
            <a:ext cx="8497888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Tứ rú ga mấy lần nh</a:t>
            </a:r>
            <a:r>
              <a:rPr lang="vi-VN" b="0">
                <a:latin typeface="Arial" charset="0"/>
              </a:rPr>
              <a:t>ư</a:t>
            </a:r>
            <a:r>
              <a:rPr lang="en-US" b="0">
                <a:latin typeface="Arial" charset="0"/>
              </a:rPr>
              <a:t>ng xe không nhúch nhích.  Hai bánh tr</a:t>
            </a:r>
            <a:r>
              <a:rPr lang="vi-VN" b="0">
                <a:latin typeface="Arial" charset="0"/>
              </a:rPr>
              <a:t>ư</a:t>
            </a:r>
            <a:r>
              <a:rPr lang="en-US" b="0">
                <a:latin typeface="Arial" charset="0"/>
              </a:rPr>
              <a:t>ớc </a:t>
            </a:r>
          </a:p>
          <a:p>
            <a:pPr>
              <a:spcBef>
                <a:spcPct val="50000"/>
              </a:spcBef>
            </a:pPr>
            <a:r>
              <a:rPr lang="vi-VN" b="0">
                <a:latin typeface="Arial" charset="0"/>
              </a:rPr>
              <a:t>đ</a:t>
            </a:r>
            <a:r>
              <a:rPr lang="en-US" b="0">
                <a:latin typeface="Arial" charset="0"/>
              </a:rPr>
              <a:t>ã vục xuống vũng lầy.  Chúng tôi </a:t>
            </a:r>
            <a:r>
              <a:rPr lang="vi-VN" b="0">
                <a:latin typeface="Arial" charset="0"/>
              </a:rPr>
              <a:t>đ</a:t>
            </a:r>
            <a:r>
              <a:rPr lang="en-US" b="0">
                <a:latin typeface="Arial" charset="0"/>
              </a:rPr>
              <a:t>ành ngồi thu lu trong xe, </a:t>
            </a:r>
          </a:p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chịu rét qua </a:t>
            </a:r>
            <a:r>
              <a:rPr lang="vi-VN" b="0">
                <a:latin typeface="Arial" charset="0"/>
              </a:rPr>
              <a:t>đ</a:t>
            </a:r>
            <a:r>
              <a:rPr lang="en-US" b="0">
                <a:latin typeface="Arial" charset="0"/>
              </a:rPr>
              <a:t>êm.</a:t>
            </a:r>
          </a:p>
        </p:txBody>
      </p:sp>
      <p:sp>
        <p:nvSpPr>
          <p:cNvPr id="4099" name="Text Box 8"/>
          <p:cNvSpPr txBox="1">
            <a:spLocks noChangeArrowheads="1"/>
          </p:cNvSpPr>
          <p:nvPr/>
        </p:nvSpPr>
        <p:spPr bwMode="auto">
          <a:xfrm>
            <a:off x="3203575" y="2997200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  <p:sp>
        <p:nvSpPr>
          <p:cNvPr id="4100" name="Text Box 9"/>
          <p:cNvSpPr txBox="1">
            <a:spLocks noChangeArrowheads="1"/>
          </p:cNvSpPr>
          <p:nvPr/>
        </p:nvSpPr>
        <p:spPr bwMode="auto">
          <a:xfrm>
            <a:off x="4500563" y="3573463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5795963" y="3933825"/>
            <a:ext cx="720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  <p:sp>
        <p:nvSpPr>
          <p:cNvPr id="4102" name="Text Box 11"/>
          <p:cNvSpPr txBox="1">
            <a:spLocks noChangeArrowheads="1"/>
          </p:cNvSpPr>
          <p:nvPr/>
        </p:nvSpPr>
        <p:spPr bwMode="auto">
          <a:xfrm>
            <a:off x="3779838" y="3141663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  <p:sp>
        <p:nvSpPr>
          <p:cNvPr id="4103" name="Text Box 12"/>
          <p:cNvSpPr txBox="1">
            <a:spLocks noChangeArrowheads="1"/>
          </p:cNvSpPr>
          <p:nvPr/>
        </p:nvSpPr>
        <p:spPr bwMode="auto">
          <a:xfrm>
            <a:off x="5003800" y="3573463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H="1">
            <a:off x="6381750" y="2347913"/>
            <a:ext cx="144463" cy="649287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 flipH="1">
            <a:off x="6453188" y="2347913"/>
            <a:ext cx="144462" cy="649287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 flipH="1">
            <a:off x="3348038" y="2995613"/>
            <a:ext cx="144462" cy="576262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H="1">
            <a:off x="3276600" y="2995613"/>
            <a:ext cx="142875" cy="576262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 flipH="1">
            <a:off x="2555875" y="3643313"/>
            <a:ext cx="144463" cy="504825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 flipH="1">
            <a:off x="8027988" y="2995613"/>
            <a:ext cx="215900" cy="576262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 flipH="1">
            <a:off x="2627313" y="3643313"/>
            <a:ext cx="144462" cy="504825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 flipH="1">
            <a:off x="2551113" y="2347913"/>
            <a:ext cx="71437" cy="576262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 flipV="1">
            <a:off x="3962400" y="2851150"/>
            <a:ext cx="2335213" cy="158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746125" y="3468688"/>
            <a:ext cx="245745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4" name="Rectangle 46"/>
          <p:cNvSpPr>
            <a:spLocks noChangeArrowheads="1"/>
          </p:cNvSpPr>
          <p:nvPr/>
        </p:nvSpPr>
        <p:spPr bwMode="auto">
          <a:xfrm>
            <a:off x="3995738" y="549275"/>
            <a:ext cx="1484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 u="sng">
                <a:latin typeface="Arial" charset="0"/>
              </a:rPr>
              <a:t>Tập </a:t>
            </a:r>
            <a:r>
              <a:rPr lang="vi-VN" b="0" u="sng">
                <a:latin typeface="Arial" charset="0"/>
              </a:rPr>
              <a:t>đ</a:t>
            </a:r>
            <a:r>
              <a:rPr lang="en-GB" b="0" u="sng">
                <a:latin typeface="Arial" charset="0"/>
              </a:rPr>
              <a:t>ọc</a:t>
            </a:r>
            <a:endParaRPr lang="en-US" b="0" u="sng">
              <a:latin typeface="Arial" charset="0"/>
            </a:endParaRPr>
          </a:p>
        </p:txBody>
      </p:sp>
      <p:sp>
        <p:nvSpPr>
          <p:cNvPr id="4115" name="Rectangle 47"/>
          <p:cNvSpPr>
            <a:spLocks noChangeArrowheads="1"/>
          </p:cNvSpPr>
          <p:nvPr/>
        </p:nvSpPr>
        <p:spPr bwMode="auto">
          <a:xfrm>
            <a:off x="4067175" y="1125538"/>
            <a:ext cx="146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hlink"/>
                </a:solidFill>
                <a:latin typeface="Arial" charset="0"/>
              </a:rPr>
              <a:t>Voi nhà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116" name="Rectangle 48"/>
          <p:cNvSpPr>
            <a:spLocks noChangeArrowheads="1"/>
          </p:cNvSpPr>
          <p:nvPr/>
        </p:nvSpPr>
        <p:spPr bwMode="auto">
          <a:xfrm>
            <a:off x="5219700" y="1628775"/>
            <a:ext cx="3697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>
                <a:latin typeface="Arial" charset="0"/>
              </a:rPr>
              <a:t>Theo </a:t>
            </a:r>
            <a:r>
              <a:rPr lang="en-GB" b="0" i="1">
                <a:latin typeface="Arial" charset="0"/>
              </a:rPr>
              <a:t>Nguyễn Trần Bé</a:t>
            </a:r>
            <a:endParaRPr lang="en-US" b="0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1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1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216" grpId="0" animBg="1"/>
      <p:bldP spid="8217" grpId="0" animBg="1"/>
      <p:bldP spid="8219" grpId="0" animBg="1"/>
      <p:bldP spid="8220" grpId="0" animBg="1"/>
      <p:bldP spid="8221" grpId="0" animBg="1"/>
      <p:bldP spid="8222" grpId="0" animBg="1"/>
      <p:bldP spid="8223" grpId="0" animBg="1"/>
      <p:bldP spid="8224" grpId="0" animBg="1"/>
      <p:bldP spid="8226" grpId="0" animBg="1"/>
      <p:bldP spid="82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5603875" y="1801813"/>
            <a:ext cx="1944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Luyện </a:t>
            </a:r>
            <a:r>
              <a:rPr lang="vi-VN" b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b="0">
                <a:solidFill>
                  <a:srgbClr val="0000FF"/>
                </a:solidFill>
                <a:latin typeface="Arial" charset="0"/>
              </a:rPr>
              <a:t>ọc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1373188" y="1844675"/>
            <a:ext cx="2233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>
            <a:off x="684213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>
            <a:off x="3203575" y="2147888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7235825" y="22050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 flipH="1">
            <a:off x="684213" y="2205038"/>
            <a:ext cx="0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 flipH="1">
            <a:off x="4427538" y="21336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8388350" y="2205038"/>
            <a:ext cx="71438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5003800" y="2781300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5003800" y="32131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vũng lầy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1116013" y="2636838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5133" name="Rectangle 16"/>
          <p:cNvSpPr>
            <a:spLocks noChangeArrowheads="1"/>
          </p:cNvSpPr>
          <p:nvPr/>
        </p:nvSpPr>
        <p:spPr bwMode="auto">
          <a:xfrm>
            <a:off x="3563938" y="476250"/>
            <a:ext cx="1484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 u="sng">
                <a:latin typeface="Arial" charset="0"/>
              </a:rPr>
              <a:t>Tập </a:t>
            </a:r>
            <a:r>
              <a:rPr lang="vi-VN" b="0" u="sng">
                <a:latin typeface="Arial" charset="0"/>
              </a:rPr>
              <a:t>đ</a:t>
            </a:r>
            <a:r>
              <a:rPr lang="en-GB" b="0" u="sng">
                <a:latin typeface="Arial" charset="0"/>
              </a:rPr>
              <a:t>ọc</a:t>
            </a:r>
            <a:endParaRPr lang="en-US" b="0" u="sng">
              <a:latin typeface="Arial" charset="0"/>
            </a:endParaRPr>
          </a:p>
        </p:txBody>
      </p:sp>
      <p:sp>
        <p:nvSpPr>
          <p:cNvPr id="5134" name="Rectangle 17"/>
          <p:cNvSpPr>
            <a:spLocks noChangeArrowheads="1"/>
          </p:cNvSpPr>
          <p:nvPr/>
        </p:nvSpPr>
        <p:spPr bwMode="auto">
          <a:xfrm>
            <a:off x="3276600" y="981075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latin typeface="Arial" charset="0"/>
              </a:rPr>
              <a:t>Voi nhà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135" name="Rectangle 18"/>
          <p:cNvSpPr>
            <a:spLocks noChangeArrowheads="1"/>
          </p:cNvSpPr>
          <p:nvPr/>
        </p:nvSpPr>
        <p:spPr bwMode="auto">
          <a:xfrm>
            <a:off x="4859338" y="1268413"/>
            <a:ext cx="3697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>
                <a:latin typeface="Arial" charset="0"/>
              </a:rPr>
              <a:t>Theo </a:t>
            </a:r>
            <a:r>
              <a:rPr lang="en-GB" b="0" i="1">
                <a:latin typeface="Arial" charset="0"/>
              </a:rPr>
              <a:t>Nguyễn Trần Bé</a:t>
            </a:r>
            <a:endParaRPr lang="en-US" b="0" i="1">
              <a:latin typeface="Arial" charset="0"/>
            </a:endParaRP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003800" y="36449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Lừng lừng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1042988" y="5084763"/>
            <a:ext cx="20875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Lừng lừng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397" grpId="0"/>
      <p:bldP spid="59398" grpId="0" animBg="1"/>
      <p:bldP spid="59399" grpId="0" animBg="1"/>
      <p:bldP spid="59400" grpId="0" animBg="1"/>
      <p:bldP spid="59401" grpId="0" animBg="1"/>
      <p:bldP spid="59402" grpId="0" animBg="1"/>
      <p:bldP spid="59403" grpId="0" animBg="1"/>
      <p:bldP spid="594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84213" y="2276475"/>
            <a:ext cx="77771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Hãy chọn câu v</a:t>
            </a:r>
            <a:r>
              <a:rPr lang="vi-VN" b="0">
                <a:latin typeface="Arial" charset="0"/>
              </a:rPr>
              <a:t>ă</a:t>
            </a:r>
            <a:r>
              <a:rPr lang="en-GB" b="0">
                <a:latin typeface="Arial" charset="0"/>
              </a:rPr>
              <a:t>n ở cột A nối với giọng </a:t>
            </a:r>
            <a:r>
              <a:rPr lang="vi-VN" b="0">
                <a:latin typeface="Arial" charset="0"/>
              </a:rPr>
              <a:t>đ</a:t>
            </a:r>
            <a:r>
              <a:rPr lang="en-GB" b="0">
                <a:latin typeface="Arial" charset="0"/>
              </a:rPr>
              <a:t>ọc ở cột B sao cho phù hợp.</a:t>
            </a:r>
            <a:endParaRPr lang="en-US" b="0">
              <a:latin typeface="Arial" charset="0"/>
            </a:endParaRP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1763713" y="3284538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A</a:t>
            </a:r>
            <a:endParaRPr lang="en-US" b="0">
              <a:latin typeface="Arial" charset="0"/>
            </a:endParaRP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611188" y="3860800"/>
            <a:ext cx="37433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- Thế này thì hết cách rồi!</a:t>
            </a:r>
            <a:endParaRPr lang="en-US" b="0">
              <a:latin typeface="Arial" charset="0"/>
            </a:endParaRP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684213" y="4292600"/>
            <a:ext cx="37433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- Chạy </a:t>
            </a:r>
            <a:r>
              <a:rPr lang="vi-VN" b="0">
                <a:latin typeface="Arial" charset="0"/>
              </a:rPr>
              <a:t>đ</a:t>
            </a:r>
            <a:r>
              <a:rPr lang="en-GB" b="0">
                <a:latin typeface="Arial" charset="0"/>
              </a:rPr>
              <a:t>i! voi rừng </a:t>
            </a:r>
            <a:r>
              <a:rPr lang="vi-VN" b="0">
                <a:latin typeface="Arial" charset="0"/>
              </a:rPr>
              <a:t>đ</a:t>
            </a:r>
            <a:r>
              <a:rPr lang="en-GB" b="0">
                <a:latin typeface="Arial" charset="0"/>
              </a:rPr>
              <a:t>ấy!</a:t>
            </a:r>
            <a:endParaRPr lang="en-US" b="0">
              <a:latin typeface="Arial" charset="0"/>
            </a:endParaRP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755650" y="4724400"/>
            <a:ext cx="3743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- Không </a:t>
            </a:r>
            <a:r>
              <a:rPr lang="vi-VN" b="0">
                <a:latin typeface="Arial" charset="0"/>
              </a:rPr>
              <a:t>đư</a:t>
            </a:r>
            <a:r>
              <a:rPr lang="en-GB" b="0">
                <a:latin typeface="Arial" charset="0"/>
              </a:rPr>
              <a:t>ợc bắn!</a:t>
            </a:r>
            <a:endParaRPr lang="en-US" b="0">
              <a:latin typeface="Arial" charset="0"/>
            </a:endParaRP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755650" y="5157788"/>
            <a:ext cx="33131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- Nó </a:t>
            </a:r>
            <a:r>
              <a:rPr lang="vi-VN" b="0">
                <a:latin typeface="Arial" charset="0"/>
              </a:rPr>
              <a:t>đ</a:t>
            </a:r>
            <a:r>
              <a:rPr lang="en-GB" b="0">
                <a:latin typeface="Arial" charset="0"/>
              </a:rPr>
              <a:t>ập tan xe mất. Phải bắn thôi!</a:t>
            </a:r>
            <a:endParaRPr lang="en-US" b="0">
              <a:latin typeface="Arial" charset="0"/>
            </a:endParaRPr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5795963" y="3284538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B</a:t>
            </a:r>
            <a:endParaRPr lang="en-US" b="0">
              <a:latin typeface="Arial" charset="0"/>
            </a:endParaRPr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>
            <a:off x="4716463" y="3357563"/>
            <a:ext cx="0" cy="256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8" name="Text Box 38"/>
          <p:cNvSpPr txBox="1">
            <a:spLocks noChangeArrowheads="1"/>
          </p:cNvSpPr>
          <p:nvPr/>
        </p:nvSpPr>
        <p:spPr bwMode="auto">
          <a:xfrm>
            <a:off x="4859338" y="4292600"/>
            <a:ext cx="28082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- Giọng thất vọng.</a:t>
            </a:r>
            <a:endParaRPr lang="en-US" b="0">
              <a:latin typeface="Arial" charset="0"/>
            </a:endParaRPr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4859338" y="3860800"/>
            <a:ext cx="28082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- Giọng hốt hoảng.</a:t>
            </a:r>
            <a:endParaRPr lang="en-US" b="0">
              <a:latin typeface="Arial" charset="0"/>
            </a:endParaRPr>
          </a:p>
        </p:txBody>
      </p:sp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4932363" y="4797425"/>
            <a:ext cx="33131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- Giọng gấp gáp, lo sợ.</a:t>
            </a:r>
            <a:endParaRPr lang="en-US" b="0">
              <a:latin typeface="Arial" charset="0"/>
            </a:endParaRPr>
          </a:p>
        </p:txBody>
      </p: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4932363" y="5300663"/>
            <a:ext cx="367188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- Giọng dứt khoát,ra lệnh</a:t>
            </a:r>
            <a:endParaRPr lang="en-US" b="0">
              <a:latin typeface="Arial" charset="0"/>
            </a:endParaRPr>
          </a:p>
        </p:txBody>
      </p:sp>
      <p:sp>
        <p:nvSpPr>
          <p:cNvPr id="6158" name="Line 43"/>
          <p:cNvSpPr>
            <a:spLocks noChangeShapeType="1"/>
          </p:cNvSpPr>
          <p:nvPr/>
        </p:nvSpPr>
        <p:spPr bwMode="auto">
          <a:xfrm>
            <a:off x="3995738" y="46529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9" name="Line 44"/>
          <p:cNvSpPr>
            <a:spLocks noChangeShapeType="1"/>
          </p:cNvSpPr>
          <p:nvPr/>
        </p:nvSpPr>
        <p:spPr bwMode="auto">
          <a:xfrm>
            <a:off x="3924300" y="4581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85" name="Line 45"/>
          <p:cNvSpPr>
            <a:spLocks noChangeShapeType="1"/>
          </p:cNvSpPr>
          <p:nvPr/>
        </p:nvSpPr>
        <p:spPr bwMode="auto">
          <a:xfrm>
            <a:off x="4140200" y="4149725"/>
            <a:ext cx="865188" cy="431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86" name="Line 46"/>
          <p:cNvSpPr>
            <a:spLocks noChangeShapeType="1"/>
          </p:cNvSpPr>
          <p:nvPr/>
        </p:nvSpPr>
        <p:spPr bwMode="auto">
          <a:xfrm flipV="1">
            <a:off x="4067175" y="4149725"/>
            <a:ext cx="865188" cy="431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87" name="Line 47"/>
          <p:cNvSpPr>
            <a:spLocks noChangeShapeType="1"/>
          </p:cNvSpPr>
          <p:nvPr/>
        </p:nvSpPr>
        <p:spPr bwMode="auto">
          <a:xfrm>
            <a:off x="3419475" y="5084763"/>
            <a:ext cx="1512888" cy="431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88" name="Line 48"/>
          <p:cNvSpPr>
            <a:spLocks noChangeShapeType="1"/>
          </p:cNvSpPr>
          <p:nvPr/>
        </p:nvSpPr>
        <p:spPr bwMode="auto">
          <a:xfrm flipV="1">
            <a:off x="3492500" y="5084763"/>
            <a:ext cx="1439863" cy="431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0" y="1700213"/>
            <a:ext cx="719138" cy="739775"/>
            <a:chOff x="839" y="878"/>
            <a:chExt cx="453" cy="466"/>
          </a:xfrm>
        </p:grpSpPr>
        <p:sp>
          <p:nvSpPr>
            <p:cNvPr id="6168" name="Oval 51"/>
            <p:cNvSpPr>
              <a:spLocks noChangeArrowheads="1"/>
            </p:cNvSpPr>
            <p:nvPr/>
          </p:nvSpPr>
          <p:spPr bwMode="auto">
            <a:xfrm>
              <a:off x="839" y="890"/>
              <a:ext cx="453" cy="454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6169" name="Text Box 50"/>
            <p:cNvSpPr txBox="1">
              <a:spLocks noChangeArrowheads="1"/>
            </p:cNvSpPr>
            <p:nvPr/>
          </p:nvSpPr>
          <p:spPr bwMode="auto">
            <a:xfrm>
              <a:off x="915" y="878"/>
              <a:ext cx="20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4000">
                  <a:solidFill>
                    <a:srgbClr val="FF3300"/>
                  </a:solidFill>
                  <a:latin typeface="Arial" charset="0"/>
                </a:rPr>
                <a:t>?</a:t>
              </a:r>
              <a:endParaRPr lang="en-US" sz="4000">
                <a:solidFill>
                  <a:srgbClr val="FF3300"/>
                </a:solidFill>
                <a:latin typeface="Arial" charset="0"/>
              </a:endParaRPr>
            </a:p>
          </p:txBody>
        </p:sp>
      </p:grpSp>
      <p:sp>
        <p:nvSpPr>
          <p:cNvPr id="6165" name="Rectangle 54"/>
          <p:cNvSpPr>
            <a:spLocks noChangeArrowheads="1"/>
          </p:cNvSpPr>
          <p:nvPr/>
        </p:nvSpPr>
        <p:spPr bwMode="auto">
          <a:xfrm>
            <a:off x="3708400" y="476250"/>
            <a:ext cx="1484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 u="sng">
                <a:latin typeface="Arial" charset="0"/>
              </a:rPr>
              <a:t>Tập </a:t>
            </a:r>
            <a:r>
              <a:rPr lang="vi-VN" b="0" u="sng">
                <a:latin typeface="Arial" charset="0"/>
              </a:rPr>
              <a:t>đ</a:t>
            </a:r>
            <a:r>
              <a:rPr lang="en-GB" b="0" u="sng">
                <a:latin typeface="Arial" charset="0"/>
              </a:rPr>
              <a:t>ọc</a:t>
            </a:r>
            <a:endParaRPr lang="en-US" b="0" u="sng">
              <a:latin typeface="Arial" charset="0"/>
            </a:endParaRPr>
          </a:p>
        </p:txBody>
      </p:sp>
      <p:sp>
        <p:nvSpPr>
          <p:cNvPr id="6166" name="Rectangle 55"/>
          <p:cNvSpPr>
            <a:spLocks noChangeArrowheads="1"/>
          </p:cNvSpPr>
          <p:nvPr/>
        </p:nvSpPr>
        <p:spPr bwMode="auto">
          <a:xfrm>
            <a:off x="3708400" y="1052513"/>
            <a:ext cx="146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hlink"/>
                </a:solidFill>
                <a:latin typeface="Arial" charset="0"/>
              </a:rPr>
              <a:t>Voi nhà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6167" name="Rectangle 56"/>
          <p:cNvSpPr>
            <a:spLocks noChangeArrowheads="1"/>
          </p:cNvSpPr>
          <p:nvPr/>
        </p:nvSpPr>
        <p:spPr bwMode="auto">
          <a:xfrm>
            <a:off x="4932363" y="1557338"/>
            <a:ext cx="3697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>
                <a:latin typeface="Arial" charset="0"/>
              </a:rPr>
              <a:t>Theo </a:t>
            </a:r>
            <a:r>
              <a:rPr lang="en-GB" b="0" i="1">
                <a:latin typeface="Arial" charset="0"/>
              </a:rPr>
              <a:t>Nguyễn Trần Bé</a:t>
            </a:r>
            <a:endParaRPr lang="en-US" b="0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autoRev="1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autoRev="1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autoRev="1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3" dur="500" autoRev="1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500" autoRev="1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autoRev="1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2" dur="500" autoRev="1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autoRev="1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autoRev="1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8" dur="500" autoRev="1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9" dur="500" autoRev="1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" dur="500" autoRev="1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3" dur="20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7" dur="500" autoRev="1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500" autoRev="1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" dur="500" autoRev="1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3" dur="500" autoRev="1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" dur="500" autoRev="1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500" autoRev="1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2" dur="250" autoRev="1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250" autoRev="1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4" dur="250" autoRev="1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8" dur="500" autoRev="1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" dur="500" autoRev="1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0" dur="500" autoRev="1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1" grpId="0"/>
      <p:bldP spid="10272" grpId="0"/>
      <p:bldP spid="10273" grpId="0"/>
      <p:bldP spid="10274" grpId="0"/>
      <p:bldP spid="10277" grpId="0" animBg="1"/>
      <p:bldP spid="10278" grpId="0"/>
      <p:bldP spid="10279" grpId="0"/>
      <p:bldP spid="10281" grpId="0"/>
      <p:bldP spid="10282" grpId="0"/>
      <p:bldP spid="10285" grpId="0" animBg="1"/>
      <p:bldP spid="10286" grpId="0" animBg="1"/>
      <p:bldP spid="10287" grpId="0" animBg="1"/>
      <p:bldP spid="102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5603875" y="1801813"/>
            <a:ext cx="1944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Luyện </a:t>
            </a:r>
            <a:r>
              <a:rPr lang="vi-VN" b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b="0">
                <a:solidFill>
                  <a:srgbClr val="0000FF"/>
                </a:solidFill>
                <a:latin typeface="Arial" charset="0"/>
              </a:rPr>
              <a:t>ọc</a:t>
            </a:r>
          </a:p>
        </p:txBody>
      </p:sp>
      <p:sp>
        <p:nvSpPr>
          <p:cNvPr id="60442" name="Text Box 26"/>
          <p:cNvSpPr txBox="1">
            <a:spLocks noChangeArrowheads="1"/>
          </p:cNvSpPr>
          <p:nvPr/>
        </p:nvSpPr>
        <p:spPr bwMode="auto">
          <a:xfrm>
            <a:off x="1373188" y="1844675"/>
            <a:ext cx="2233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60443" name="Line 27"/>
          <p:cNvSpPr>
            <a:spLocks noChangeShapeType="1"/>
          </p:cNvSpPr>
          <p:nvPr/>
        </p:nvSpPr>
        <p:spPr bwMode="auto">
          <a:xfrm>
            <a:off x="684213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44" name="Line 28"/>
          <p:cNvSpPr>
            <a:spLocks noChangeShapeType="1"/>
          </p:cNvSpPr>
          <p:nvPr/>
        </p:nvSpPr>
        <p:spPr bwMode="auto">
          <a:xfrm>
            <a:off x="3203575" y="2147888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45" name="Line 29"/>
          <p:cNvSpPr>
            <a:spLocks noChangeShapeType="1"/>
          </p:cNvSpPr>
          <p:nvPr/>
        </p:nvSpPr>
        <p:spPr bwMode="auto">
          <a:xfrm>
            <a:off x="7235825" y="22050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46" name="Line 30"/>
          <p:cNvSpPr>
            <a:spLocks noChangeShapeType="1"/>
          </p:cNvSpPr>
          <p:nvPr/>
        </p:nvSpPr>
        <p:spPr bwMode="auto">
          <a:xfrm flipH="1">
            <a:off x="684213" y="2205038"/>
            <a:ext cx="0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47" name="Line 31"/>
          <p:cNvSpPr>
            <a:spLocks noChangeShapeType="1"/>
          </p:cNvSpPr>
          <p:nvPr/>
        </p:nvSpPr>
        <p:spPr bwMode="auto">
          <a:xfrm flipH="1">
            <a:off x="4427538" y="21336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48" name="Line 32"/>
          <p:cNvSpPr>
            <a:spLocks noChangeShapeType="1"/>
          </p:cNvSpPr>
          <p:nvPr/>
        </p:nvSpPr>
        <p:spPr bwMode="auto">
          <a:xfrm>
            <a:off x="8388350" y="2205038"/>
            <a:ext cx="71438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49" name="Text Box 33"/>
          <p:cNvSpPr txBox="1">
            <a:spLocks noChangeArrowheads="1"/>
          </p:cNvSpPr>
          <p:nvPr/>
        </p:nvSpPr>
        <p:spPr bwMode="auto">
          <a:xfrm>
            <a:off x="5003800" y="2781300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5003800" y="32131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vũng lầy</a:t>
            </a:r>
          </a:p>
        </p:txBody>
      </p:sp>
      <p:sp>
        <p:nvSpPr>
          <p:cNvPr id="60451" name="Text Box 35"/>
          <p:cNvSpPr txBox="1">
            <a:spLocks noChangeArrowheads="1"/>
          </p:cNvSpPr>
          <p:nvPr/>
        </p:nvSpPr>
        <p:spPr bwMode="auto">
          <a:xfrm>
            <a:off x="1116013" y="2636838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7181" name="Rectangle 37"/>
          <p:cNvSpPr>
            <a:spLocks noChangeArrowheads="1"/>
          </p:cNvSpPr>
          <p:nvPr/>
        </p:nvSpPr>
        <p:spPr bwMode="auto">
          <a:xfrm>
            <a:off x="3563938" y="476250"/>
            <a:ext cx="1484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 u="sng">
                <a:latin typeface="Arial" charset="0"/>
              </a:rPr>
              <a:t>Tập </a:t>
            </a:r>
            <a:r>
              <a:rPr lang="vi-VN" b="0" u="sng">
                <a:latin typeface="Arial" charset="0"/>
              </a:rPr>
              <a:t>đ</a:t>
            </a:r>
            <a:r>
              <a:rPr lang="en-GB" b="0" u="sng">
                <a:latin typeface="Arial" charset="0"/>
              </a:rPr>
              <a:t>ọc</a:t>
            </a:r>
            <a:endParaRPr lang="en-US" b="0" u="sng">
              <a:latin typeface="Arial" charset="0"/>
            </a:endParaRPr>
          </a:p>
        </p:txBody>
      </p:sp>
      <p:sp>
        <p:nvSpPr>
          <p:cNvPr id="7182" name="Rectangle 38"/>
          <p:cNvSpPr>
            <a:spLocks noChangeArrowheads="1"/>
          </p:cNvSpPr>
          <p:nvPr/>
        </p:nvSpPr>
        <p:spPr bwMode="auto">
          <a:xfrm>
            <a:off x="3276600" y="981075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latin typeface="Arial" charset="0"/>
              </a:rPr>
              <a:t>Voi nhà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7183" name="Rectangle 39"/>
          <p:cNvSpPr>
            <a:spLocks noChangeArrowheads="1"/>
          </p:cNvSpPr>
          <p:nvPr/>
        </p:nvSpPr>
        <p:spPr bwMode="auto">
          <a:xfrm>
            <a:off x="4859338" y="1268413"/>
            <a:ext cx="3697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>
                <a:latin typeface="Arial" charset="0"/>
              </a:rPr>
              <a:t>Theo </a:t>
            </a:r>
            <a:r>
              <a:rPr lang="en-GB" b="0" i="1">
                <a:latin typeface="Arial" charset="0"/>
              </a:rPr>
              <a:t>Nguyễn Trần Bé</a:t>
            </a:r>
            <a:endParaRPr lang="en-US" b="0" i="1">
              <a:latin typeface="Arial" charset="0"/>
            </a:endParaRPr>
          </a:p>
        </p:txBody>
      </p:sp>
      <p:sp>
        <p:nvSpPr>
          <p:cNvPr id="60456" name="Text Box 40"/>
          <p:cNvSpPr txBox="1">
            <a:spLocks noChangeArrowheads="1"/>
          </p:cNvSpPr>
          <p:nvPr/>
        </p:nvSpPr>
        <p:spPr bwMode="auto">
          <a:xfrm>
            <a:off x="5003800" y="36449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Lừng lừng</a:t>
            </a:r>
          </a:p>
        </p:txBody>
      </p:sp>
      <p:sp>
        <p:nvSpPr>
          <p:cNvPr id="60457" name="Text Box 41"/>
          <p:cNvSpPr txBox="1">
            <a:spLocks noChangeArrowheads="1"/>
          </p:cNvSpPr>
          <p:nvPr/>
        </p:nvSpPr>
        <p:spPr bwMode="auto">
          <a:xfrm>
            <a:off x="1042988" y="5084763"/>
            <a:ext cx="20875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Lừng lừng</a:t>
            </a:r>
          </a:p>
        </p:txBody>
      </p:sp>
      <p:sp>
        <p:nvSpPr>
          <p:cNvPr id="60458" name="Text Box 42"/>
          <p:cNvSpPr txBox="1">
            <a:spLocks noChangeArrowheads="1"/>
          </p:cNvSpPr>
          <p:nvPr/>
        </p:nvSpPr>
        <p:spPr bwMode="auto">
          <a:xfrm>
            <a:off x="5003800" y="4076700"/>
            <a:ext cx="12239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Quặp</a:t>
            </a:r>
          </a:p>
        </p:txBody>
      </p:sp>
      <p:sp>
        <p:nvSpPr>
          <p:cNvPr id="60459" name="Text Box 43"/>
          <p:cNvSpPr txBox="1">
            <a:spLocks noChangeArrowheads="1"/>
          </p:cNvSpPr>
          <p:nvPr/>
        </p:nvSpPr>
        <p:spPr bwMode="auto">
          <a:xfrm>
            <a:off x="5076825" y="4508500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Hu</a:t>
            </a:r>
            <a:r>
              <a:rPr lang="vi-VN" b="0">
                <a:latin typeface="Arial" charset="0"/>
              </a:rPr>
              <a:t>ơ</a:t>
            </a:r>
            <a:endParaRPr lang="en-US" b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0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0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0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0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0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0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0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6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0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0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0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0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41" grpId="0"/>
      <p:bldP spid="60442" grpId="0"/>
      <p:bldP spid="60443" grpId="0" animBg="1"/>
      <p:bldP spid="60444" grpId="0" animBg="1"/>
      <p:bldP spid="60445" grpId="0" animBg="1"/>
      <p:bldP spid="60446" grpId="0" animBg="1"/>
      <p:bldP spid="60447" grpId="0" animBg="1"/>
      <p:bldP spid="60448" grpId="0" animBg="1"/>
      <p:bldP spid="604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3850" y="2563813"/>
            <a:ext cx="8640763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Nh</a:t>
            </a:r>
            <a:r>
              <a:rPr lang="vi-VN" b="0">
                <a:latin typeface="Arial" charset="0"/>
              </a:rPr>
              <a:t>ư</a:t>
            </a:r>
            <a:r>
              <a:rPr lang="en-GB" b="0">
                <a:latin typeface="Arial" charset="0"/>
              </a:rPr>
              <a:t>ng kìa, con voi quặp chặt vòi vào </a:t>
            </a:r>
            <a:r>
              <a:rPr lang="vi-VN" b="0">
                <a:latin typeface="Arial" charset="0"/>
              </a:rPr>
              <a:t>đ</a:t>
            </a:r>
            <a:r>
              <a:rPr lang="en-GB" b="0">
                <a:latin typeface="Arial" charset="0"/>
              </a:rPr>
              <a:t>ầu xe và co mình lôi mạnh </a:t>
            </a:r>
          </a:p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chiếc xe qua vũng lầy.  Lôi xong, nó hu</a:t>
            </a:r>
            <a:r>
              <a:rPr lang="vi-VN" b="0">
                <a:latin typeface="Arial" charset="0"/>
              </a:rPr>
              <a:t>ơ</a:t>
            </a:r>
            <a:r>
              <a:rPr lang="en-GB" b="0">
                <a:latin typeface="Arial" charset="0"/>
              </a:rPr>
              <a:t> vòi về phía lùm cây rồi </a:t>
            </a:r>
          </a:p>
          <a:p>
            <a:pPr>
              <a:spcBef>
                <a:spcPct val="50000"/>
              </a:spcBef>
            </a:pPr>
            <a:r>
              <a:rPr lang="en-GB" b="0">
                <a:latin typeface="Arial" charset="0"/>
              </a:rPr>
              <a:t>lững thững </a:t>
            </a:r>
            <a:r>
              <a:rPr lang="vi-VN" b="0">
                <a:latin typeface="Arial" charset="0"/>
              </a:rPr>
              <a:t>đ</a:t>
            </a:r>
            <a:r>
              <a:rPr lang="en-GB" b="0">
                <a:latin typeface="Arial" charset="0"/>
              </a:rPr>
              <a:t>i theo h</a:t>
            </a:r>
            <a:r>
              <a:rPr lang="vi-VN" b="0">
                <a:latin typeface="Arial" charset="0"/>
              </a:rPr>
              <a:t>ư</a:t>
            </a:r>
            <a:r>
              <a:rPr lang="en-GB" b="0">
                <a:latin typeface="Arial" charset="0"/>
              </a:rPr>
              <a:t>ớng bản Tun.</a:t>
            </a:r>
            <a:endParaRPr lang="en-US" b="0">
              <a:latin typeface="Arial" charset="0"/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2987675" y="3068638"/>
            <a:ext cx="1655763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659563" y="3052763"/>
            <a:ext cx="2160587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5148263" y="3662363"/>
            <a:ext cx="93662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392113" y="4329113"/>
            <a:ext cx="1731962" cy="11112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3276600" y="3213100"/>
            <a:ext cx="71438" cy="576263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3348038" y="3213100"/>
            <a:ext cx="73025" cy="576263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4859338" y="3932238"/>
            <a:ext cx="144462" cy="504825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4932363" y="3932238"/>
            <a:ext cx="144462" cy="504825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1763713" y="2563813"/>
            <a:ext cx="144462" cy="576262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6084888" y="2636838"/>
            <a:ext cx="142875" cy="504825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101013" y="3284538"/>
            <a:ext cx="144462" cy="503237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H="1">
            <a:off x="4614863" y="3213100"/>
            <a:ext cx="101600" cy="576263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7" name="Rectangle 31"/>
          <p:cNvSpPr>
            <a:spLocks noChangeArrowheads="1"/>
          </p:cNvSpPr>
          <p:nvPr/>
        </p:nvSpPr>
        <p:spPr bwMode="auto">
          <a:xfrm>
            <a:off x="3708400" y="476250"/>
            <a:ext cx="1484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 u="sng">
                <a:latin typeface="Arial" charset="0"/>
              </a:rPr>
              <a:t>Tập </a:t>
            </a:r>
            <a:r>
              <a:rPr lang="vi-VN" b="0" u="sng">
                <a:latin typeface="Arial" charset="0"/>
              </a:rPr>
              <a:t>đ</a:t>
            </a:r>
            <a:r>
              <a:rPr lang="en-GB" b="0" u="sng">
                <a:latin typeface="Arial" charset="0"/>
              </a:rPr>
              <a:t>ọc</a:t>
            </a:r>
            <a:endParaRPr lang="en-US" b="0" u="sng">
              <a:latin typeface="Arial" charset="0"/>
            </a:endParaRPr>
          </a:p>
        </p:txBody>
      </p:sp>
      <p:sp>
        <p:nvSpPr>
          <p:cNvPr id="8208" name="Rectangle 32"/>
          <p:cNvSpPr>
            <a:spLocks noChangeArrowheads="1"/>
          </p:cNvSpPr>
          <p:nvPr/>
        </p:nvSpPr>
        <p:spPr bwMode="auto">
          <a:xfrm>
            <a:off x="3708400" y="1052513"/>
            <a:ext cx="146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hlink"/>
                </a:solidFill>
                <a:latin typeface="Arial" charset="0"/>
              </a:rPr>
              <a:t>Voi nhà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8209" name="Rectangle 33"/>
          <p:cNvSpPr>
            <a:spLocks noChangeArrowheads="1"/>
          </p:cNvSpPr>
          <p:nvPr/>
        </p:nvSpPr>
        <p:spPr bwMode="auto">
          <a:xfrm>
            <a:off x="4787900" y="1557338"/>
            <a:ext cx="3697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>
                <a:latin typeface="Arial" charset="0"/>
              </a:rPr>
              <a:t>Theo </a:t>
            </a:r>
            <a:r>
              <a:rPr lang="en-GB" b="0" i="1">
                <a:latin typeface="Arial" charset="0"/>
              </a:rPr>
              <a:t>Nguyễn Trần Bé</a:t>
            </a:r>
            <a:endParaRPr lang="en-US" b="0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 animBg="1"/>
      <p:bldP spid="13318" grpId="0" animBg="1"/>
      <p:bldP spid="13319" grpId="0" animBg="1"/>
      <p:bldP spid="13320" grpId="0" animBg="1"/>
      <p:bldP spid="13321" grpId="0" animBg="1"/>
      <p:bldP spid="13323" grpId="0" animBg="1"/>
      <p:bldP spid="13324" grpId="0" animBg="1"/>
      <p:bldP spid="13325" grpId="0" animBg="1"/>
      <p:bldP spid="13326" grpId="0" animBg="1"/>
      <p:bldP spid="13327" grpId="0" animBg="1"/>
      <p:bldP spid="13329" grpId="0" animBg="1"/>
      <p:bldP spid="133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5546725" y="1801813"/>
            <a:ext cx="1944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Luyện </a:t>
            </a:r>
            <a:r>
              <a:rPr lang="vi-VN" b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b="0">
                <a:solidFill>
                  <a:srgbClr val="0000FF"/>
                </a:solidFill>
                <a:latin typeface="Arial" charset="0"/>
              </a:rPr>
              <a:t>ọc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258888" y="1844675"/>
            <a:ext cx="2233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684213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3082925" y="2147888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>
            <a:off x="7235825" y="22050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 flipH="1">
            <a:off x="684213" y="2205038"/>
            <a:ext cx="0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 flipH="1">
            <a:off x="4427538" y="21336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8388350" y="2205038"/>
            <a:ext cx="0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5003800" y="2781300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5003800" y="32131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vũng lầy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1116013" y="2636838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9229" name="Rectangle 14"/>
          <p:cNvSpPr>
            <a:spLocks noChangeArrowheads="1"/>
          </p:cNvSpPr>
          <p:nvPr/>
        </p:nvSpPr>
        <p:spPr bwMode="auto">
          <a:xfrm>
            <a:off x="3563938" y="476250"/>
            <a:ext cx="1484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 u="sng">
                <a:latin typeface="Arial" charset="0"/>
              </a:rPr>
              <a:t>Tập </a:t>
            </a:r>
            <a:r>
              <a:rPr lang="vi-VN" b="0" u="sng">
                <a:latin typeface="Arial" charset="0"/>
              </a:rPr>
              <a:t>đ</a:t>
            </a:r>
            <a:r>
              <a:rPr lang="en-GB" b="0" u="sng">
                <a:latin typeface="Arial" charset="0"/>
              </a:rPr>
              <a:t>ọc</a:t>
            </a:r>
            <a:endParaRPr lang="en-US" b="0" u="sng">
              <a:latin typeface="Arial" charset="0"/>
            </a:endParaRPr>
          </a:p>
        </p:txBody>
      </p:sp>
      <p:sp>
        <p:nvSpPr>
          <p:cNvPr id="9230" name="Rectangle 15"/>
          <p:cNvSpPr>
            <a:spLocks noChangeArrowheads="1"/>
          </p:cNvSpPr>
          <p:nvPr/>
        </p:nvSpPr>
        <p:spPr bwMode="auto">
          <a:xfrm>
            <a:off x="3635375" y="981075"/>
            <a:ext cx="146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latin typeface="Arial" charset="0"/>
              </a:rPr>
              <a:t>Voi nhà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9231" name="Rectangle 16"/>
          <p:cNvSpPr>
            <a:spLocks noChangeArrowheads="1"/>
          </p:cNvSpPr>
          <p:nvPr/>
        </p:nvSpPr>
        <p:spPr bwMode="auto">
          <a:xfrm>
            <a:off x="4859338" y="1268413"/>
            <a:ext cx="3697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>
                <a:latin typeface="Arial" charset="0"/>
              </a:rPr>
              <a:t>Theo </a:t>
            </a:r>
            <a:r>
              <a:rPr lang="en-GB" b="0" i="1">
                <a:latin typeface="Arial" charset="0"/>
              </a:rPr>
              <a:t>Nguyễn Trần Bé</a:t>
            </a:r>
            <a:endParaRPr lang="en-US" b="0" i="1">
              <a:latin typeface="Arial" charset="0"/>
            </a:endParaRPr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5003800" y="36449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lừng lừng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1116013" y="4581525"/>
            <a:ext cx="20875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Lừng lừng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5003800" y="4076700"/>
            <a:ext cx="1223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quặp</a:t>
            </a: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5076825" y="4508500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hu</a:t>
            </a:r>
            <a:r>
              <a:rPr lang="vi-VN" b="0">
                <a:latin typeface="Arial" charset="0"/>
              </a:rPr>
              <a:t>ơ</a:t>
            </a:r>
            <a:endParaRPr lang="en-US" b="0">
              <a:latin typeface="Arial" charset="0"/>
            </a:endParaRP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1116013" y="314166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rú ga</a:t>
            </a:r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1116013" y="3644900"/>
            <a:ext cx="28082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vục ( xuống vũng)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1116013" y="4076700"/>
            <a:ext cx="2808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thu lu</a:t>
            </a:r>
          </a:p>
        </p:txBody>
      </p:sp>
      <p:pic>
        <p:nvPicPr>
          <p:cNvPr id="53276" name="trong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839200" y="6858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0" dur="2542" fill="hold"/>
                                        <p:tgtEl>
                                          <p:spTgt spid="532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3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3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76"/>
                </p:tgtEl>
              </p:cMediaNode>
            </p:audio>
          </p:childTnLst>
        </p:cTn>
      </p:par>
    </p:tnLst>
    <p:bldLst>
      <p:bldP spid="53250" grpId="0"/>
      <p:bldP spid="53251" grpId="0"/>
      <p:bldP spid="53252" grpId="0" animBg="1"/>
      <p:bldP spid="53253" grpId="0" animBg="1"/>
      <p:bldP spid="53254" grpId="0" animBg="1"/>
      <p:bldP spid="53255" grpId="0" animBg="1"/>
      <p:bldP spid="53256" grpId="0" animBg="1"/>
      <p:bldP spid="53257" grpId="0" animBg="1"/>
      <p:bldP spid="53260" grpId="0"/>
      <p:bldP spid="532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546725" y="1801813"/>
            <a:ext cx="1944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Luyện </a:t>
            </a:r>
            <a:r>
              <a:rPr lang="vi-VN" b="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b="0">
                <a:solidFill>
                  <a:srgbClr val="0000FF"/>
                </a:solidFill>
                <a:latin typeface="Arial" charset="0"/>
              </a:rPr>
              <a:t>ọc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258888" y="1844675"/>
            <a:ext cx="2233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charset="0"/>
              </a:rPr>
              <a:t>Tìm hiểu bài</a:t>
            </a:r>
          </a:p>
        </p:txBody>
      </p:sp>
      <p:sp>
        <p:nvSpPr>
          <p:cNvPr id="55303" name="Line 7"/>
          <p:cNvSpPr>
            <a:spLocks noChangeShapeType="1"/>
          </p:cNvSpPr>
          <p:nvPr/>
        </p:nvSpPr>
        <p:spPr bwMode="auto">
          <a:xfrm>
            <a:off x="684213" y="22050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3082925" y="2147888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7235825" y="22050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 flipH="1">
            <a:off x="684213" y="2205038"/>
            <a:ext cx="0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 flipH="1">
            <a:off x="4427538" y="21336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 flipH="1">
            <a:off x="8388350" y="2205038"/>
            <a:ext cx="0" cy="465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5003800" y="2781300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5003800" y="32131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vũng lầy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1116013" y="2636838"/>
            <a:ext cx="2232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khựng lại</a:t>
            </a:r>
          </a:p>
        </p:txBody>
      </p:sp>
      <p:sp>
        <p:nvSpPr>
          <p:cNvPr id="10253" name="Rectangle 17"/>
          <p:cNvSpPr>
            <a:spLocks noChangeArrowheads="1"/>
          </p:cNvSpPr>
          <p:nvPr/>
        </p:nvSpPr>
        <p:spPr bwMode="auto">
          <a:xfrm>
            <a:off x="3563938" y="476250"/>
            <a:ext cx="1484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 u="sng">
                <a:latin typeface="Arial" charset="0"/>
              </a:rPr>
              <a:t>Tập </a:t>
            </a:r>
            <a:r>
              <a:rPr lang="vi-VN" b="0" u="sng">
                <a:latin typeface="Arial" charset="0"/>
              </a:rPr>
              <a:t>đ</a:t>
            </a:r>
            <a:r>
              <a:rPr lang="en-GB" b="0" u="sng">
                <a:latin typeface="Arial" charset="0"/>
              </a:rPr>
              <a:t>ọc</a:t>
            </a:r>
            <a:endParaRPr lang="en-US" b="0" u="sng">
              <a:latin typeface="Arial" charset="0"/>
            </a:endParaRPr>
          </a:p>
        </p:txBody>
      </p:sp>
      <p:sp>
        <p:nvSpPr>
          <p:cNvPr id="10254" name="Rectangle 18"/>
          <p:cNvSpPr>
            <a:spLocks noChangeArrowheads="1"/>
          </p:cNvSpPr>
          <p:nvPr/>
        </p:nvSpPr>
        <p:spPr bwMode="auto">
          <a:xfrm>
            <a:off x="3635375" y="981075"/>
            <a:ext cx="146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latin typeface="Arial" charset="0"/>
              </a:rPr>
              <a:t>Voi nhà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0255" name="Rectangle 19"/>
          <p:cNvSpPr>
            <a:spLocks noChangeArrowheads="1"/>
          </p:cNvSpPr>
          <p:nvPr/>
        </p:nvSpPr>
        <p:spPr bwMode="auto">
          <a:xfrm>
            <a:off x="4859338" y="1268413"/>
            <a:ext cx="3697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0">
                <a:latin typeface="Arial" charset="0"/>
              </a:rPr>
              <a:t>Theo </a:t>
            </a:r>
            <a:r>
              <a:rPr lang="en-GB" b="0" i="1">
                <a:latin typeface="Arial" charset="0"/>
              </a:rPr>
              <a:t>Nguyễn Trần Bé</a:t>
            </a:r>
            <a:endParaRPr lang="en-US" b="0" i="1">
              <a:latin typeface="Arial" charset="0"/>
            </a:endParaRP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5003800" y="3644900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lừng lừng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1116013" y="4581525"/>
            <a:ext cx="20875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Lừng lừng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5003800" y="4076700"/>
            <a:ext cx="1223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quặp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5076825" y="4508500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hu</a:t>
            </a:r>
            <a:r>
              <a:rPr lang="vi-VN" b="0">
                <a:latin typeface="Arial" charset="0"/>
              </a:rPr>
              <a:t>ơ</a:t>
            </a:r>
            <a:endParaRPr lang="en-US" b="0">
              <a:latin typeface="Arial" charset="0"/>
            </a:endParaRP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1116013" y="314166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rú ga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1116013" y="3644900"/>
            <a:ext cx="28082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vục ( xuống vũng)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1116013" y="4076700"/>
            <a:ext cx="2808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Arial" charset="0"/>
              </a:rPr>
              <a:t>- thu 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5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5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5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5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5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5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2" grpId="0"/>
      <p:bldP spid="55303" grpId="0" animBg="1"/>
      <p:bldP spid="55304" grpId="0" animBg="1"/>
      <p:bldP spid="55305" grpId="0" animBg="1"/>
      <p:bldP spid="55306" grpId="0" animBg="1"/>
      <p:bldP spid="55307" grpId="0" animBg="1"/>
      <p:bldP spid="55308" grpId="0" animBg="1"/>
      <p:bldP spid="55311" grpId="0"/>
      <p:bldP spid="55320" grpId="0"/>
      <p:bldP spid="55321" grpId="0"/>
      <p:bldP spid="5532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 Narrow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</TotalTime>
  <Words>487</Words>
  <Application>Microsoft Office PowerPoint</Application>
  <PresentationFormat>On-screen Show (4:3)</PresentationFormat>
  <Paragraphs>121</Paragraphs>
  <Slides>17</Slides>
  <Notes>0</Notes>
  <HiddenSlides>0</HiddenSlides>
  <MMClips>2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.VnArial Narrow</vt:lpstr>
      <vt:lpstr>Arial</vt:lpstr>
      <vt:lpstr>Default Design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VU DUC TRONG</dc:creator>
  <cp:lastModifiedBy>CSTeam</cp:lastModifiedBy>
  <cp:revision>59</cp:revision>
  <dcterms:created xsi:type="dcterms:W3CDTF">2009-02-16T08:33:27Z</dcterms:created>
  <dcterms:modified xsi:type="dcterms:W3CDTF">2016-06-29T09:26:17Z</dcterms:modified>
</cp:coreProperties>
</file>