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7"/>
  </p:notesMasterIdLst>
  <p:sldIdLst>
    <p:sldId id="299" r:id="rId2"/>
    <p:sldId id="257" r:id="rId3"/>
    <p:sldId id="291" r:id="rId4"/>
    <p:sldId id="307" r:id="rId5"/>
    <p:sldId id="258" r:id="rId6"/>
    <p:sldId id="306" r:id="rId7"/>
    <p:sldId id="259" r:id="rId8"/>
    <p:sldId id="260" r:id="rId9"/>
    <p:sldId id="296" r:id="rId10"/>
    <p:sldId id="263" r:id="rId11"/>
    <p:sldId id="308" r:id="rId12"/>
    <p:sldId id="309" r:id="rId13"/>
    <p:sldId id="310" r:id="rId14"/>
    <p:sldId id="311" r:id="rId15"/>
    <p:sldId id="312" r:id="rId16"/>
    <p:sldId id="313" r:id="rId17"/>
    <p:sldId id="264" r:id="rId18"/>
    <p:sldId id="265" r:id="rId19"/>
    <p:sldId id="266" r:id="rId20"/>
    <p:sldId id="267" r:id="rId21"/>
    <p:sldId id="268" r:id="rId22"/>
    <p:sldId id="269" r:id="rId23"/>
    <p:sldId id="270" r:id="rId24"/>
    <p:sldId id="271" r:id="rId25"/>
    <p:sldId id="29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00FF"/>
    <a:srgbClr val="00FF00"/>
    <a:srgbClr val="FF00FF"/>
    <a:srgbClr val="009900"/>
    <a:srgbClr val="6600FF"/>
    <a:srgbClr val="FF0000"/>
    <a:srgbClr val="00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38" autoAdjust="0"/>
    <p:restoredTop sz="94660"/>
  </p:normalViewPr>
  <p:slideViewPr>
    <p:cSldViewPr>
      <p:cViewPr varScale="1">
        <p:scale>
          <a:sx n="38" d="100"/>
          <a:sy n="38"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9126C4B-2839-4E89-92FC-33D1E6650E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90134" name="Rectangle 22"/>
          <p:cNvSpPr>
            <a:spLocks noGrp="1" noChangeArrowheads="1"/>
          </p:cNvSpPr>
          <p:nvPr>
            <p:ph type="ctrTitle" sz="quarter"/>
          </p:nvPr>
        </p:nvSpPr>
        <p:spPr>
          <a:xfrm>
            <a:off x="457200" y="1447800"/>
            <a:ext cx="8229600" cy="1736725"/>
          </a:xfrm>
        </p:spPr>
        <p:txBody>
          <a:bodyPr/>
          <a:lstStyle>
            <a:lvl1pPr>
              <a:defRPr/>
            </a:lvl1pPr>
          </a:lstStyle>
          <a:p>
            <a:r>
              <a:rPr lang="en-US"/>
              <a:t>Click to edit Master title style</a:t>
            </a:r>
          </a:p>
        </p:txBody>
      </p:sp>
      <p:sp>
        <p:nvSpPr>
          <p:cNvPr id="9013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881311BD-EB2D-41AC-82D3-8514BD179EDD}"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674E58F-0B71-4E8C-BA77-10A7F7938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B23EA7B-4587-4ADF-81F4-462190A3F0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79B02D21-F1D3-43A1-8462-BCA71399A65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318DDFE-2341-4830-959B-B1A1E4B5D8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98EB6F4-E74E-440C-99B6-4EAE38D2C4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B8958C9-04AF-44D7-AB11-37A168494D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7A325AF-E9C6-4AB0-8C52-7985145552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0AD86EA8-FA3F-4D31-8D92-DD96977EE6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BC625AEB-60AE-40C3-98DF-10B9F864E4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FD551A60-BBF5-4935-92A8-523199C038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662F5FE-2D0B-46A6-B073-7472462A1D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64FC255-F2C6-48C5-9094-BC450CF6FB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8909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8909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8910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8911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1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8911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8911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C366805C-4884-4F02-9128-701797C2D2D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endParaRPr lang="en-US" altLang="en-US" smtClean="0"/>
          </a:p>
        </p:txBody>
      </p:sp>
      <p:pic>
        <p:nvPicPr>
          <p:cNvPr id="3076" name="Picture 4" descr="ss143"/>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7" name="Picture 12" descr="H24"/>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078" name="Picture 13" descr="H24"/>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91150" name="WordArt 14"/>
          <p:cNvSpPr>
            <a:spLocks noChangeArrowheads="1" noChangeShapeType="1" noTextEdit="1"/>
          </p:cNvSpPr>
          <p:nvPr/>
        </p:nvSpPr>
        <p:spPr bwMode="auto">
          <a:xfrm>
            <a:off x="914400" y="2667000"/>
            <a:ext cx="7681913" cy="2057400"/>
          </a:xfrm>
          <a:prstGeom prst="rect">
            <a:avLst/>
          </a:prstGeom>
        </p:spPr>
        <p:txBody>
          <a:bodyPr wrap="none" fromWordArt="1">
            <a:prstTxWarp prst="textPlain">
              <a:avLst>
                <a:gd name="adj" fmla="val 50000"/>
              </a:avLst>
            </a:prstTxWarp>
          </a:bodyPr>
          <a:lstStyle/>
          <a:p>
            <a:pPr algn="ctr"/>
            <a:r>
              <a:rPr lang="en-US" sz="3200" b="1" kern="10">
                <a:ln w="38100">
                  <a:solidFill>
                    <a:schemeClr val="tx1"/>
                  </a:solidFill>
                  <a:round/>
                  <a:headEnd/>
                  <a:tailEnd/>
                </a:ln>
                <a:solidFill>
                  <a:srgbClr val="FF00FF"/>
                </a:solidFill>
                <a:effectLst>
                  <a:outerShdw dist="107763" dir="18900000" algn="ctr" rotWithShape="0">
                    <a:schemeClr val="tx1">
                      <a:alpha val="50000"/>
                    </a:schemeClr>
                  </a:outerShdw>
                </a:effectLst>
                <a:latin typeface="Arial"/>
                <a:cs typeface="Arial"/>
              </a:rPr>
              <a:t>Môn học: Địa lý lớp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91150"/>
                                        </p:tgtEl>
                                        <p:attrNameLst>
                                          <p:attrName>style.visibility</p:attrName>
                                        </p:attrNameLst>
                                      </p:cBhvr>
                                      <p:to>
                                        <p:strVal val="visible"/>
                                      </p:to>
                                    </p:set>
                                    <p:anim calcmode="lin" valueType="num">
                                      <p:cBhvr>
                                        <p:cTn id="7" dur="1000" fill="hold"/>
                                        <p:tgtEl>
                                          <p:spTgt spid="91150"/>
                                        </p:tgtEl>
                                        <p:attrNameLst>
                                          <p:attrName>ppt_w</p:attrName>
                                        </p:attrNameLst>
                                      </p:cBhvr>
                                      <p:tavLst>
                                        <p:tav tm="0">
                                          <p:val>
                                            <p:fltVal val="0"/>
                                          </p:val>
                                        </p:tav>
                                        <p:tav tm="100000">
                                          <p:val>
                                            <p:strVal val="#ppt_w"/>
                                          </p:val>
                                        </p:tav>
                                      </p:tavLst>
                                    </p:anim>
                                    <p:anim calcmode="lin" valueType="num">
                                      <p:cBhvr>
                                        <p:cTn id="8" dur="1000" fill="hold"/>
                                        <p:tgtEl>
                                          <p:spTgt spid="91150"/>
                                        </p:tgtEl>
                                        <p:attrNameLst>
                                          <p:attrName>ppt_h</p:attrName>
                                        </p:attrNameLst>
                                      </p:cBhvr>
                                      <p:tavLst>
                                        <p:tav tm="0">
                                          <p:val>
                                            <p:fltVal val="0"/>
                                          </p:val>
                                        </p:tav>
                                        <p:tav tm="100000">
                                          <p:val>
                                            <p:strVal val="#ppt_h"/>
                                          </p:val>
                                        </p:tav>
                                      </p:tavLst>
                                    </p:anim>
                                    <p:anim calcmode="lin" valueType="num">
                                      <p:cBhvr>
                                        <p:cTn id="9" dur="1000" fill="hold"/>
                                        <p:tgtEl>
                                          <p:spTgt spid="91150"/>
                                        </p:tgtEl>
                                        <p:attrNameLst>
                                          <p:attrName>style.rotation</p:attrName>
                                        </p:attrNameLst>
                                      </p:cBhvr>
                                      <p:tavLst>
                                        <p:tav tm="0">
                                          <p:val>
                                            <p:fltVal val="90"/>
                                          </p:val>
                                        </p:tav>
                                        <p:tav tm="100000">
                                          <p:val>
                                            <p:fltVal val="0"/>
                                          </p:val>
                                        </p:tav>
                                      </p:tavLst>
                                    </p:anim>
                                    <p:animEffect transition="in" filter="fade">
                                      <p:cBhvr>
                                        <p:cTn id="10" dur="1000"/>
                                        <p:tgtEl>
                                          <p:spTgt spid="91150"/>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2286000"/>
            <a:ext cx="7391400" cy="533400"/>
          </a:xfrm>
        </p:spPr>
        <p:txBody>
          <a:bodyPr/>
          <a:lstStyle/>
          <a:p>
            <a:pPr eaLnBrk="1" hangingPunct="1">
              <a:defRPr/>
            </a:pPr>
            <a:r>
              <a:rPr lang="en-US" sz="3200" smtClean="0">
                <a:solidFill>
                  <a:srgbClr val="FFFF00"/>
                </a:solidFill>
              </a:rPr>
              <a:t>2. </a:t>
            </a:r>
            <a:r>
              <a:rPr lang="en-US" sz="3200" u="sng" smtClean="0">
                <a:solidFill>
                  <a:srgbClr val="FFFF00"/>
                </a:solidFill>
              </a:rPr>
              <a:t>Hoạt động sản xuất của người dân</a:t>
            </a:r>
            <a:r>
              <a:rPr lang="en-US" sz="3200" smtClean="0">
                <a:solidFill>
                  <a:srgbClr val="FFFF00"/>
                </a:solidFill>
              </a:rPr>
              <a:t>.</a:t>
            </a:r>
          </a:p>
        </p:txBody>
      </p:sp>
      <p:sp>
        <p:nvSpPr>
          <p:cNvPr id="33796" name="AutoShape 4"/>
          <p:cNvSpPr>
            <a:spLocks noChangeArrowheads="1"/>
          </p:cNvSpPr>
          <p:nvPr/>
        </p:nvSpPr>
        <p:spPr bwMode="auto">
          <a:xfrm>
            <a:off x="914400" y="2819400"/>
            <a:ext cx="7397750" cy="2971800"/>
          </a:xfrm>
          <a:prstGeom prst="cloudCallout">
            <a:avLst>
              <a:gd name="adj1" fmla="val -47491"/>
              <a:gd name="adj2" fmla="val 73236"/>
            </a:avLst>
          </a:prstGeom>
          <a:solidFill>
            <a:schemeClr val="tx1"/>
          </a:solidFill>
          <a:ln w="9525">
            <a:solidFill>
              <a:srgbClr val="000000"/>
            </a:solidFill>
            <a:round/>
            <a:headEnd/>
            <a:tailEnd/>
          </a:ln>
          <a:effectLst>
            <a:outerShdw dist="71842" dir="2700000" algn="ctr" rotWithShape="0">
              <a:srgbClr val="000000"/>
            </a:outerShdw>
          </a:effectLst>
        </p:spPr>
        <p:txBody>
          <a:bodyPr/>
          <a:lstStyle/>
          <a:p>
            <a:pPr marL="342900" indent="-342900" eaLnBrk="1" hangingPunct="1">
              <a:spcBef>
                <a:spcPct val="20000"/>
              </a:spcBef>
              <a:buClr>
                <a:schemeClr val="tx2"/>
              </a:buClr>
            </a:pPr>
            <a:r>
              <a:rPr lang="en-US" sz="3200" b="1">
                <a:solidFill>
                  <a:srgbClr val="000000"/>
                </a:solidFill>
              </a:rPr>
              <a:t>Đọc ghi chú các ảnh từ hình 3 đến hình 8 và cho biết tên các hoạt động sản xuất.</a:t>
            </a:r>
          </a:p>
        </p:txBody>
      </p:sp>
      <p:sp>
        <p:nvSpPr>
          <p:cNvPr id="12292" name="WordArt 8"/>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2293" name="WordArt 9"/>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2294" name="WordArt 10"/>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12295" name="Rectangle 13"/>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4"/>
                                        </p:tgtEl>
                                        <p:attrNameLst>
                                          <p:attrName>style.visibility</p:attrName>
                                        </p:attrNameLst>
                                      </p:cBhvr>
                                      <p:to>
                                        <p:strVal val="visible"/>
                                      </p:to>
                                    </p:set>
                                    <p:anim calcmode="discrete" valueType="clr">
                                      <p:cBhvr override="childStyle">
                                        <p:cTn id="7" dur="80"/>
                                        <p:tgtEl>
                                          <p:spTgt spid="337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gtEl>
                                        <p:attrNameLst>
                                          <p:attrName>fillcolor</p:attrName>
                                        </p:attrNameLst>
                                      </p:cBhvr>
                                      <p:tavLst>
                                        <p:tav tm="0">
                                          <p:val>
                                            <p:clrVal>
                                              <a:schemeClr val="accent2"/>
                                            </p:clrVal>
                                          </p:val>
                                        </p:tav>
                                        <p:tav tm="50000">
                                          <p:val>
                                            <p:clrVal>
                                              <a:schemeClr val="hlink"/>
                                            </p:clrVal>
                                          </p:val>
                                        </p:tav>
                                      </p:tavLst>
                                    </p:anim>
                                    <p:set>
                                      <p:cBhvr>
                                        <p:cTn id="9" dur="80"/>
                                        <p:tgtEl>
                                          <p:spTgt spid="3379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 fill="hold"/>
                                        <p:tgtEl>
                                          <p:spTgt spid="33796"/>
                                        </p:tgtEl>
                                        <p:attrNameLst>
                                          <p:attrName>ppt_w</p:attrName>
                                        </p:attrNameLst>
                                      </p:cBhvr>
                                      <p:tavLst>
                                        <p:tav tm="0">
                                          <p:val>
                                            <p:fltVal val="0"/>
                                          </p:val>
                                        </p:tav>
                                        <p:tav tm="100000">
                                          <p:val>
                                            <p:strVal val="#ppt_w"/>
                                          </p:val>
                                        </p:tav>
                                      </p:tavLst>
                                    </p:anim>
                                    <p:anim calcmode="lin" valueType="num">
                                      <p:cBhvr>
                                        <p:cTn id="15" dur="500" fill="hold"/>
                                        <p:tgtEl>
                                          <p:spTgt spid="33796"/>
                                        </p:tgtEl>
                                        <p:attrNameLst>
                                          <p:attrName>ppt_h</p:attrName>
                                        </p:attrNameLst>
                                      </p:cBhvr>
                                      <p:tavLst>
                                        <p:tav tm="0">
                                          <p:val>
                                            <p:fltVal val="0"/>
                                          </p:val>
                                        </p:tav>
                                        <p:tav tm="100000">
                                          <p:val>
                                            <p:strVal val="#ppt_h"/>
                                          </p:val>
                                        </p:tav>
                                      </p:tavLst>
                                    </p:anim>
                                    <p:animEffect transition="in" filter="fade">
                                      <p:cBhvr>
                                        <p:cTn id="16" dur="500"/>
                                        <p:tgtEl>
                                          <p:spTgt spid="337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33796"/>
                                        </p:tgtEl>
                                        <p:attrNameLst>
                                          <p:attrName>ppt_w</p:attrName>
                                        </p:attrNameLst>
                                      </p:cBhvr>
                                      <p:tavLst>
                                        <p:tav tm="0">
                                          <p:val>
                                            <p:strVal val="ppt_w"/>
                                          </p:val>
                                        </p:tav>
                                        <p:tav tm="100000">
                                          <p:val>
                                            <p:fltVal val="0"/>
                                          </p:val>
                                        </p:tav>
                                      </p:tavLst>
                                    </p:anim>
                                    <p:anim calcmode="lin" valueType="num">
                                      <p:cBhvr>
                                        <p:cTn id="21" dur="500"/>
                                        <p:tgtEl>
                                          <p:spTgt spid="33796"/>
                                        </p:tgtEl>
                                        <p:attrNameLst>
                                          <p:attrName>ppt_h</p:attrName>
                                        </p:attrNameLst>
                                      </p:cBhvr>
                                      <p:tavLst>
                                        <p:tav tm="0">
                                          <p:val>
                                            <p:strVal val="ppt_h"/>
                                          </p:val>
                                        </p:tav>
                                        <p:tav tm="100000">
                                          <p:val>
                                            <p:fltVal val="0"/>
                                          </p:val>
                                        </p:tav>
                                      </p:tavLst>
                                    </p:anim>
                                    <p:animEffect transition="out" filter="fade">
                                      <p:cBhvr>
                                        <p:cTn id="22" dur="500"/>
                                        <p:tgtEl>
                                          <p:spTgt spid="33796"/>
                                        </p:tgtEl>
                                      </p:cBhvr>
                                    </p:animEffect>
                                    <p:set>
                                      <p:cBhvr>
                                        <p:cTn id="23" dur="1" fill="hold">
                                          <p:stCondLst>
                                            <p:cond delay="499"/>
                                          </p:stCondLst>
                                        </p:cTn>
                                        <p:tgtEl>
                                          <p:spTgt spid="337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animBg="1"/>
      <p:bldP spid="3379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uoi tom"/>
          <p:cNvPicPr>
            <a:picLocks noChangeAspect="1" noChangeArrowheads="1"/>
          </p:cNvPicPr>
          <p:nvPr>
            <p:ph/>
          </p:nvPr>
        </p:nvPicPr>
        <p:blipFill>
          <a:blip r:embed="rId2"/>
          <a:srcRect/>
          <a:stretch>
            <a:fillRect/>
          </a:stretch>
        </p:blipFill>
        <p:spPr>
          <a:xfrm>
            <a:off x="0" y="152400"/>
            <a:ext cx="9144000" cy="6400800"/>
          </a:xfrm>
          <a:noFill/>
        </p:spPr>
      </p:pic>
      <p:sp>
        <p:nvSpPr>
          <p:cNvPr id="110598" name="Rectangle 6"/>
          <p:cNvSpPr>
            <a:spLocks noChangeArrowheads="1"/>
          </p:cNvSpPr>
          <p:nvPr/>
        </p:nvSpPr>
        <p:spPr bwMode="auto">
          <a:xfrm>
            <a:off x="2819400" y="6019800"/>
            <a:ext cx="3886200" cy="533400"/>
          </a:xfrm>
          <a:prstGeom prst="rect">
            <a:avLst/>
          </a:prstGeom>
          <a:solidFill>
            <a:srgbClr val="0000FF"/>
          </a:solidFill>
          <a:ln w="9525">
            <a:solidFill>
              <a:schemeClr val="tx1"/>
            </a:solidFill>
            <a:miter lim="800000"/>
            <a:headEnd/>
            <a:tailEnd/>
          </a:ln>
          <a:effectLst>
            <a:outerShdw dist="71842" dir="2700000" algn="ctr" rotWithShape="0">
              <a:srgbClr val="000000">
                <a:alpha val="50000"/>
              </a:srgbClr>
            </a:outerShdw>
          </a:effectLst>
        </p:spPr>
        <p:txBody>
          <a:bodyPr wrap="none" anchor="ctr"/>
          <a:lstStyle/>
          <a:p>
            <a:pPr algn="ctr"/>
            <a:r>
              <a:rPr lang="en-US" sz="2800" b="1"/>
              <a:t>Nuôi tôm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 calcmode="lin" valueType="num">
                                      <p:cBhvr>
                                        <p:cTn id="7" dur="1000" fill="hold"/>
                                        <p:tgtEl>
                                          <p:spTgt spid="110598"/>
                                        </p:tgtEl>
                                        <p:attrNameLst>
                                          <p:attrName>ppt_w</p:attrName>
                                        </p:attrNameLst>
                                      </p:cBhvr>
                                      <p:tavLst>
                                        <p:tav tm="0">
                                          <p:val>
                                            <p:fltVal val="0"/>
                                          </p:val>
                                        </p:tav>
                                        <p:tav tm="100000">
                                          <p:val>
                                            <p:strVal val="#ppt_w"/>
                                          </p:val>
                                        </p:tav>
                                      </p:tavLst>
                                    </p:anim>
                                    <p:anim calcmode="lin" valueType="num">
                                      <p:cBhvr>
                                        <p:cTn id="8" dur="1000" fill="hold"/>
                                        <p:tgtEl>
                                          <p:spTgt spid="110598"/>
                                        </p:tgtEl>
                                        <p:attrNameLst>
                                          <p:attrName>ppt_h</p:attrName>
                                        </p:attrNameLst>
                                      </p:cBhvr>
                                      <p:tavLst>
                                        <p:tav tm="0">
                                          <p:val>
                                            <p:fltVal val="0"/>
                                          </p:val>
                                        </p:tav>
                                        <p:tav tm="100000">
                                          <p:val>
                                            <p:strVal val="#ppt_h"/>
                                          </p:val>
                                        </p:tav>
                                      </p:tavLst>
                                    </p:anim>
                                    <p:anim calcmode="lin" valueType="num">
                                      <p:cBhvr>
                                        <p:cTn id="9" dur="1000" fill="hold"/>
                                        <p:tgtEl>
                                          <p:spTgt spid="1105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05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ia"/>
          <p:cNvPicPr>
            <a:picLocks noChangeAspect="1" noChangeArrowheads="1"/>
          </p:cNvPicPr>
          <p:nvPr>
            <p:ph/>
          </p:nvPr>
        </p:nvPicPr>
        <p:blipFill>
          <a:blip r:embed="rId2"/>
          <a:srcRect/>
          <a:stretch>
            <a:fillRect/>
          </a:stretch>
        </p:blipFill>
        <p:spPr>
          <a:xfrm>
            <a:off x="76200" y="85725"/>
            <a:ext cx="8915400" cy="6629400"/>
          </a:xfrm>
          <a:noFill/>
        </p:spPr>
      </p:pic>
      <p:sp>
        <p:nvSpPr>
          <p:cNvPr id="112646" name="Rectangle 6"/>
          <p:cNvSpPr>
            <a:spLocks noChangeArrowheads="1"/>
          </p:cNvSpPr>
          <p:nvPr/>
        </p:nvSpPr>
        <p:spPr bwMode="auto">
          <a:xfrm>
            <a:off x="2819400" y="6172200"/>
            <a:ext cx="3886200" cy="533400"/>
          </a:xfrm>
          <a:prstGeom prst="rect">
            <a:avLst/>
          </a:prstGeom>
          <a:solidFill>
            <a:srgbClr val="0000FF"/>
          </a:solidFill>
          <a:ln w="9525">
            <a:solidFill>
              <a:schemeClr val="tx1"/>
            </a:solidFill>
            <a:miter lim="800000"/>
            <a:headEnd/>
            <a:tailEnd/>
          </a:ln>
          <a:effectLst>
            <a:outerShdw dist="71842" dir="2700000" algn="ctr" rotWithShape="0">
              <a:srgbClr val="000000">
                <a:alpha val="50000"/>
              </a:srgbClr>
            </a:outerShdw>
          </a:effectLst>
        </p:spPr>
        <p:txBody>
          <a:bodyPr wrap="none" anchor="ctr"/>
          <a:lstStyle/>
          <a:p>
            <a:pPr algn="ctr"/>
            <a:r>
              <a:rPr lang="en-US" sz="2800" b="1"/>
              <a:t>Trồng mía</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ppt_w</p:attrName>
                                        </p:attrNameLst>
                                      </p:cBhvr>
                                      <p:tavLst>
                                        <p:tav tm="0">
                                          <p:val>
                                            <p:fltVal val="0"/>
                                          </p:val>
                                        </p:tav>
                                        <p:tav tm="100000">
                                          <p:val>
                                            <p:strVal val="#ppt_w"/>
                                          </p:val>
                                        </p:tav>
                                      </p:tavLst>
                                    </p:anim>
                                    <p:anim calcmode="lin" valueType="num">
                                      <p:cBhvr>
                                        <p:cTn id="8" dur="500" fill="hold"/>
                                        <p:tgtEl>
                                          <p:spTgt spid="112646"/>
                                        </p:tgtEl>
                                        <p:attrNameLst>
                                          <p:attrName>ppt_h</p:attrName>
                                        </p:attrNameLst>
                                      </p:cBhvr>
                                      <p:tavLst>
                                        <p:tav tm="0">
                                          <p:val>
                                            <p:fltVal val="0"/>
                                          </p:val>
                                        </p:tav>
                                        <p:tav tm="100000">
                                          <p:val>
                                            <p:strVal val="#ppt_h"/>
                                          </p:val>
                                        </p:tav>
                                      </p:tavLst>
                                    </p:anim>
                                    <p:animEffect transition="in" filter="fade">
                                      <p:cBhvr>
                                        <p:cTn id="9"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Dong lua"/>
          <p:cNvPicPr>
            <a:picLocks noChangeAspect="1" noChangeArrowheads="1"/>
          </p:cNvPicPr>
          <p:nvPr>
            <p:ph/>
          </p:nvPr>
        </p:nvPicPr>
        <p:blipFill>
          <a:blip r:embed="rId2"/>
          <a:srcRect/>
          <a:stretch>
            <a:fillRect/>
          </a:stretch>
        </p:blipFill>
        <p:spPr>
          <a:xfrm>
            <a:off x="0" y="152400"/>
            <a:ext cx="9144000" cy="6507163"/>
          </a:xfrm>
          <a:noFill/>
        </p:spPr>
      </p:pic>
      <p:sp>
        <p:nvSpPr>
          <p:cNvPr id="114694" name="Rectangle 6"/>
          <p:cNvSpPr>
            <a:spLocks noChangeArrowheads="1"/>
          </p:cNvSpPr>
          <p:nvPr/>
        </p:nvSpPr>
        <p:spPr bwMode="auto">
          <a:xfrm>
            <a:off x="2819400" y="6143625"/>
            <a:ext cx="3886200" cy="533400"/>
          </a:xfrm>
          <a:prstGeom prst="rect">
            <a:avLst/>
          </a:prstGeom>
          <a:solidFill>
            <a:srgbClr val="0000FF"/>
          </a:solidFill>
          <a:ln w="9525">
            <a:solidFill>
              <a:schemeClr val="tx1"/>
            </a:solidFill>
            <a:miter lim="800000"/>
            <a:headEnd/>
            <a:tailEnd/>
          </a:ln>
          <a:effectLst>
            <a:outerShdw dist="71842" dir="2700000" algn="ctr" rotWithShape="0">
              <a:srgbClr val="000000">
                <a:alpha val="50000"/>
              </a:srgbClr>
            </a:outerShdw>
          </a:effectLst>
        </p:spPr>
        <p:txBody>
          <a:bodyPr wrap="none" anchor="ctr"/>
          <a:lstStyle/>
          <a:p>
            <a:pPr algn="ctr"/>
            <a:r>
              <a:rPr lang="en-US" sz="2800" b="1"/>
              <a:t>Trồng lúa</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ppt_w</p:attrName>
                                        </p:attrNameLst>
                                      </p:cBhvr>
                                      <p:tavLst>
                                        <p:tav tm="0">
                                          <p:val>
                                            <p:strVal val="#ppt_w*0.70"/>
                                          </p:val>
                                        </p:tav>
                                        <p:tav tm="100000">
                                          <p:val>
                                            <p:strVal val="#ppt_w"/>
                                          </p:val>
                                        </p:tav>
                                      </p:tavLst>
                                    </p:anim>
                                    <p:anim calcmode="lin" valueType="num">
                                      <p:cBhvr>
                                        <p:cTn id="8" dur="1000" fill="hold"/>
                                        <p:tgtEl>
                                          <p:spTgt spid="114694"/>
                                        </p:tgtEl>
                                        <p:attrNameLst>
                                          <p:attrName>ppt_h</p:attrName>
                                        </p:attrNameLst>
                                      </p:cBhvr>
                                      <p:tavLst>
                                        <p:tav tm="0">
                                          <p:val>
                                            <p:strVal val="#ppt_h"/>
                                          </p:val>
                                        </p:tav>
                                        <p:tav tm="100000">
                                          <p:val>
                                            <p:strVal val="#ppt_h"/>
                                          </p:val>
                                        </p:tav>
                                      </p:tavLst>
                                    </p:anim>
                                    <p:animEffect transition="in" filter="fade">
                                      <p:cBhvr>
                                        <p:cTn id="9" dur="1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Gia suc"/>
          <p:cNvPicPr>
            <a:picLocks noChangeAspect="1" noChangeArrowheads="1"/>
          </p:cNvPicPr>
          <p:nvPr>
            <p:ph/>
          </p:nvPr>
        </p:nvPicPr>
        <p:blipFill>
          <a:blip r:embed="rId2"/>
          <a:srcRect/>
          <a:stretch>
            <a:fillRect/>
          </a:stretch>
        </p:blipFill>
        <p:spPr>
          <a:xfrm>
            <a:off x="76200" y="184150"/>
            <a:ext cx="8991600" cy="6521450"/>
          </a:xfrm>
          <a:noFill/>
        </p:spPr>
      </p:pic>
      <p:sp>
        <p:nvSpPr>
          <p:cNvPr id="116742" name="Rectangle 6"/>
          <p:cNvSpPr>
            <a:spLocks noChangeArrowheads="1"/>
          </p:cNvSpPr>
          <p:nvPr/>
        </p:nvSpPr>
        <p:spPr bwMode="auto">
          <a:xfrm>
            <a:off x="2819400" y="6172200"/>
            <a:ext cx="3886200" cy="533400"/>
          </a:xfrm>
          <a:prstGeom prst="rect">
            <a:avLst/>
          </a:prstGeom>
          <a:solidFill>
            <a:srgbClr val="0000FF"/>
          </a:solidFill>
          <a:ln w="9525">
            <a:solidFill>
              <a:schemeClr val="tx1"/>
            </a:solidFill>
            <a:miter lim="800000"/>
            <a:headEnd/>
            <a:tailEnd/>
          </a:ln>
          <a:effectLst>
            <a:outerShdw dist="71842" dir="2700000" algn="ctr" rotWithShape="0">
              <a:srgbClr val="000000">
                <a:alpha val="50000"/>
              </a:srgbClr>
            </a:outerShdw>
          </a:effectLst>
        </p:spPr>
        <p:txBody>
          <a:bodyPr wrap="none" anchor="ctr"/>
          <a:lstStyle/>
          <a:p>
            <a:pPr algn="ctr"/>
            <a:r>
              <a:rPr lang="en-US" sz="2800" b="1"/>
              <a:t>Chăn nuôi bò</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p:cTn id="7" dur="1000" fill="hold"/>
                                        <p:tgtEl>
                                          <p:spTgt spid="116742"/>
                                        </p:tgtEl>
                                        <p:attrNameLst>
                                          <p:attrName>ppt_w</p:attrName>
                                        </p:attrNameLst>
                                      </p:cBhvr>
                                      <p:tavLst>
                                        <p:tav tm="0">
                                          <p:val>
                                            <p:fltVal val="0"/>
                                          </p:val>
                                        </p:tav>
                                        <p:tav tm="100000">
                                          <p:val>
                                            <p:strVal val="#ppt_w"/>
                                          </p:val>
                                        </p:tav>
                                      </p:tavLst>
                                    </p:anim>
                                    <p:anim calcmode="lin" valueType="num">
                                      <p:cBhvr>
                                        <p:cTn id="8" dur="1000" fill="hold"/>
                                        <p:tgtEl>
                                          <p:spTgt spid="116742"/>
                                        </p:tgtEl>
                                        <p:attrNameLst>
                                          <p:attrName>ppt_h</p:attrName>
                                        </p:attrNameLst>
                                      </p:cBhvr>
                                      <p:tavLst>
                                        <p:tav tm="0">
                                          <p:val>
                                            <p:fltVal val="0"/>
                                          </p:val>
                                        </p:tav>
                                        <p:tav tm="100000">
                                          <p:val>
                                            <p:strVal val="#ppt_h"/>
                                          </p:val>
                                        </p:tav>
                                      </p:tavLst>
                                    </p:anim>
                                    <p:anim calcmode="lin" valueType="num">
                                      <p:cBhvr>
                                        <p:cTn id="9" dur="1000" fill="hold"/>
                                        <p:tgtEl>
                                          <p:spTgt spid="1167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67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ong muoi"/>
          <p:cNvPicPr>
            <a:picLocks noChangeAspect="1" noChangeArrowheads="1"/>
          </p:cNvPicPr>
          <p:nvPr>
            <p:ph/>
          </p:nvPr>
        </p:nvPicPr>
        <p:blipFill>
          <a:blip r:embed="rId2"/>
          <a:srcRect/>
          <a:stretch>
            <a:fillRect/>
          </a:stretch>
        </p:blipFill>
        <p:spPr>
          <a:xfrm>
            <a:off x="76200" y="138113"/>
            <a:ext cx="8915400" cy="6491287"/>
          </a:xfrm>
          <a:noFill/>
        </p:spPr>
      </p:pic>
      <p:sp>
        <p:nvSpPr>
          <p:cNvPr id="118790" name="Rectangle 6"/>
          <p:cNvSpPr>
            <a:spLocks noChangeArrowheads="1"/>
          </p:cNvSpPr>
          <p:nvPr/>
        </p:nvSpPr>
        <p:spPr bwMode="auto">
          <a:xfrm>
            <a:off x="2819400" y="6096000"/>
            <a:ext cx="3886200" cy="533400"/>
          </a:xfrm>
          <a:prstGeom prst="rect">
            <a:avLst/>
          </a:prstGeom>
          <a:solidFill>
            <a:srgbClr val="0000FF"/>
          </a:solidFill>
          <a:ln w="9525">
            <a:solidFill>
              <a:schemeClr val="tx1"/>
            </a:solidFill>
            <a:miter lim="800000"/>
            <a:headEnd/>
            <a:tailEnd/>
          </a:ln>
          <a:effectLst>
            <a:outerShdw dist="71842" dir="2700000" algn="ctr" rotWithShape="0">
              <a:srgbClr val="000000">
                <a:alpha val="50000"/>
              </a:srgbClr>
            </a:outerShdw>
          </a:effectLst>
        </p:spPr>
        <p:txBody>
          <a:bodyPr wrap="none" anchor="ctr"/>
          <a:lstStyle/>
          <a:p>
            <a:pPr algn="ctr"/>
            <a:r>
              <a:rPr lang="en-US" sz="2800" b="1"/>
              <a:t>Làm muối</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wedge">
                                      <p:cBhvr>
                                        <p:cTn id="7" dur="20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Lang chai"/>
          <p:cNvPicPr>
            <a:picLocks noChangeAspect="1" noChangeArrowheads="1"/>
          </p:cNvPicPr>
          <p:nvPr>
            <p:ph/>
          </p:nvPr>
        </p:nvPicPr>
        <p:blipFill>
          <a:blip r:embed="rId2"/>
          <a:srcRect/>
          <a:stretch>
            <a:fillRect/>
          </a:stretch>
        </p:blipFill>
        <p:spPr>
          <a:xfrm>
            <a:off x="76200" y="271463"/>
            <a:ext cx="8991600" cy="6281737"/>
          </a:xfrm>
          <a:noFill/>
        </p:spPr>
      </p:pic>
      <p:sp>
        <p:nvSpPr>
          <p:cNvPr id="18435" name="Text Box 7"/>
          <p:cNvSpPr txBox="1">
            <a:spLocks noChangeArrowheads="1"/>
          </p:cNvSpPr>
          <p:nvPr/>
        </p:nvSpPr>
        <p:spPr bwMode="auto">
          <a:xfrm>
            <a:off x="1828800" y="6096000"/>
            <a:ext cx="52578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120841" name="Rectangle 9"/>
          <p:cNvSpPr>
            <a:spLocks noChangeArrowheads="1"/>
          </p:cNvSpPr>
          <p:nvPr/>
        </p:nvSpPr>
        <p:spPr bwMode="auto">
          <a:xfrm>
            <a:off x="2819400" y="6019800"/>
            <a:ext cx="3886200" cy="533400"/>
          </a:xfrm>
          <a:prstGeom prst="rect">
            <a:avLst/>
          </a:prstGeom>
          <a:solidFill>
            <a:srgbClr val="0000FF"/>
          </a:solidFill>
          <a:ln w="9525">
            <a:solidFill>
              <a:schemeClr val="tx1"/>
            </a:solidFill>
            <a:miter lim="800000"/>
            <a:headEnd/>
            <a:tailEnd/>
          </a:ln>
          <a:effectLst>
            <a:outerShdw dist="71842" dir="2700000" algn="ctr" rotWithShape="0">
              <a:srgbClr val="000000">
                <a:alpha val="50000"/>
              </a:srgbClr>
            </a:outerShdw>
          </a:effectLst>
        </p:spPr>
        <p:txBody>
          <a:bodyPr wrap="none" anchor="ctr"/>
          <a:lstStyle/>
          <a:p>
            <a:pPr algn="ctr"/>
            <a:r>
              <a:rPr lang="en-US" sz="2800" b="1"/>
              <a:t>Đánh bắt cá</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0841"/>
                                        </p:tgtEl>
                                        <p:attrNameLst>
                                          <p:attrName>style.visibility</p:attrName>
                                        </p:attrNameLst>
                                      </p:cBhvr>
                                      <p:to>
                                        <p:strVal val="visible"/>
                                      </p:to>
                                    </p:set>
                                    <p:anim calcmode="lin" valueType="num">
                                      <p:cBhvr>
                                        <p:cTn id="7" dur="500" fill="hold"/>
                                        <p:tgtEl>
                                          <p:spTgt spid="120841"/>
                                        </p:tgtEl>
                                        <p:attrNameLst>
                                          <p:attrName>ppt_w</p:attrName>
                                        </p:attrNameLst>
                                      </p:cBhvr>
                                      <p:tavLst>
                                        <p:tav tm="0">
                                          <p:val>
                                            <p:fltVal val="0"/>
                                          </p:val>
                                        </p:tav>
                                        <p:tav tm="100000">
                                          <p:val>
                                            <p:strVal val="#ppt_w"/>
                                          </p:val>
                                        </p:tav>
                                      </p:tavLst>
                                    </p:anim>
                                    <p:anim calcmode="lin" valueType="num">
                                      <p:cBhvr>
                                        <p:cTn id="8" dur="500" fill="hold"/>
                                        <p:tgtEl>
                                          <p:spTgt spid="120841"/>
                                        </p:tgtEl>
                                        <p:attrNameLst>
                                          <p:attrName>ppt_h</p:attrName>
                                        </p:attrNameLst>
                                      </p:cBhvr>
                                      <p:tavLst>
                                        <p:tav tm="0">
                                          <p:val>
                                            <p:fltVal val="0"/>
                                          </p:val>
                                        </p:tav>
                                        <p:tav tm="100000">
                                          <p:val>
                                            <p:strVal val="#ppt_h"/>
                                          </p:val>
                                        </p:tav>
                                      </p:tavLst>
                                    </p:anim>
                                    <p:animEffect transition="in" filter="fade">
                                      <p:cBhvr>
                                        <p:cTn id="9" dur="500"/>
                                        <p:tgtEl>
                                          <p:spTgt spid="120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AutoShape 6"/>
          <p:cNvSpPr>
            <a:spLocks noChangeArrowheads="1"/>
          </p:cNvSpPr>
          <p:nvPr/>
        </p:nvSpPr>
        <p:spPr bwMode="auto">
          <a:xfrm>
            <a:off x="228600" y="3352800"/>
            <a:ext cx="8763000" cy="2286000"/>
          </a:xfrm>
          <a:prstGeom prst="roundRect">
            <a:avLst>
              <a:gd name="adj" fmla="val 16667"/>
            </a:avLst>
          </a:prstGeom>
          <a:solidFill>
            <a:srgbClr val="009900"/>
          </a:solidFill>
          <a:ln w="9525">
            <a:solidFill>
              <a:schemeClr val="tx1"/>
            </a:solidFill>
            <a:round/>
            <a:headEnd/>
            <a:tailEnd/>
          </a:ln>
        </p:spPr>
        <p:txBody>
          <a:bodyPr wrap="none" anchor="ctr"/>
          <a:lstStyle/>
          <a:p>
            <a:pPr algn="ctr"/>
            <a:endParaRPr lang="en-US" altLang="en-US"/>
          </a:p>
        </p:txBody>
      </p:sp>
      <p:sp>
        <p:nvSpPr>
          <p:cNvPr id="34819" name="Rectangle 3"/>
          <p:cNvSpPr>
            <a:spLocks noGrp="1" noChangeArrowheads="1"/>
          </p:cNvSpPr>
          <p:nvPr>
            <p:ph type="body" idx="1"/>
          </p:nvPr>
        </p:nvSpPr>
        <p:spPr>
          <a:xfrm>
            <a:off x="152400" y="3657600"/>
            <a:ext cx="8686800" cy="1752600"/>
          </a:xfrm>
        </p:spPr>
        <p:txBody>
          <a:bodyPr/>
          <a:lstStyle/>
          <a:p>
            <a:pPr algn="ctr" eaLnBrk="1" hangingPunct="1">
              <a:buFontTx/>
              <a:buNone/>
            </a:pPr>
            <a:r>
              <a:rPr lang="en-US" altLang="en-US" i="1" smtClean="0">
                <a:solidFill>
                  <a:srgbClr val="FFFF00"/>
                </a:solidFill>
              </a:rPr>
              <a:t>  Người dân nơi đây đã có những hoạt động sản xuất như: trồng lúa, mía; chăn nuôi gia súc; đánh bắt cá, nuôi tôm và làm muối. </a:t>
            </a:r>
          </a:p>
        </p:txBody>
      </p:sp>
      <p:sp>
        <p:nvSpPr>
          <p:cNvPr id="19460" name="WordArt 8"/>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9461" name="WordArt 9"/>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9462" name="WordArt 10"/>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19463" name="Rectangle 11"/>
          <p:cNvSpPr>
            <a:spLocks noChangeArrowheads="1"/>
          </p:cNvSpPr>
          <p:nvPr/>
        </p:nvSpPr>
        <p:spPr bwMode="auto">
          <a:xfrm>
            <a:off x="1371600" y="0"/>
            <a:ext cx="6400800" cy="457200"/>
          </a:xfrm>
          <a:prstGeom prst="rect">
            <a:avLst/>
          </a:prstGeom>
          <a:noFill/>
          <a:ln w="9525">
            <a:noFill/>
            <a:miter lim="800000"/>
            <a:headEnd/>
            <a:tailEnd/>
          </a:ln>
        </p:spPr>
        <p:txBody>
          <a:bodyPr anchor="ctr"/>
          <a:lstStyle/>
          <a:p>
            <a:pPr algn="ctr" eaLnBrk="1" hangingPunct="1"/>
            <a:endParaRPr lang="en-US" altLang="en-US" sz="2400" u="sng">
              <a:solidFill>
                <a:srgbClr val="F7FCE6"/>
              </a:solidFill>
            </a:endParaRPr>
          </a:p>
        </p:txBody>
      </p:sp>
      <p:sp>
        <p:nvSpPr>
          <p:cNvPr id="19464" name="Rectangle 12"/>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
        <p:nvSpPr>
          <p:cNvPr id="34830" name="Rectangle 14"/>
          <p:cNvSpPr>
            <a:spLocks noChangeArrowheads="1"/>
          </p:cNvSpPr>
          <p:nvPr/>
        </p:nvSpPr>
        <p:spPr bwMode="auto">
          <a:xfrm>
            <a:off x="76200" y="2286000"/>
            <a:ext cx="7391400" cy="533400"/>
          </a:xfrm>
          <a:prstGeom prst="rect">
            <a:avLst/>
          </a:prstGeom>
          <a:noFill/>
          <a:ln w="9525">
            <a:noFill/>
            <a:miter lim="800000"/>
            <a:headEnd/>
            <a:tailEnd/>
          </a:ln>
          <a:effectLst/>
        </p:spPr>
        <p:txBody>
          <a:bodyPr anchor="ctr"/>
          <a:lstStyle/>
          <a:p>
            <a:pPr algn="ctr" eaLnBrk="1" hangingPunct="1">
              <a:defRPr/>
            </a:pPr>
            <a:r>
              <a:rPr lang="en-US" sz="3200">
                <a:solidFill>
                  <a:srgbClr val="FFFF00"/>
                </a:solidFill>
                <a:effectLst>
                  <a:outerShdw blurRad="38100" dist="38100" dir="2700000" algn="tl">
                    <a:srgbClr val="000000"/>
                  </a:outerShdw>
                </a:effectLst>
                <a:latin typeface="Arial"/>
              </a:rPr>
              <a:t>2. </a:t>
            </a:r>
            <a:r>
              <a:rPr lang="en-US" sz="3200" u="sng">
                <a:solidFill>
                  <a:srgbClr val="FFFF00"/>
                </a:solidFill>
                <a:effectLst>
                  <a:outerShdw blurRad="38100" dist="38100" dir="2700000" algn="tl">
                    <a:srgbClr val="000000"/>
                  </a:outerShdw>
                </a:effectLst>
                <a:latin typeface="Arial"/>
              </a:rPr>
              <a:t>Hoạt động sản xuất của người dân</a:t>
            </a:r>
            <a:r>
              <a:rPr lang="en-US" sz="3200">
                <a:solidFill>
                  <a:srgbClr val="FFFF00"/>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4819">
                                            <p:txEl>
                                              <p:pRg st="0" end="0"/>
                                            </p:txEl>
                                          </p:spTgt>
                                        </p:tgtEl>
                                        <p:attrNameLst>
                                          <p:attrName>style.visibility</p:attrName>
                                        </p:attrNameLst>
                                      </p:cBhvr>
                                      <p:to>
                                        <p:strVal val="visible"/>
                                      </p:to>
                                    </p:set>
                                    <p:anim calcmode="discrete" valueType="clr">
                                      <p:cBhvr override="childStyle">
                                        <p:cTn id="7" dur="80"/>
                                        <p:tgtEl>
                                          <p:spTgt spid="348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481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wedge">
                                      <p:cBhvr>
                                        <p:cTn id="14"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76200" y="2895600"/>
            <a:ext cx="9144000" cy="1066800"/>
          </a:xfrm>
        </p:spPr>
        <p:txBody>
          <a:bodyPr/>
          <a:lstStyle/>
          <a:p>
            <a:pPr algn="ctr" eaLnBrk="1" hangingPunct="1">
              <a:buFontTx/>
              <a:buNone/>
            </a:pPr>
            <a:r>
              <a:rPr lang="en-US" altLang="en-US" sz="2800" i="1" smtClean="0"/>
              <a:t>Xếp tên hoạt động sản xuất ở các hình theo nhóm ngành sản xuất cho phù hợp.</a:t>
            </a:r>
          </a:p>
        </p:txBody>
      </p:sp>
      <p:graphicFrame>
        <p:nvGraphicFramePr>
          <p:cNvPr id="35888" name="Group 48"/>
          <p:cNvGraphicFramePr>
            <a:graphicFrameLocks noGrp="1"/>
          </p:cNvGraphicFramePr>
          <p:nvPr>
            <p:ph sz="half" idx="2"/>
          </p:nvPr>
        </p:nvGraphicFramePr>
        <p:xfrm>
          <a:off x="228600" y="4038600"/>
          <a:ext cx="8686800" cy="2438400"/>
        </p:xfrm>
        <a:graphic>
          <a:graphicData uri="http://schemas.openxmlformats.org/drawingml/2006/table">
            <a:tbl>
              <a:tblPr/>
              <a:tblGrid>
                <a:gridCol w="2457450"/>
                <a:gridCol w="2076450"/>
                <a:gridCol w="2076450"/>
                <a:gridCol w="2076450"/>
              </a:tblGrid>
              <a:tr h="8064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Trồng trọt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Chăn nuôi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Nuôi trồng, đánh bắt thuỷ sản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Các ngành khác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0" name="Text Box 39"/>
          <p:cNvSpPr txBox="1">
            <a:spLocks noChangeArrowheads="1"/>
          </p:cNvSpPr>
          <p:nvPr/>
        </p:nvSpPr>
        <p:spPr bwMode="auto">
          <a:xfrm>
            <a:off x="1276350" y="5562600"/>
            <a:ext cx="184150" cy="366713"/>
          </a:xfrm>
          <a:prstGeom prst="rect">
            <a:avLst/>
          </a:prstGeom>
          <a:noFill/>
          <a:ln w="9525">
            <a:noFill/>
            <a:miter lim="800000"/>
            <a:headEnd/>
            <a:tailEnd/>
          </a:ln>
        </p:spPr>
        <p:txBody>
          <a:bodyPr wrap="none">
            <a:spAutoFit/>
          </a:bodyPr>
          <a:lstStyle/>
          <a:p>
            <a:endParaRPr lang="en-US" altLang="en-US"/>
          </a:p>
        </p:txBody>
      </p:sp>
      <p:sp>
        <p:nvSpPr>
          <p:cNvPr id="35880" name="Text Box 40"/>
          <p:cNvSpPr txBox="1">
            <a:spLocks noChangeArrowheads="1"/>
          </p:cNvSpPr>
          <p:nvPr/>
        </p:nvSpPr>
        <p:spPr bwMode="auto">
          <a:xfrm>
            <a:off x="209550" y="5486400"/>
            <a:ext cx="2895600" cy="519113"/>
          </a:xfrm>
          <a:prstGeom prst="rect">
            <a:avLst/>
          </a:prstGeom>
          <a:noFill/>
          <a:ln w="9525">
            <a:noFill/>
            <a:miter lim="800000"/>
            <a:headEnd/>
            <a:tailEnd/>
          </a:ln>
        </p:spPr>
        <p:txBody>
          <a:bodyPr>
            <a:spAutoFit/>
          </a:bodyPr>
          <a:lstStyle/>
          <a:p>
            <a:pPr>
              <a:spcBef>
                <a:spcPct val="50000"/>
              </a:spcBef>
            </a:pPr>
            <a:r>
              <a:rPr lang="en-US" altLang="en-US" sz="2800">
                <a:solidFill>
                  <a:srgbClr val="FFFF00"/>
                </a:solidFill>
              </a:rPr>
              <a:t>Trồng lúa, mía</a:t>
            </a:r>
          </a:p>
        </p:txBody>
      </p:sp>
      <p:sp>
        <p:nvSpPr>
          <p:cNvPr id="35881" name="Text Box 41"/>
          <p:cNvSpPr txBox="1">
            <a:spLocks noChangeArrowheads="1"/>
          </p:cNvSpPr>
          <p:nvPr/>
        </p:nvSpPr>
        <p:spPr bwMode="auto">
          <a:xfrm>
            <a:off x="2724150" y="5486400"/>
            <a:ext cx="2057400" cy="519113"/>
          </a:xfrm>
          <a:prstGeom prst="rect">
            <a:avLst/>
          </a:prstGeom>
          <a:noFill/>
          <a:ln w="9525">
            <a:noFill/>
            <a:miter lim="800000"/>
            <a:headEnd/>
            <a:tailEnd/>
          </a:ln>
        </p:spPr>
        <p:txBody>
          <a:bodyPr>
            <a:spAutoFit/>
          </a:bodyPr>
          <a:lstStyle/>
          <a:p>
            <a:pPr>
              <a:spcBef>
                <a:spcPct val="50000"/>
              </a:spcBef>
            </a:pPr>
            <a:r>
              <a:rPr lang="en-US" altLang="en-US" sz="2800">
                <a:solidFill>
                  <a:srgbClr val="FFFF00"/>
                </a:solidFill>
              </a:rPr>
              <a:t>Gia súc(bò)</a:t>
            </a:r>
          </a:p>
        </p:txBody>
      </p:sp>
      <p:sp>
        <p:nvSpPr>
          <p:cNvPr id="35882" name="Text Box 42"/>
          <p:cNvSpPr txBox="1">
            <a:spLocks noChangeArrowheads="1"/>
          </p:cNvSpPr>
          <p:nvPr/>
        </p:nvSpPr>
        <p:spPr bwMode="auto">
          <a:xfrm>
            <a:off x="4781550" y="5486400"/>
            <a:ext cx="2362200" cy="946150"/>
          </a:xfrm>
          <a:prstGeom prst="rect">
            <a:avLst/>
          </a:prstGeom>
          <a:noFill/>
          <a:ln w="9525">
            <a:noFill/>
            <a:miter lim="800000"/>
            <a:headEnd/>
            <a:tailEnd/>
          </a:ln>
        </p:spPr>
        <p:txBody>
          <a:bodyPr>
            <a:spAutoFit/>
          </a:bodyPr>
          <a:lstStyle/>
          <a:p>
            <a:pPr>
              <a:spcBef>
                <a:spcPct val="50000"/>
              </a:spcBef>
            </a:pPr>
            <a:r>
              <a:rPr lang="en-US" altLang="en-US" sz="2800">
                <a:solidFill>
                  <a:srgbClr val="FFFF00"/>
                </a:solidFill>
              </a:rPr>
              <a:t>Đánh bắt cá, nuôi tôm</a:t>
            </a:r>
          </a:p>
        </p:txBody>
      </p:sp>
      <p:sp>
        <p:nvSpPr>
          <p:cNvPr id="35883" name="Text Box 43"/>
          <p:cNvSpPr txBox="1">
            <a:spLocks noChangeArrowheads="1"/>
          </p:cNvSpPr>
          <p:nvPr/>
        </p:nvSpPr>
        <p:spPr bwMode="auto">
          <a:xfrm>
            <a:off x="6991350" y="5486400"/>
            <a:ext cx="1981200" cy="519113"/>
          </a:xfrm>
          <a:prstGeom prst="rect">
            <a:avLst/>
          </a:prstGeom>
          <a:noFill/>
          <a:ln w="9525">
            <a:noFill/>
            <a:miter lim="800000"/>
            <a:headEnd/>
            <a:tailEnd/>
          </a:ln>
        </p:spPr>
        <p:txBody>
          <a:bodyPr>
            <a:spAutoFit/>
          </a:bodyPr>
          <a:lstStyle/>
          <a:p>
            <a:pPr>
              <a:spcBef>
                <a:spcPct val="50000"/>
              </a:spcBef>
            </a:pPr>
            <a:r>
              <a:rPr lang="en-US" altLang="en-US" sz="2800">
                <a:solidFill>
                  <a:srgbClr val="FFFF00"/>
                </a:solidFill>
              </a:rPr>
              <a:t>Làm muối</a:t>
            </a:r>
          </a:p>
        </p:txBody>
      </p:sp>
      <p:pic>
        <p:nvPicPr>
          <p:cNvPr id="35890" name="Picture 50" descr="TLnhom"/>
          <p:cNvPicPr>
            <a:picLocks noChangeAspect="1" noChangeArrowheads="1" noCrop="1"/>
          </p:cNvPicPr>
          <p:nvPr/>
        </p:nvPicPr>
        <p:blipFill>
          <a:blip r:embed="rId2"/>
          <a:srcRect/>
          <a:stretch>
            <a:fillRect/>
          </a:stretch>
        </p:blipFill>
        <p:spPr bwMode="auto">
          <a:xfrm>
            <a:off x="228600" y="838200"/>
            <a:ext cx="2362200" cy="1295400"/>
          </a:xfrm>
          <a:prstGeom prst="rect">
            <a:avLst/>
          </a:prstGeom>
          <a:noFill/>
          <a:ln w="9525">
            <a:noFill/>
            <a:miter lim="800000"/>
            <a:headEnd/>
            <a:tailEnd/>
          </a:ln>
        </p:spPr>
      </p:pic>
      <p:pic>
        <p:nvPicPr>
          <p:cNvPr id="20506" name="Picture 51" descr="nuoi tom"/>
          <p:cNvPicPr>
            <a:picLocks noChangeAspect="1" noChangeArrowheads="1"/>
          </p:cNvPicPr>
          <p:nvPr/>
        </p:nvPicPr>
        <p:blipFill>
          <a:blip r:embed="rId3"/>
          <a:srcRect/>
          <a:stretch>
            <a:fillRect/>
          </a:stretch>
        </p:blipFill>
        <p:spPr bwMode="auto">
          <a:xfrm>
            <a:off x="3014663" y="0"/>
            <a:ext cx="1981200" cy="1401763"/>
          </a:xfrm>
          <a:prstGeom prst="rect">
            <a:avLst/>
          </a:prstGeom>
          <a:solidFill>
            <a:schemeClr val="tx1"/>
          </a:solidFill>
          <a:ln w="9525">
            <a:solidFill>
              <a:schemeClr val="tx1"/>
            </a:solidFill>
            <a:miter lim="800000"/>
            <a:headEnd/>
            <a:tailEnd/>
          </a:ln>
        </p:spPr>
      </p:pic>
      <p:pic>
        <p:nvPicPr>
          <p:cNvPr id="20507" name="Picture 52" descr="Mia"/>
          <p:cNvPicPr>
            <a:picLocks noChangeAspect="1" noChangeArrowheads="1"/>
          </p:cNvPicPr>
          <p:nvPr/>
        </p:nvPicPr>
        <p:blipFill>
          <a:blip r:embed="rId4"/>
          <a:srcRect/>
          <a:stretch>
            <a:fillRect/>
          </a:stretch>
        </p:blipFill>
        <p:spPr bwMode="auto">
          <a:xfrm>
            <a:off x="5119688" y="0"/>
            <a:ext cx="1887537" cy="1403350"/>
          </a:xfrm>
          <a:prstGeom prst="rect">
            <a:avLst/>
          </a:prstGeom>
          <a:solidFill>
            <a:schemeClr val="tx1"/>
          </a:solidFill>
          <a:ln w="9525">
            <a:solidFill>
              <a:schemeClr val="tx1"/>
            </a:solidFill>
            <a:miter lim="800000"/>
            <a:headEnd/>
            <a:tailEnd/>
          </a:ln>
        </p:spPr>
      </p:pic>
      <p:pic>
        <p:nvPicPr>
          <p:cNvPr id="20508" name="Picture 53" descr="Dong lua"/>
          <p:cNvPicPr>
            <a:picLocks noChangeAspect="1" noChangeArrowheads="1"/>
          </p:cNvPicPr>
          <p:nvPr/>
        </p:nvPicPr>
        <p:blipFill>
          <a:blip r:embed="rId5"/>
          <a:srcRect/>
          <a:stretch>
            <a:fillRect/>
          </a:stretch>
        </p:blipFill>
        <p:spPr bwMode="auto">
          <a:xfrm>
            <a:off x="7162800" y="0"/>
            <a:ext cx="1981200" cy="1409700"/>
          </a:xfrm>
          <a:prstGeom prst="rect">
            <a:avLst/>
          </a:prstGeom>
          <a:solidFill>
            <a:schemeClr val="tx1"/>
          </a:solidFill>
          <a:ln w="9525">
            <a:solidFill>
              <a:schemeClr val="tx1"/>
            </a:solidFill>
            <a:miter lim="800000"/>
            <a:headEnd/>
            <a:tailEnd/>
          </a:ln>
        </p:spPr>
      </p:pic>
      <p:pic>
        <p:nvPicPr>
          <p:cNvPr id="20509" name="Picture 54" descr="Gia suc"/>
          <p:cNvPicPr>
            <a:picLocks noChangeAspect="1" noChangeArrowheads="1"/>
          </p:cNvPicPr>
          <p:nvPr/>
        </p:nvPicPr>
        <p:blipFill>
          <a:blip r:embed="rId6"/>
          <a:srcRect/>
          <a:stretch>
            <a:fillRect/>
          </a:stretch>
        </p:blipFill>
        <p:spPr bwMode="auto">
          <a:xfrm>
            <a:off x="3000375" y="1524000"/>
            <a:ext cx="1995488" cy="1371600"/>
          </a:xfrm>
          <a:prstGeom prst="rect">
            <a:avLst/>
          </a:prstGeom>
          <a:solidFill>
            <a:schemeClr val="tx1"/>
          </a:solidFill>
          <a:ln w="9525">
            <a:solidFill>
              <a:schemeClr val="tx1"/>
            </a:solidFill>
            <a:miter lim="800000"/>
            <a:headEnd/>
            <a:tailEnd/>
          </a:ln>
        </p:spPr>
      </p:pic>
      <p:pic>
        <p:nvPicPr>
          <p:cNvPr id="20510" name="Picture 55" descr="Dong muoi"/>
          <p:cNvPicPr>
            <a:picLocks noChangeAspect="1" noChangeArrowheads="1"/>
          </p:cNvPicPr>
          <p:nvPr/>
        </p:nvPicPr>
        <p:blipFill>
          <a:blip r:embed="rId7"/>
          <a:srcRect/>
          <a:stretch>
            <a:fillRect/>
          </a:stretch>
        </p:blipFill>
        <p:spPr bwMode="auto">
          <a:xfrm>
            <a:off x="5124450" y="1503363"/>
            <a:ext cx="1905000" cy="1392237"/>
          </a:xfrm>
          <a:prstGeom prst="rect">
            <a:avLst/>
          </a:prstGeom>
          <a:solidFill>
            <a:schemeClr val="tx1"/>
          </a:solidFill>
          <a:ln w="9525">
            <a:solidFill>
              <a:schemeClr val="tx1"/>
            </a:solidFill>
            <a:miter lim="800000"/>
            <a:headEnd/>
            <a:tailEnd/>
          </a:ln>
        </p:spPr>
      </p:pic>
      <p:pic>
        <p:nvPicPr>
          <p:cNvPr id="20511" name="Picture 56" descr="Lang chai"/>
          <p:cNvPicPr>
            <a:picLocks noChangeAspect="1" noChangeArrowheads="1"/>
          </p:cNvPicPr>
          <p:nvPr/>
        </p:nvPicPr>
        <p:blipFill>
          <a:blip r:embed="rId8" cstate="print"/>
          <a:srcRect/>
          <a:stretch>
            <a:fillRect/>
          </a:stretch>
        </p:blipFill>
        <p:spPr bwMode="auto">
          <a:xfrm>
            <a:off x="7162800" y="1524000"/>
            <a:ext cx="1981200" cy="1371600"/>
          </a:xfrm>
          <a:prstGeom prst="rect">
            <a:avLst/>
          </a:prstGeom>
          <a:solidFill>
            <a:schemeClr val="tx1"/>
          </a:solid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5843">
                                            <p:txEl>
                                              <p:pRg st="0" end="0"/>
                                            </p:txEl>
                                          </p:spTgt>
                                        </p:tgtEl>
                                        <p:attrNameLst>
                                          <p:attrName>style.visibility</p:attrName>
                                        </p:attrNameLst>
                                      </p:cBhvr>
                                      <p:to>
                                        <p:strVal val="visible"/>
                                      </p:to>
                                    </p:set>
                                    <p:anim calcmode="discrete" valueType="clr">
                                      <p:cBhvr override="childStyle">
                                        <p:cTn id="7" dur="80"/>
                                        <p:tgtEl>
                                          <p:spTgt spid="35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843">
                                            <p:txEl>
                                              <p:pRg st="0" end="0"/>
                                            </p:txEl>
                                          </p:spTgt>
                                        </p:tgtEl>
                                        <p:attrNameLst>
                                          <p:attrName>fill.type</p:attrName>
                                        </p:attrNameLst>
                                      </p:cBhvr>
                                      <p:to>
                                        <p:strVal val="solid"/>
                                      </p:to>
                                    </p:set>
                                  </p:childTnLst>
                                </p:cTn>
                              </p:par>
                            </p:childTnLst>
                          </p:cTn>
                        </p:par>
                        <p:par>
                          <p:cTn id="10" fill="hold" nodeType="afterGroup">
                            <p:stCondLst>
                              <p:cond delay="2400"/>
                            </p:stCondLst>
                            <p:childTnLst>
                              <p:par>
                                <p:cTn id="11" presetID="53" presetClass="entr" presetSubtype="0" fill="hold" nodeType="afterEffect">
                                  <p:stCondLst>
                                    <p:cond delay="0"/>
                                  </p:stCondLst>
                                  <p:childTnLst>
                                    <p:set>
                                      <p:cBhvr>
                                        <p:cTn id="12" dur="1" fill="hold">
                                          <p:stCondLst>
                                            <p:cond delay="0"/>
                                          </p:stCondLst>
                                        </p:cTn>
                                        <p:tgtEl>
                                          <p:spTgt spid="35888"/>
                                        </p:tgtEl>
                                        <p:attrNameLst>
                                          <p:attrName>style.visibility</p:attrName>
                                        </p:attrNameLst>
                                      </p:cBhvr>
                                      <p:to>
                                        <p:strVal val="visible"/>
                                      </p:to>
                                    </p:set>
                                    <p:anim calcmode="lin" valueType="num">
                                      <p:cBhvr>
                                        <p:cTn id="13" dur="500" fill="hold"/>
                                        <p:tgtEl>
                                          <p:spTgt spid="35888"/>
                                        </p:tgtEl>
                                        <p:attrNameLst>
                                          <p:attrName>ppt_w</p:attrName>
                                        </p:attrNameLst>
                                      </p:cBhvr>
                                      <p:tavLst>
                                        <p:tav tm="0">
                                          <p:val>
                                            <p:fltVal val="0"/>
                                          </p:val>
                                        </p:tav>
                                        <p:tav tm="100000">
                                          <p:val>
                                            <p:strVal val="#ppt_w"/>
                                          </p:val>
                                        </p:tav>
                                      </p:tavLst>
                                    </p:anim>
                                    <p:anim calcmode="lin" valueType="num">
                                      <p:cBhvr>
                                        <p:cTn id="14" dur="500" fill="hold"/>
                                        <p:tgtEl>
                                          <p:spTgt spid="35888"/>
                                        </p:tgtEl>
                                        <p:attrNameLst>
                                          <p:attrName>ppt_h</p:attrName>
                                        </p:attrNameLst>
                                      </p:cBhvr>
                                      <p:tavLst>
                                        <p:tav tm="0">
                                          <p:val>
                                            <p:fltVal val="0"/>
                                          </p:val>
                                        </p:tav>
                                        <p:tav tm="100000">
                                          <p:val>
                                            <p:strVal val="#ppt_h"/>
                                          </p:val>
                                        </p:tav>
                                      </p:tavLst>
                                    </p:anim>
                                    <p:animEffect transition="in" filter="fade">
                                      <p:cBhvr>
                                        <p:cTn id="15" dur="500"/>
                                        <p:tgtEl>
                                          <p:spTgt spid="358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5890"/>
                                        </p:tgtEl>
                                        <p:attrNameLst>
                                          <p:attrName>style.visibility</p:attrName>
                                        </p:attrNameLst>
                                      </p:cBhvr>
                                      <p:to>
                                        <p:strVal val="visible"/>
                                      </p:to>
                                    </p:set>
                                    <p:anim calcmode="lin" valueType="num">
                                      <p:cBhvr>
                                        <p:cTn id="20" dur="500" fill="hold"/>
                                        <p:tgtEl>
                                          <p:spTgt spid="35890"/>
                                        </p:tgtEl>
                                        <p:attrNameLst>
                                          <p:attrName>ppt_w</p:attrName>
                                        </p:attrNameLst>
                                      </p:cBhvr>
                                      <p:tavLst>
                                        <p:tav tm="0">
                                          <p:val>
                                            <p:fltVal val="0"/>
                                          </p:val>
                                        </p:tav>
                                        <p:tav tm="100000">
                                          <p:val>
                                            <p:strVal val="#ppt_w"/>
                                          </p:val>
                                        </p:tav>
                                      </p:tavLst>
                                    </p:anim>
                                    <p:anim calcmode="lin" valueType="num">
                                      <p:cBhvr>
                                        <p:cTn id="21" dur="500" fill="hold"/>
                                        <p:tgtEl>
                                          <p:spTgt spid="35890"/>
                                        </p:tgtEl>
                                        <p:attrNameLst>
                                          <p:attrName>ppt_h</p:attrName>
                                        </p:attrNameLst>
                                      </p:cBhvr>
                                      <p:tavLst>
                                        <p:tav tm="0">
                                          <p:val>
                                            <p:fltVal val="0"/>
                                          </p:val>
                                        </p:tav>
                                        <p:tav tm="100000">
                                          <p:val>
                                            <p:strVal val="#ppt_h"/>
                                          </p:val>
                                        </p:tav>
                                      </p:tavLst>
                                    </p:anim>
                                    <p:animEffect transition="in" filter="fade">
                                      <p:cBhvr>
                                        <p:cTn id="22" dur="500"/>
                                        <p:tgtEl>
                                          <p:spTgt spid="358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0" fill="hold" nodeType="clickEffect">
                                  <p:stCondLst>
                                    <p:cond delay="0"/>
                                  </p:stCondLst>
                                  <p:childTnLst>
                                    <p:anim calcmode="lin" valueType="num">
                                      <p:cBhvr>
                                        <p:cTn id="26" dur="500"/>
                                        <p:tgtEl>
                                          <p:spTgt spid="35890"/>
                                        </p:tgtEl>
                                        <p:attrNameLst>
                                          <p:attrName>ppt_w</p:attrName>
                                        </p:attrNameLst>
                                      </p:cBhvr>
                                      <p:tavLst>
                                        <p:tav tm="0">
                                          <p:val>
                                            <p:strVal val="ppt_w"/>
                                          </p:val>
                                        </p:tav>
                                        <p:tav tm="100000">
                                          <p:val>
                                            <p:fltVal val="0"/>
                                          </p:val>
                                        </p:tav>
                                      </p:tavLst>
                                    </p:anim>
                                    <p:anim calcmode="lin" valueType="num">
                                      <p:cBhvr>
                                        <p:cTn id="27" dur="500"/>
                                        <p:tgtEl>
                                          <p:spTgt spid="35890"/>
                                        </p:tgtEl>
                                        <p:attrNameLst>
                                          <p:attrName>ppt_h</p:attrName>
                                        </p:attrNameLst>
                                      </p:cBhvr>
                                      <p:tavLst>
                                        <p:tav tm="0">
                                          <p:val>
                                            <p:strVal val="ppt_h"/>
                                          </p:val>
                                        </p:tav>
                                        <p:tav tm="100000">
                                          <p:val>
                                            <p:fltVal val="0"/>
                                          </p:val>
                                        </p:tav>
                                      </p:tavLst>
                                    </p:anim>
                                    <p:animEffect transition="out" filter="fade">
                                      <p:cBhvr>
                                        <p:cTn id="28" dur="500"/>
                                        <p:tgtEl>
                                          <p:spTgt spid="35890"/>
                                        </p:tgtEl>
                                      </p:cBhvr>
                                    </p:animEffect>
                                    <p:set>
                                      <p:cBhvr>
                                        <p:cTn id="29" dur="1" fill="hold">
                                          <p:stCondLst>
                                            <p:cond delay="499"/>
                                          </p:stCondLst>
                                        </p:cTn>
                                        <p:tgtEl>
                                          <p:spTgt spid="35890"/>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35880">
                                            <p:txEl>
                                              <p:pRg st="0" end="0"/>
                                            </p:txEl>
                                          </p:spTgt>
                                        </p:tgtEl>
                                        <p:attrNameLst>
                                          <p:attrName>style.visibility</p:attrName>
                                        </p:attrNameLst>
                                      </p:cBhvr>
                                      <p:to>
                                        <p:strVal val="visible"/>
                                      </p:to>
                                    </p:set>
                                    <p:anim calcmode="discrete" valueType="clr">
                                      <p:cBhvr override="childStyle">
                                        <p:cTn id="34" dur="80"/>
                                        <p:tgtEl>
                                          <p:spTgt spid="358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5880">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35880">
                                            <p:txEl>
                                              <p:pRg st="0" end="0"/>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5881"/>
                                        </p:tgtEl>
                                        <p:attrNameLst>
                                          <p:attrName>style.visibility</p:attrName>
                                        </p:attrNameLst>
                                      </p:cBhvr>
                                      <p:to>
                                        <p:strVal val="visible"/>
                                      </p:to>
                                    </p:set>
                                    <p:animEffect transition="in" filter="blinds(horizontal)">
                                      <p:cBhvr>
                                        <p:cTn id="41" dur="500"/>
                                        <p:tgtEl>
                                          <p:spTgt spid="3588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35882"/>
                                        </p:tgtEl>
                                        <p:attrNameLst>
                                          <p:attrName>style.visibility</p:attrName>
                                        </p:attrNameLst>
                                      </p:cBhvr>
                                      <p:to>
                                        <p:strVal val="visible"/>
                                      </p:to>
                                    </p:set>
                                    <p:anim calcmode="discrete" valueType="clr">
                                      <p:cBhvr override="childStyle">
                                        <p:cTn id="46" dur="80"/>
                                        <p:tgtEl>
                                          <p:spTgt spid="3588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5882"/>
                                        </p:tgtEl>
                                        <p:attrNameLst>
                                          <p:attrName>fillcolor</p:attrName>
                                        </p:attrNameLst>
                                      </p:cBhvr>
                                      <p:tavLst>
                                        <p:tav tm="0">
                                          <p:val>
                                            <p:clrVal>
                                              <a:schemeClr val="accent2"/>
                                            </p:clrVal>
                                          </p:val>
                                        </p:tav>
                                        <p:tav tm="50000">
                                          <p:val>
                                            <p:clrVal>
                                              <a:schemeClr val="hlink"/>
                                            </p:clrVal>
                                          </p:val>
                                        </p:tav>
                                      </p:tavLst>
                                    </p:anim>
                                    <p:set>
                                      <p:cBhvr>
                                        <p:cTn id="48" dur="80"/>
                                        <p:tgtEl>
                                          <p:spTgt spid="3588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35883"/>
                                        </p:tgtEl>
                                        <p:attrNameLst>
                                          <p:attrName>style.visibility</p:attrName>
                                        </p:attrNameLst>
                                      </p:cBhvr>
                                      <p:to>
                                        <p:strVal val="visible"/>
                                      </p:to>
                                    </p:set>
                                    <p:anim calcmode="discrete" valueType="clr">
                                      <p:cBhvr override="childStyle">
                                        <p:cTn id="53" dur="80"/>
                                        <p:tgtEl>
                                          <p:spTgt spid="35883"/>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5883"/>
                                        </p:tgtEl>
                                        <p:attrNameLst>
                                          <p:attrName>fillcolor</p:attrName>
                                        </p:attrNameLst>
                                      </p:cBhvr>
                                      <p:tavLst>
                                        <p:tav tm="0">
                                          <p:val>
                                            <p:clrVal>
                                              <a:schemeClr val="accent2"/>
                                            </p:clrVal>
                                          </p:val>
                                        </p:tav>
                                        <p:tav tm="50000">
                                          <p:val>
                                            <p:clrVal>
                                              <a:schemeClr val="hlink"/>
                                            </p:clrVal>
                                          </p:val>
                                        </p:tav>
                                      </p:tavLst>
                                    </p:anim>
                                    <p:set>
                                      <p:cBhvr>
                                        <p:cTn id="55" dur="80"/>
                                        <p:tgtEl>
                                          <p:spTgt spid="358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1" grpId="0"/>
      <p:bldP spid="35882" grpId="0"/>
      <p:bldP spid="358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AutoShape 5"/>
          <p:cNvSpPr>
            <a:spLocks noChangeArrowheads="1"/>
          </p:cNvSpPr>
          <p:nvPr/>
        </p:nvSpPr>
        <p:spPr bwMode="auto">
          <a:xfrm>
            <a:off x="838200" y="3124200"/>
            <a:ext cx="7696200" cy="2667000"/>
          </a:xfrm>
          <a:prstGeom prst="roundRect">
            <a:avLst>
              <a:gd name="adj" fmla="val 16667"/>
            </a:avLst>
          </a:prstGeom>
          <a:solidFill>
            <a:srgbClr val="009900"/>
          </a:solidFill>
          <a:ln w="38100">
            <a:solidFill>
              <a:schemeClr val="tx1"/>
            </a:solidFill>
            <a:round/>
            <a:headEnd/>
            <a:tailEnd/>
          </a:ln>
        </p:spPr>
        <p:txBody>
          <a:bodyPr wrap="none" anchor="ctr"/>
          <a:lstStyle/>
          <a:p>
            <a:pPr algn="ctr"/>
            <a:endParaRPr lang="en-US" altLang="en-US"/>
          </a:p>
        </p:txBody>
      </p:sp>
      <p:sp>
        <p:nvSpPr>
          <p:cNvPr id="36867" name="Rectangle 3"/>
          <p:cNvSpPr>
            <a:spLocks noGrp="1" noChangeArrowheads="1"/>
          </p:cNvSpPr>
          <p:nvPr>
            <p:ph type="body" idx="1"/>
          </p:nvPr>
        </p:nvSpPr>
        <p:spPr>
          <a:xfrm>
            <a:off x="457200" y="3581400"/>
            <a:ext cx="8229600" cy="1828800"/>
          </a:xfrm>
        </p:spPr>
        <p:txBody>
          <a:bodyPr/>
          <a:lstStyle/>
          <a:p>
            <a:pPr algn="ctr" eaLnBrk="1" hangingPunct="1">
              <a:buFontTx/>
              <a:buNone/>
            </a:pPr>
            <a:r>
              <a:rPr lang="en-US" altLang="en-US" sz="2800" smtClean="0"/>
              <a:t>  </a:t>
            </a:r>
            <a:r>
              <a:rPr lang="en-US" altLang="en-US" i="1" smtClean="0">
                <a:solidFill>
                  <a:srgbClr val="FFFF00"/>
                </a:solidFill>
              </a:rPr>
              <a:t>Các hoạt động sản xuất của người dân </a:t>
            </a:r>
          </a:p>
          <a:p>
            <a:pPr algn="ctr" eaLnBrk="1" hangingPunct="1">
              <a:buFontTx/>
              <a:buNone/>
            </a:pPr>
            <a:r>
              <a:rPr lang="en-US" altLang="en-US" i="1" smtClean="0">
                <a:solidFill>
                  <a:srgbClr val="FFFF00"/>
                </a:solidFill>
              </a:rPr>
              <a:t>ở đồng bằng duyên hải miền Trung </a:t>
            </a:r>
          </a:p>
          <a:p>
            <a:pPr algn="ctr" eaLnBrk="1" hangingPunct="1">
              <a:buFontTx/>
              <a:buNone/>
            </a:pPr>
            <a:r>
              <a:rPr lang="en-US" altLang="en-US" i="1" smtClean="0">
                <a:solidFill>
                  <a:srgbClr val="FFFF00"/>
                </a:solidFill>
              </a:rPr>
              <a:t>đa số thuộc ngành nông – ngư nghiệp.</a:t>
            </a:r>
          </a:p>
        </p:txBody>
      </p:sp>
      <p:sp>
        <p:nvSpPr>
          <p:cNvPr id="21508" name="WordArt 6"/>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1509" name="WordArt 7"/>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1510" name="WordArt 8"/>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21511" name="Rectangle 10"/>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
        <p:nvSpPr>
          <p:cNvPr id="36875" name="Rectangle 11"/>
          <p:cNvSpPr>
            <a:spLocks noChangeArrowheads="1"/>
          </p:cNvSpPr>
          <p:nvPr/>
        </p:nvSpPr>
        <p:spPr bwMode="auto">
          <a:xfrm>
            <a:off x="76200" y="2286000"/>
            <a:ext cx="7391400" cy="533400"/>
          </a:xfrm>
          <a:prstGeom prst="rect">
            <a:avLst/>
          </a:prstGeom>
          <a:noFill/>
          <a:ln w="9525">
            <a:noFill/>
            <a:miter lim="800000"/>
            <a:headEnd/>
            <a:tailEnd/>
          </a:ln>
          <a:effectLst/>
        </p:spPr>
        <p:txBody>
          <a:bodyPr anchor="ctr"/>
          <a:lstStyle/>
          <a:p>
            <a:pPr algn="ctr" eaLnBrk="1" hangingPunct="1">
              <a:defRPr/>
            </a:pPr>
            <a:r>
              <a:rPr lang="en-US" sz="3200">
                <a:solidFill>
                  <a:srgbClr val="FFFF00"/>
                </a:solidFill>
                <a:effectLst>
                  <a:outerShdw blurRad="38100" dist="38100" dir="2700000" algn="tl">
                    <a:srgbClr val="000000"/>
                  </a:outerShdw>
                </a:effectLst>
                <a:latin typeface="Arial"/>
              </a:rPr>
              <a:t>2. </a:t>
            </a:r>
            <a:r>
              <a:rPr lang="en-US" sz="3200" u="sng">
                <a:solidFill>
                  <a:srgbClr val="FFFF00"/>
                </a:solidFill>
                <a:effectLst>
                  <a:outerShdw blurRad="38100" dist="38100" dir="2700000" algn="tl">
                    <a:srgbClr val="000000"/>
                  </a:outerShdw>
                </a:effectLst>
                <a:latin typeface="Arial"/>
              </a:rPr>
              <a:t>Hoạt động sản xuất của người dân</a:t>
            </a:r>
            <a:r>
              <a:rPr lang="en-US" sz="3200">
                <a:solidFill>
                  <a:srgbClr val="FFFF00"/>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7">
                                            <p:txEl>
                                              <p:pRg st="0" end="0"/>
                                            </p:txEl>
                                          </p:spTgt>
                                        </p:tgtEl>
                                        <p:attrNameLst>
                                          <p:attrName>style.visibility</p:attrName>
                                        </p:attrNameLst>
                                      </p:cBhvr>
                                      <p:to>
                                        <p:strVal val="visible"/>
                                      </p:to>
                                    </p:set>
                                    <p:anim calcmode="discrete" valueType="clr">
                                      <p:cBhvr override="childStyle">
                                        <p:cTn id="7" dur="80"/>
                                        <p:tgtEl>
                                          <p:spTgt spid="368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6867">
                                            <p:txEl>
                                              <p:pRg st="0" end="0"/>
                                            </p:txEl>
                                          </p:spTgt>
                                        </p:tgtEl>
                                        <p:attrNameLst>
                                          <p:attrName>fill.type</p:attrName>
                                        </p:attrNameLst>
                                      </p:cBhvr>
                                      <p:to>
                                        <p:strVal val="solid"/>
                                      </p:to>
                                    </p:set>
                                  </p:childTnLst>
                                </p:cTn>
                              </p:par>
                            </p:childTnLst>
                          </p:cTn>
                        </p:par>
                        <p:par>
                          <p:cTn id="10" fill="hold" nodeType="afterGroup">
                            <p:stCondLst>
                              <p:cond delay="1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6867">
                                            <p:txEl>
                                              <p:pRg st="1" end="1"/>
                                            </p:txEl>
                                          </p:spTgt>
                                        </p:tgtEl>
                                        <p:attrNameLst>
                                          <p:attrName>style.visibility</p:attrName>
                                        </p:attrNameLst>
                                      </p:cBhvr>
                                      <p:to>
                                        <p:strVal val="visible"/>
                                      </p:to>
                                    </p:set>
                                    <p:anim calcmode="discrete" valueType="clr">
                                      <p:cBhvr override="childStyle">
                                        <p:cTn id="13" dur="80"/>
                                        <p:tgtEl>
                                          <p:spTgt spid="368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686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6867">
                                            <p:txEl>
                                              <p:pRg st="1" end="1"/>
                                            </p:txEl>
                                          </p:spTgt>
                                        </p:tgtEl>
                                        <p:attrNameLst>
                                          <p:attrName>fill.type</p:attrName>
                                        </p:attrNameLst>
                                      </p:cBhvr>
                                      <p:to>
                                        <p:strVal val="solid"/>
                                      </p:to>
                                    </p:set>
                                  </p:childTnLst>
                                </p:cTn>
                              </p:par>
                            </p:childTnLst>
                          </p:cTn>
                        </p:par>
                        <p:par>
                          <p:cTn id="16" fill="hold" nodeType="afterGroup">
                            <p:stCondLst>
                              <p:cond delay="22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6867">
                                            <p:txEl>
                                              <p:pRg st="2" end="2"/>
                                            </p:txEl>
                                          </p:spTgt>
                                        </p:tgtEl>
                                        <p:attrNameLst>
                                          <p:attrName>style.visibility</p:attrName>
                                        </p:attrNameLst>
                                      </p:cBhvr>
                                      <p:to>
                                        <p:strVal val="visible"/>
                                      </p:to>
                                    </p:set>
                                    <p:anim calcmode="discrete" valueType="clr">
                                      <p:cBhvr override="childStyle">
                                        <p:cTn id="19" dur="80"/>
                                        <p:tgtEl>
                                          <p:spTgt spid="368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686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6867">
                                            <p:txEl>
                                              <p:pRg st="2" end="2"/>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36869"/>
                                        </p:tgtEl>
                                        <p:attrNameLst>
                                          <p:attrName>style.visibility</p:attrName>
                                        </p:attrNameLst>
                                      </p:cBhvr>
                                      <p:to>
                                        <p:strVal val="visible"/>
                                      </p:to>
                                    </p:set>
                                    <p:animEffect transition="in" filter="wedge">
                                      <p:cBhvr>
                                        <p:cTn id="26"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3581400" y="685800"/>
            <a:ext cx="2514600" cy="6096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a:t>
            </a:r>
          </a:p>
        </p:txBody>
      </p:sp>
      <p:sp>
        <p:nvSpPr>
          <p:cNvPr id="27654" name="WordArt 6"/>
          <p:cNvSpPr>
            <a:spLocks noChangeArrowheads="1" noChangeShapeType="1" noTextEdit="1"/>
          </p:cNvSpPr>
          <p:nvPr/>
        </p:nvSpPr>
        <p:spPr bwMode="auto">
          <a:xfrm>
            <a:off x="0" y="1524000"/>
            <a:ext cx="4032250" cy="71755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Kiểm tra bài cũ</a:t>
            </a:r>
          </a:p>
        </p:txBody>
      </p:sp>
      <p:sp>
        <p:nvSpPr>
          <p:cNvPr id="27655" name="AutoShape 7"/>
          <p:cNvSpPr>
            <a:spLocks noChangeArrowheads="1"/>
          </p:cNvSpPr>
          <p:nvPr/>
        </p:nvSpPr>
        <p:spPr bwMode="auto">
          <a:xfrm>
            <a:off x="838200" y="2514600"/>
            <a:ext cx="7397750" cy="2286000"/>
          </a:xfrm>
          <a:prstGeom prst="cloudCallout">
            <a:avLst>
              <a:gd name="adj1" fmla="val -46523"/>
              <a:gd name="adj2" fmla="val 73333"/>
            </a:avLst>
          </a:prstGeom>
          <a:solidFill>
            <a:schemeClr val="tx1"/>
          </a:solidFill>
          <a:ln w="9525">
            <a:solidFill>
              <a:srgbClr val="000000"/>
            </a:solidFill>
            <a:round/>
            <a:headEnd/>
            <a:tailEnd/>
          </a:ln>
          <a:effectLst>
            <a:outerShdw dist="71842" dir="2700000" algn="ctr" rotWithShape="0">
              <a:srgbClr val="000000"/>
            </a:outerShdw>
          </a:effectLst>
        </p:spPr>
        <p:txBody>
          <a:bodyPr/>
          <a:lstStyle/>
          <a:p>
            <a:pPr marL="342900" indent="-342900" eaLnBrk="1" hangingPunct="1">
              <a:spcBef>
                <a:spcPct val="20000"/>
              </a:spcBef>
              <a:buClr>
                <a:schemeClr val="tx2"/>
              </a:buClr>
            </a:pPr>
            <a:r>
              <a:rPr lang="en-US" sz="3200" b="1">
                <a:solidFill>
                  <a:srgbClr val="000000"/>
                </a:solidFill>
              </a:rPr>
              <a:t>Em hãy nêu đặc điểm của đồng bằng duyên hải miền Trung?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ppt_w</p:attrName>
                                        </p:attrNameLst>
                                      </p:cBhvr>
                                      <p:tavLst>
                                        <p:tav tm="0">
                                          <p:val>
                                            <p:fltVal val="0"/>
                                          </p:val>
                                        </p:tav>
                                        <p:tav tm="100000">
                                          <p:val>
                                            <p:strVal val="#ppt_w"/>
                                          </p:val>
                                        </p:tav>
                                      </p:tavLst>
                                    </p:anim>
                                    <p:anim calcmode="lin" valueType="num">
                                      <p:cBhvr>
                                        <p:cTn id="8" dur="500" fill="hold"/>
                                        <p:tgtEl>
                                          <p:spTgt spid="276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7655"/>
                                        </p:tgtEl>
                                        <p:attrNameLst>
                                          <p:attrName>style.visibility</p:attrName>
                                        </p:attrNameLst>
                                      </p:cBhvr>
                                      <p:to>
                                        <p:strVal val="visible"/>
                                      </p:to>
                                    </p:set>
                                    <p:anim calcmode="lin" valueType="num">
                                      <p:cBhvr>
                                        <p:cTn id="13" dur="500" fill="hold"/>
                                        <p:tgtEl>
                                          <p:spTgt spid="27655"/>
                                        </p:tgtEl>
                                        <p:attrNameLst>
                                          <p:attrName>ppt_w</p:attrName>
                                        </p:attrNameLst>
                                      </p:cBhvr>
                                      <p:tavLst>
                                        <p:tav tm="0">
                                          <p:val>
                                            <p:fltVal val="0"/>
                                          </p:val>
                                        </p:tav>
                                        <p:tav tm="100000">
                                          <p:val>
                                            <p:strVal val="#ppt_w"/>
                                          </p:val>
                                        </p:tav>
                                      </p:tavLst>
                                    </p:anim>
                                    <p:anim calcmode="lin" valueType="num">
                                      <p:cBhvr>
                                        <p:cTn id="14" dur="500" fill="hold"/>
                                        <p:tgtEl>
                                          <p:spTgt spid="27655"/>
                                        </p:tgtEl>
                                        <p:attrNameLst>
                                          <p:attrName>ppt_h</p:attrName>
                                        </p:attrNameLst>
                                      </p:cBhvr>
                                      <p:tavLst>
                                        <p:tav tm="0">
                                          <p:val>
                                            <p:fltVal val="0"/>
                                          </p:val>
                                        </p:tav>
                                        <p:tav tm="100000">
                                          <p:val>
                                            <p:strVal val="#ppt_h"/>
                                          </p:val>
                                        </p:tav>
                                      </p:tavLst>
                                    </p:anim>
                                    <p:animEffect transition="in" filter="fade">
                                      <p:cBhvr>
                                        <p:cTn id="15" dur="500"/>
                                        <p:tgtEl>
                                          <p:spTgt spid="276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27655"/>
                                        </p:tgtEl>
                                        <p:attrNameLst>
                                          <p:attrName>ppt_w</p:attrName>
                                        </p:attrNameLst>
                                      </p:cBhvr>
                                      <p:tavLst>
                                        <p:tav tm="0">
                                          <p:val>
                                            <p:strVal val="ppt_w"/>
                                          </p:val>
                                        </p:tav>
                                        <p:tav tm="100000">
                                          <p:val>
                                            <p:fltVal val="0"/>
                                          </p:val>
                                        </p:tav>
                                      </p:tavLst>
                                    </p:anim>
                                    <p:anim calcmode="lin" valueType="num">
                                      <p:cBhvr>
                                        <p:cTn id="20" dur="500"/>
                                        <p:tgtEl>
                                          <p:spTgt spid="27655"/>
                                        </p:tgtEl>
                                        <p:attrNameLst>
                                          <p:attrName>ppt_h</p:attrName>
                                        </p:attrNameLst>
                                      </p:cBhvr>
                                      <p:tavLst>
                                        <p:tav tm="0">
                                          <p:val>
                                            <p:strVal val="ppt_h"/>
                                          </p:val>
                                        </p:tav>
                                        <p:tav tm="100000">
                                          <p:val>
                                            <p:fltVal val="0"/>
                                          </p:val>
                                        </p:tav>
                                      </p:tavLst>
                                    </p:anim>
                                    <p:animEffect transition="out" filter="fade">
                                      <p:cBhvr>
                                        <p:cTn id="21" dur="500"/>
                                        <p:tgtEl>
                                          <p:spTgt spid="27655"/>
                                        </p:tgtEl>
                                      </p:cBhvr>
                                    </p:animEffect>
                                    <p:set>
                                      <p:cBhvr>
                                        <p:cTn id="22" dur="1" fill="hold">
                                          <p:stCondLst>
                                            <p:cond delay="499"/>
                                          </p:stCondLst>
                                        </p:cTn>
                                        <p:tgtEl>
                                          <p:spTgt spid="276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P spid="2765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9" name="AutoShape 11"/>
          <p:cNvSpPr>
            <a:spLocks noChangeArrowheads="1"/>
          </p:cNvSpPr>
          <p:nvPr/>
        </p:nvSpPr>
        <p:spPr bwMode="auto">
          <a:xfrm>
            <a:off x="1524000" y="3048000"/>
            <a:ext cx="6858000" cy="3048000"/>
          </a:xfrm>
          <a:prstGeom prst="foldedCorner">
            <a:avLst>
              <a:gd name="adj" fmla="val 12500"/>
            </a:avLst>
          </a:prstGeom>
          <a:solidFill>
            <a:srgbClr val="0000FF"/>
          </a:solidFill>
          <a:ln w="9525">
            <a:solidFill>
              <a:schemeClr val="tx1"/>
            </a:solidFill>
            <a:round/>
            <a:headEnd/>
            <a:tailEnd/>
          </a:ln>
        </p:spPr>
        <p:txBody>
          <a:bodyPr wrap="none" anchor="ctr"/>
          <a:lstStyle/>
          <a:p>
            <a:pPr algn="ctr"/>
            <a:endParaRPr lang="en-US" altLang="en-US"/>
          </a:p>
        </p:txBody>
      </p:sp>
      <p:sp>
        <p:nvSpPr>
          <p:cNvPr id="37891" name="Rectangle 3"/>
          <p:cNvSpPr>
            <a:spLocks noGrp="1" noChangeArrowheads="1"/>
          </p:cNvSpPr>
          <p:nvPr>
            <p:ph type="body" idx="1"/>
          </p:nvPr>
        </p:nvSpPr>
        <p:spPr>
          <a:xfrm>
            <a:off x="1447800" y="3200400"/>
            <a:ext cx="6781800" cy="2895600"/>
          </a:xfrm>
        </p:spPr>
        <p:txBody>
          <a:bodyPr/>
          <a:lstStyle/>
          <a:p>
            <a:pPr eaLnBrk="1" hangingPunct="1">
              <a:buFontTx/>
              <a:buNone/>
            </a:pPr>
            <a:r>
              <a:rPr lang="en-US" altLang="en-US" smtClean="0"/>
              <a:t>    Đọc bảng:  Tên hoạt động sản xuất và một số điều kiện cần thiết để sản xuất, giải thích vì sao đồng bằng duyên hải miền Trung lại có các hoạt động sản xuất trên.</a:t>
            </a:r>
          </a:p>
        </p:txBody>
      </p:sp>
      <p:sp>
        <p:nvSpPr>
          <p:cNvPr id="22532" name="WordArt 5"/>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2533" name="WordArt 6"/>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2534" name="WordArt 7"/>
          <p:cNvSpPr>
            <a:spLocks noChangeArrowheads="1" noChangeShapeType="1" noTextEdit="1"/>
          </p:cNvSpPr>
          <p:nvPr/>
        </p:nvSpPr>
        <p:spPr bwMode="auto">
          <a:xfrm>
            <a:off x="0" y="7620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22535" name="Rectangle 9"/>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
        <p:nvSpPr>
          <p:cNvPr id="37898" name="Rectangle 10"/>
          <p:cNvSpPr>
            <a:spLocks noChangeArrowheads="1"/>
          </p:cNvSpPr>
          <p:nvPr/>
        </p:nvSpPr>
        <p:spPr bwMode="auto">
          <a:xfrm>
            <a:off x="76200" y="2286000"/>
            <a:ext cx="7391400" cy="533400"/>
          </a:xfrm>
          <a:prstGeom prst="rect">
            <a:avLst/>
          </a:prstGeom>
          <a:noFill/>
          <a:ln w="9525">
            <a:noFill/>
            <a:miter lim="800000"/>
            <a:headEnd/>
            <a:tailEnd/>
          </a:ln>
          <a:effectLst/>
        </p:spPr>
        <p:txBody>
          <a:bodyPr anchor="ctr"/>
          <a:lstStyle/>
          <a:p>
            <a:pPr algn="ctr" eaLnBrk="1" hangingPunct="1">
              <a:defRPr/>
            </a:pPr>
            <a:r>
              <a:rPr lang="en-US" sz="3200">
                <a:solidFill>
                  <a:srgbClr val="FFFF00"/>
                </a:solidFill>
                <a:effectLst>
                  <a:outerShdw blurRad="38100" dist="38100" dir="2700000" algn="tl">
                    <a:srgbClr val="000000"/>
                  </a:outerShdw>
                </a:effectLst>
                <a:latin typeface="Arial"/>
              </a:rPr>
              <a:t>2. </a:t>
            </a:r>
            <a:r>
              <a:rPr lang="en-US" sz="3200" u="sng">
                <a:solidFill>
                  <a:srgbClr val="FFFF00"/>
                </a:solidFill>
                <a:effectLst>
                  <a:outerShdw blurRad="38100" dist="38100" dir="2700000" algn="tl">
                    <a:srgbClr val="000000"/>
                  </a:outerShdw>
                </a:effectLst>
                <a:latin typeface="Arial"/>
              </a:rPr>
              <a:t>Hoạt động sản xuất của người dân</a:t>
            </a:r>
            <a:r>
              <a:rPr lang="en-US" sz="3200">
                <a:solidFill>
                  <a:srgbClr val="FFFF00"/>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 calcmode="lin" valueType="num">
                                      <p:cBhvr>
                                        <p:cTn id="7" dur="500" fill="hold"/>
                                        <p:tgtEl>
                                          <p:spTgt spid="37899"/>
                                        </p:tgtEl>
                                        <p:attrNameLst>
                                          <p:attrName>ppt_w</p:attrName>
                                        </p:attrNameLst>
                                      </p:cBhvr>
                                      <p:tavLst>
                                        <p:tav tm="0">
                                          <p:val>
                                            <p:fltVal val="0"/>
                                          </p:val>
                                        </p:tav>
                                        <p:tav tm="100000">
                                          <p:val>
                                            <p:strVal val="#ppt_w"/>
                                          </p:val>
                                        </p:tav>
                                      </p:tavLst>
                                    </p:anim>
                                    <p:anim calcmode="lin" valueType="num">
                                      <p:cBhvr>
                                        <p:cTn id="8" dur="500" fill="hold"/>
                                        <p:tgtEl>
                                          <p:spTgt spid="37899"/>
                                        </p:tgtEl>
                                        <p:attrNameLst>
                                          <p:attrName>ppt_h</p:attrName>
                                        </p:attrNameLst>
                                      </p:cBhvr>
                                      <p:tavLst>
                                        <p:tav tm="0">
                                          <p:val>
                                            <p:fltVal val="0"/>
                                          </p:val>
                                        </p:tav>
                                        <p:tav tm="100000">
                                          <p:val>
                                            <p:strVal val="#ppt_h"/>
                                          </p:val>
                                        </p:tav>
                                      </p:tavLst>
                                    </p:anim>
                                    <p:animEffect transition="in" filter="fade">
                                      <p:cBhvr>
                                        <p:cTn id="9" dur="500"/>
                                        <p:tgtEl>
                                          <p:spTgt spid="37899"/>
                                        </p:tgtEl>
                                      </p:cBhvr>
                                    </p:animEffect>
                                  </p:childTnLst>
                                </p:cTn>
                              </p:par>
                            </p:childTnLst>
                          </p:cTn>
                        </p:par>
                        <p:par>
                          <p:cTn id="10" fill="hold" nodeType="afterGroup">
                            <p:stCondLst>
                              <p:cond delay="5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7891">
                                            <p:txEl>
                                              <p:pRg st="0" end="0"/>
                                            </p:txEl>
                                          </p:spTgt>
                                        </p:tgtEl>
                                        <p:attrNameLst>
                                          <p:attrName>style.visibility</p:attrName>
                                        </p:attrNameLst>
                                      </p:cBhvr>
                                      <p:to>
                                        <p:strVal val="visible"/>
                                      </p:to>
                                    </p:set>
                                    <p:anim calcmode="discrete" valueType="clr">
                                      <p:cBhvr override="childStyle">
                                        <p:cTn id="13" dur="80"/>
                                        <p:tgtEl>
                                          <p:spTgt spid="378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789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789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62" name="Group 50"/>
          <p:cNvGraphicFramePr>
            <a:graphicFrameLocks noGrp="1"/>
          </p:cNvGraphicFramePr>
          <p:nvPr>
            <p:ph sz="half" idx="2"/>
          </p:nvPr>
        </p:nvGraphicFramePr>
        <p:xfrm>
          <a:off x="152400" y="1143000"/>
          <a:ext cx="8915400" cy="4267200"/>
        </p:xfrm>
        <a:graphic>
          <a:graphicData uri="http://schemas.openxmlformats.org/drawingml/2006/table">
            <a:tbl>
              <a:tblPr/>
              <a:tblGrid>
                <a:gridCol w="3276600"/>
                <a:gridCol w="5638800"/>
              </a:tblGrid>
              <a:tr h="1006475">
                <a:tc>
                  <a:txBody>
                    <a:bodyPr/>
                    <a:lstStyle/>
                    <a:p>
                      <a:pPr marL="0" marR="0" lvl="0" indent="0" algn="ctr" defTabSz="914400" rtl="0" eaLnBrk="1" fontAlgn="base" latinLnBrk="0" hangingPunct="1">
                        <a:lnSpc>
                          <a:spcPct val="90000"/>
                        </a:lnSpc>
                        <a:spcBef>
                          <a:spcPct val="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Tên hoạt động</a:t>
                      </a:r>
                    </a:p>
                    <a:p>
                      <a:pPr marL="0" marR="0" lvl="0" indent="0" algn="ctr" defTabSz="914400" rtl="0" eaLnBrk="1" fontAlgn="base" latinLnBrk="0" hangingPunct="1">
                        <a:lnSpc>
                          <a:spcPct val="90000"/>
                        </a:lnSpc>
                        <a:spcBef>
                          <a:spcPct val="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 sản xuất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Một số điều kiện cần thiết </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800" b="0" i="0" u="none" strike="noStrike" cap="none" normalizeH="0" baseline="0" smtClean="0">
                          <a:ln>
                            <a:noFill/>
                          </a:ln>
                          <a:solidFill>
                            <a:srgbClr val="FFFF00"/>
                          </a:solidFill>
                          <a:effectLst/>
                          <a:latin typeface="Arial" charset="0"/>
                        </a:rPr>
                        <a:t>để sản xuất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45" name="Text Box 33"/>
          <p:cNvSpPr txBox="1">
            <a:spLocks noChangeArrowheads="1"/>
          </p:cNvSpPr>
          <p:nvPr/>
        </p:nvSpPr>
        <p:spPr bwMode="auto">
          <a:xfrm>
            <a:off x="228600" y="2133600"/>
            <a:ext cx="2743200" cy="457200"/>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Trồng lúa</a:t>
            </a:r>
          </a:p>
        </p:txBody>
      </p:sp>
      <p:sp>
        <p:nvSpPr>
          <p:cNvPr id="38946" name="Text Box 34"/>
          <p:cNvSpPr txBox="1">
            <a:spLocks noChangeArrowheads="1"/>
          </p:cNvSpPr>
          <p:nvPr/>
        </p:nvSpPr>
        <p:spPr bwMode="auto">
          <a:xfrm>
            <a:off x="3657600" y="2133600"/>
            <a:ext cx="5181600" cy="830263"/>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Đất phù sa tương đối màu mỡ, khí hậu nóng ẩm.</a:t>
            </a:r>
          </a:p>
        </p:txBody>
      </p:sp>
      <p:sp>
        <p:nvSpPr>
          <p:cNvPr id="38947" name="Text Box 35"/>
          <p:cNvSpPr txBox="1">
            <a:spLocks noChangeArrowheads="1"/>
          </p:cNvSpPr>
          <p:nvPr/>
        </p:nvSpPr>
        <p:spPr bwMode="auto">
          <a:xfrm>
            <a:off x="228600" y="2895600"/>
            <a:ext cx="2362200" cy="457200"/>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Trồng mía, lạc</a:t>
            </a:r>
          </a:p>
        </p:txBody>
      </p:sp>
      <p:sp>
        <p:nvSpPr>
          <p:cNvPr id="38948" name="Text Box 36"/>
          <p:cNvSpPr txBox="1">
            <a:spLocks noChangeArrowheads="1"/>
          </p:cNvSpPr>
          <p:nvPr/>
        </p:nvSpPr>
        <p:spPr bwMode="auto">
          <a:xfrm>
            <a:off x="3657600" y="2895600"/>
            <a:ext cx="5181600" cy="457200"/>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Đất cát pha, khí hậu nóng.</a:t>
            </a:r>
          </a:p>
        </p:txBody>
      </p:sp>
      <p:sp>
        <p:nvSpPr>
          <p:cNvPr id="38949" name="Text Box 37"/>
          <p:cNvSpPr txBox="1">
            <a:spLocks noChangeArrowheads="1"/>
          </p:cNvSpPr>
          <p:nvPr/>
        </p:nvSpPr>
        <p:spPr bwMode="auto">
          <a:xfrm>
            <a:off x="228600" y="3657600"/>
            <a:ext cx="2362200" cy="457200"/>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Làm muối</a:t>
            </a:r>
          </a:p>
        </p:txBody>
      </p:sp>
      <p:sp>
        <p:nvSpPr>
          <p:cNvPr id="38950" name="Text Box 38"/>
          <p:cNvSpPr txBox="1">
            <a:spLocks noChangeArrowheads="1"/>
          </p:cNvSpPr>
          <p:nvPr/>
        </p:nvSpPr>
        <p:spPr bwMode="auto">
          <a:xfrm>
            <a:off x="3657600" y="3657600"/>
            <a:ext cx="5181600" cy="457200"/>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Nước biển mặn. Nhiều nắng.</a:t>
            </a:r>
          </a:p>
        </p:txBody>
      </p:sp>
      <p:sp>
        <p:nvSpPr>
          <p:cNvPr id="38951" name="Text Box 39"/>
          <p:cNvSpPr txBox="1">
            <a:spLocks noChangeArrowheads="1"/>
          </p:cNvSpPr>
          <p:nvPr/>
        </p:nvSpPr>
        <p:spPr bwMode="auto">
          <a:xfrm>
            <a:off x="304800" y="4432300"/>
            <a:ext cx="3810000" cy="757238"/>
          </a:xfrm>
          <a:prstGeom prst="rect">
            <a:avLst/>
          </a:prstGeom>
          <a:noFill/>
          <a:ln w="9525">
            <a:noFill/>
            <a:miter lim="800000"/>
            <a:headEnd/>
            <a:tailEnd/>
          </a:ln>
        </p:spPr>
        <p:txBody>
          <a:bodyPr>
            <a:spAutoFit/>
          </a:bodyPr>
          <a:lstStyle/>
          <a:p>
            <a:pPr>
              <a:lnSpc>
                <a:spcPct val="90000"/>
              </a:lnSpc>
            </a:pPr>
            <a:r>
              <a:rPr lang="en-US" altLang="en-US" sz="2400">
                <a:solidFill>
                  <a:srgbClr val="FFFF00"/>
                </a:solidFill>
              </a:rPr>
              <a:t>Nuôi, đánh bắt </a:t>
            </a:r>
          </a:p>
          <a:p>
            <a:pPr>
              <a:lnSpc>
                <a:spcPct val="90000"/>
              </a:lnSpc>
            </a:pPr>
            <a:r>
              <a:rPr lang="en-US" altLang="en-US" sz="2400">
                <a:solidFill>
                  <a:srgbClr val="FFFF00"/>
                </a:solidFill>
              </a:rPr>
              <a:t>thuỷ sản</a:t>
            </a:r>
          </a:p>
        </p:txBody>
      </p:sp>
      <p:sp>
        <p:nvSpPr>
          <p:cNvPr id="38952" name="Text Box 40"/>
          <p:cNvSpPr txBox="1">
            <a:spLocks noChangeArrowheads="1"/>
          </p:cNvSpPr>
          <p:nvPr/>
        </p:nvSpPr>
        <p:spPr bwMode="auto">
          <a:xfrm>
            <a:off x="3657600" y="4230688"/>
            <a:ext cx="5181600" cy="1200150"/>
          </a:xfrm>
          <a:prstGeom prst="rect">
            <a:avLst/>
          </a:prstGeom>
          <a:noFill/>
          <a:ln w="9525">
            <a:noFill/>
            <a:miter lim="800000"/>
            <a:headEnd/>
            <a:tailEnd/>
          </a:ln>
        </p:spPr>
        <p:txBody>
          <a:bodyPr>
            <a:spAutoFit/>
          </a:bodyPr>
          <a:lstStyle/>
          <a:p>
            <a:pPr>
              <a:spcBef>
                <a:spcPct val="50000"/>
              </a:spcBef>
            </a:pPr>
            <a:r>
              <a:rPr lang="en-US" altLang="en-US" sz="2400">
                <a:solidFill>
                  <a:srgbClr val="FFFF00"/>
                </a:solidFill>
              </a:rPr>
              <a:t>Biển, đầm phá, sông. Người dân có    kinh nghiệm nuôi trồng, đánh bắt và chế biến thuỷ sản.</a:t>
            </a:r>
          </a:p>
        </p:txBody>
      </p:sp>
      <p:sp>
        <p:nvSpPr>
          <p:cNvPr id="38963" name="Rectangle 51"/>
          <p:cNvSpPr>
            <a:spLocks noChangeArrowheads="1"/>
          </p:cNvSpPr>
          <p:nvPr/>
        </p:nvSpPr>
        <p:spPr bwMode="auto">
          <a:xfrm>
            <a:off x="152400" y="304800"/>
            <a:ext cx="7391400" cy="533400"/>
          </a:xfrm>
          <a:prstGeom prst="rect">
            <a:avLst/>
          </a:prstGeom>
          <a:noFill/>
          <a:ln w="9525">
            <a:noFill/>
            <a:miter lim="800000"/>
            <a:headEnd/>
            <a:tailEnd/>
          </a:ln>
          <a:effectLst/>
        </p:spPr>
        <p:txBody>
          <a:bodyPr anchor="ctr"/>
          <a:lstStyle/>
          <a:p>
            <a:pPr algn="ctr" eaLnBrk="1" hangingPunct="1">
              <a:defRPr/>
            </a:pPr>
            <a:r>
              <a:rPr lang="en-US" sz="3200">
                <a:solidFill>
                  <a:srgbClr val="FFFF00"/>
                </a:solidFill>
                <a:effectLst>
                  <a:outerShdw blurRad="38100" dist="38100" dir="2700000" algn="tl">
                    <a:srgbClr val="000000"/>
                  </a:outerShdw>
                </a:effectLst>
                <a:latin typeface="Arial"/>
              </a:rPr>
              <a:t>2. </a:t>
            </a:r>
            <a:r>
              <a:rPr lang="en-US" sz="3200" u="sng">
                <a:solidFill>
                  <a:srgbClr val="FFFF00"/>
                </a:solidFill>
                <a:effectLst>
                  <a:outerShdw blurRad="38100" dist="38100" dir="2700000" algn="tl">
                    <a:srgbClr val="000000"/>
                  </a:outerShdw>
                </a:effectLst>
                <a:latin typeface="Arial"/>
              </a:rPr>
              <a:t>Hoạt động sản xuất của người dân</a:t>
            </a:r>
            <a:r>
              <a:rPr lang="en-US" sz="3200">
                <a:solidFill>
                  <a:srgbClr val="FFFF00"/>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62"/>
                                        </p:tgtEl>
                                        <p:attrNameLst>
                                          <p:attrName>style.visibility</p:attrName>
                                        </p:attrNameLst>
                                      </p:cBhvr>
                                      <p:to>
                                        <p:strVal val="visible"/>
                                      </p:to>
                                    </p:set>
                                    <p:animEffect transition="in" filter="fade">
                                      <p:cBhvr>
                                        <p:cTn id="7" dur="500"/>
                                        <p:tgtEl>
                                          <p:spTgt spid="3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8945">
                                            <p:txEl>
                                              <p:pRg st="0" end="0"/>
                                            </p:txEl>
                                          </p:spTgt>
                                        </p:tgtEl>
                                        <p:attrNameLst>
                                          <p:attrName>style.visibility</p:attrName>
                                        </p:attrNameLst>
                                      </p:cBhvr>
                                      <p:to>
                                        <p:strVal val="visible"/>
                                      </p:to>
                                    </p:set>
                                    <p:anim calcmode="lin" valueType="num">
                                      <p:cBhvr>
                                        <p:cTn id="12" dur="500" fill="hold"/>
                                        <p:tgtEl>
                                          <p:spTgt spid="389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4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894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8946"/>
                                        </p:tgtEl>
                                        <p:attrNameLst>
                                          <p:attrName>style.visibility</p:attrName>
                                        </p:attrNameLst>
                                      </p:cBhvr>
                                      <p:to>
                                        <p:strVal val="visible"/>
                                      </p:to>
                                    </p:set>
                                    <p:anim calcmode="discrete" valueType="clr">
                                      <p:cBhvr override="childStyle">
                                        <p:cTn id="19" dur="80"/>
                                        <p:tgtEl>
                                          <p:spTgt spid="3894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8946"/>
                                        </p:tgtEl>
                                        <p:attrNameLst>
                                          <p:attrName>fillcolor</p:attrName>
                                        </p:attrNameLst>
                                      </p:cBhvr>
                                      <p:tavLst>
                                        <p:tav tm="0">
                                          <p:val>
                                            <p:clrVal>
                                              <a:schemeClr val="accent2"/>
                                            </p:clrVal>
                                          </p:val>
                                        </p:tav>
                                        <p:tav tm="50000">
                                          <p:val>
                                            <p:clrVal>
                                              <a:schemeClr val="hlink"/>
                                            </p:clrVal>
                                          </p:val>
                                        </p:tav>
                                      </p:tavLst>
                                    </p:anim>
                                    <p:set>
                                      <p:cBhvr>
                                        <p:cTn id="21" dur="80"/>
                                        <p:tgtEl>
                                          <p:spTgt spid="3894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8947"/>
                                        </p:tgtEl>
                                        <p:attrNameLst>
                                          <p:attrName>style.visibility</p:attrName>
                                        </p:attrNameLst>
                                      </p:cBhvr>
                                      <p:to>
                                        <p:strVal val="visible"/>
                                      </p:to>
                                    </p:set>
                                    <p:anim calcmode="discrete" valueType="clr">
                                      <p:cBhvr override="childStyle">
                                        <p:cTn id="26" dur="80"/>
                                        <p:tgtEl>
                                          <p:spTgt spid="3894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8947"/>
                                        </p:tgtEl>
                                        <p:attrNameLst>
                                          <p:attrName>fillcolor</p:attrName>
                                        </p:attrNameLst>
                                      </p:cBhvr>
                                      <p:tavLst>
                                        <p:tav tm="0">
                                          <p:val>
                                            <p:clrVal>
                                              <a:schemeClr val="accent2"/>
                                            </p:clrVal>
                                          </p:val>
                                        </p:tav>
                                        <p:tav tm="50000">
                                          <p:val>
                                            <p:clrVal>
                                              <a:schemeClr val="hlink"/>
                                            </p:clrVal>
                                          </p:val>
                                        </p:tav>
                                      </p:tavLst>
                                    </p:anim>
                                    <p:set>
                                      <p:cBhvr>
                                        <p:cTn id="28" dur="80"/>
                                        <p:tgtEl>
                                          <p:spTgt spid="38947"/>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8948"/>
                                        </p:tgtEl>
                                        <p:attrNameLst>
                                          <p:attrName>style.visibility</p:attrName>
                                        </p:attrNameLst>
                                      </p:cBhvr>
                                      <p:to>
                                        <p:strVal val="visible"/>
                                      </p:to>
                                    </p:set>
                                    <p:anim calcmode="discrete" valueType="clr">
                                      <p:cBhvr override="childStyle">
                                        <p:cTn id="33" dur="80"/>
                                        <p:tgtEl>
                                          <p:spTgt spid="3894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8948"/>
                                        </p:tgtEl>
                                        <p:attrNameLst>
                                          <p:attrName>fillcolor</p:attrName>
                                        </p:attrNameLst>
                                      </p:cBhvr>
                                      <p:tavLst>
                                        <p:tav tm="0">
                                          <p:val>
                                            <p:clrVal>
                                              <a:schemeClr val="accent2"/>
                                            </p:clrVal>
                                          </p:val>
                                        </p:tav>
                                        <p:tav tm="50000">
                                          <p:val>
                                            <p:clrVal>
                                              <a:schemeClr val="hlink"/>
                                            </p:clrVal>
                                          </p:val>
                                        </p:tav>
                                      </p:tavLst>
                                    </p:anim>
                                    <p:set>
                                      <p:cBhvr>
                                        <p:cTn id="35" dur="80"/>
                                        <p:tgtEl>
                                          <p:spTgt spid="38948"/>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8949"/>
                                        </p:tgtEl>
                                        <p:attrNameLst>
                                          <p:attrName>style.visibility</p:attrName>
                                        </p:attrNameLst>
                                      </p:cBhvr>
                                      <p:to>
                                        <p:strVal val="visible"/>
                                      </p:to>
                                    </p:set>
                                    <p:anim calcmode="discrete" valueType="clr">
                                      <p:cBhvr override="childStyle">
                                        <p:cTn id="40" dur="80"/>
                                        <p:tgtEl>
                                          <p:spTgt spid="3894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8949"/>
                                        </p:tgtEl>
                                        <p:attrNameLst>
                                          <p:attrName>fillcolor</p:attrName>
                                        </p:attrNameLst>
                                      </p:cBhvr>
                                      <p:tavLst>
                                        <p:tav tm="0">
                                          <p:val>
                                            <p:clrVal>
                                              <a:schemeClr val="accent2"/>
                                            </p:clrVal>
                                          </p:val>
                                        </p:tav>
                                        <p:tav tm="50000">
                                          <p:val>
                                            <p:clrVal>
                                              <a:schemeClr val="hlink"/>
                                            </p:clrVal>
                                          </p:val>
                                        </p:tav>
                                      </p:tavLst>
                                    </p:anim>
                                    <p:set>
                                      <p:cBhvr>
                                        <p:cTn id="42" dur="80"/>
                                        <p:tgtEl>
                                          <p:spTgt spid="38949"/>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8950"/>
                                        </p:tgtEl>
                                        <p:attrNameLst>
                                          <p:attrName>style.visibility</p:attrName>
                                        </p:attrNameLst>
                                      </p:cBhvr>
                                      <p:to>
                                        <p:strVal val="visible"/>
                                      </p:to>
                                    </p:set>
                                    <p:anim calcmode="discrete" valueType="clr">
                                      <p:cBhvr override="childStyle">
                                        <p:cTn id="47" dur="80"/>
                                        <p:tgtEl>
                                          <p:spTgt spid="38950"/>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8950"/>
                                        </p:tgtEl>
                                        <p:attrNameLst>
                                          <p:attrName>fillcolor</p:attrName>
                                        </p:attrNameLst>
                                      </p:cBhvr>
                                      <p:tavLst>
                                        <p:tav tm="0">
                                          <p:val>
                                            <p:clrVal>
                                              <a:schemeClr val="accent2"/>
                                            </p:clrVal>
                                          </p:val>
                                        </p:tav>
                                        <p:tav tm="50000">
                                          <p:val>
                                            <p:clrVal>
                                              <a:schemeClr val="hlink"/>
                                            </p:clrVal>
                                          </p:val>
                                        </p:tav>
                                      </p:tavLst>
                                    </p:anim>
                                    <p:set>
                                      <p:cBhvr>
                                        <p:cTn id="49" dur="80"/>
                                        <p:tgtEl>
                                          <p:spTgt spid="38950"/>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8951"/>
                                        </p:tgtEl>
                                        <p:attrNameLst>
                                          <p:attrName>style.visibility</p:attrName>
                                        </p:attrNameLst>
                                      </p:cBhvr>
                                      <p:to>
                                        <p:strVal val="visible"/>
                                      </p:to>
                                    </p:set>
                                    <p:anim calcmode="discrete" valueType="clr">
                                      <p:cBhvr override="childStyle">
                                        <p:cTn id="54" dur="80"/>
                                        <p:tgtEl>
                                          <p:spTgt spid="3895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8951"/>
                                        </p:tgtEl>
                                        <p:attrNameLst>
                                          <p:attrName>fillcolor</p:attrName>
                                        </p:attrNameLst>
                                      </p:cBhvr>
                                      <p:tavLst>
                                        <p:tav tm="0">
                                          <p:val>
                                            <p:clrVal>
                                              <a:schemeClr val="accent2"/>
                                            </p:clrVal>
                                          </p:val>
                                        </p:tav>
                                        <p:tav tm="50000">
                                          <p:val>
                                            <p:clrVal>
                                              <a:schemeClr val="hlink"/>
                                            </p:clrVal>
                                          </p:val>
                                        </p:tav>
                                      </p:tavLst>
                                    </p:anim>
                                    <p:set>
                                      <p:cBhvr>
                                        <p:cTn id="56" dur="80"/>
                                        <p:tgtEl>
                                          <p:spTgt spid="38951"/>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38952">
                                            <p:txEl>
                                              <p:pRg st="0" end="0"/>
                                            </p:txEl>
                                          </p:spTgt>
                                        </p:tgtEl>
                                        <p:attrNameLst>
                                          <p:attrName>style.visibility</p:attrName>
                                        </p:attrNameLst>
                                      </p:cBhvr>
                                      <p:to>
                                        <p:strVal val="visible"/>
                                      </p:to>
                                    </p:set>
                                    <p:anim calcmode="discrete" valueType="clr">
                                      <p:cBhvr override="childStyle">
                                        <p:cTn id="61" dur="80"/>
                                        <p:tgtEl>
                                          <p:spTgt spid="389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8952">
                                            <p:txEl>
                                              <p:pRg st="0" end="0"/>
                                            </p:txEl>
                                          </p:spTgt>
                                        </p:tgtEl>
                                        <p:attrNameLst>
                                          <p:attrName>fillcolor</p:attrName>
                                        </p:attrNameLst>
                                      </p:cBhvr>
                                      <p:tavLst>
                                        <p:tav tm="0">
                                          <p:val>
                                            <p:clrVal>
                                              <a:schemeClr val="accent2"/>
                                            </p:clrVal>
                                          </p:val>
                                        </p:tav>
                                        <p:tav tm="50000">
                                          <p:val>
                                            <p:clrVal>
                                              <a:schemeClr val="hlink"/>
                                            </p:clrVal>
                                          </p:val>
                                        </p:tav>
                                      </p:tavLst>
                                    </p:anim>
                                    <p:set>
                                      <p:cBhvr>
                                        <p:cTn id="63" dur="80"/>
                                        <p:tgtEl>
                                          <p:spTgt spid="389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6" grpId="0"/>
      <p:bldP spid="38947" grpId="0"/>
      <p:bldP spid="38948" grpId="0"/>
      <p:bldP spid="38949" grpId="0"/>
      <p:bldP spid="38950" grpId="0"/>
      <p:bldP spid="389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AutoShape 5"/>
          <p:cNvSpPr>
            <a:spLocks noChangeArrowheads="1"/>
          </p:cNvSpPr>
          <p:nvPr/>
        </p:nvSpPr>
        <p:spPr bwMode="auto">
          <a:xfrm>
            <a:off x="609600" y="3276600"/>
            <a:ext cx="8077200" cy="2743200"/>
          </a:xfrm>
          <a:prstGeom prst="roundRect">
            <a:avLst>
              <a:gd name="adj" fmla="val 16667"/>
            </a:avLst>
          </a:prstGeom>
          <a:solidFill>
            <a:srgbClr val="009900"/>
          </a:solidFill>
          <a:ln w="38100">
            <a:solidFill>
              <a:schemeClr val="tx1"/>
            </a:solidFill>
            <a:round/>
            <a:headEnd/>
            <a:tailEnd/>
          </a:ln>
        </p:spPr>
        <p:txBody>
          <a:bodyPr wrap="none" anchor="ctr"/>
          <a:lstStyle/>
          <a:p>
            <a:pPr algn="ctr"/>
            <a:endParaRPr lang="en-US" altLang="en-US"/>
          </a:p>
        </p:txBody>
      </p:sp>
      <p:sp>
        <p:nvSpPr>
          <p:cNvPr id="39939" name="Rectangle 3"/>
          <p:cNvSpPr>
            <a:spLocks noGrp="1" noChangeArrowheads="1"/>
          </p:cNvSpPr>
          <p:nvPr>
            <p:ph type="body" idx="1"/>
          </p:nvPr>
        </p:nvSpPr>
        <p:spPr>
          <a:xfrm>
            <a:off x="457200" y="3429000"/>
            <a:ext cx="8229600" cy="2438400"/>
          </a:xfrm>
        </p:spPr>
        <p:txBody>
          <a:bodyPr/>
          <a:lstStyle/>
          <a:p>
            <a:pPr algn="ctr" eaLnBrk="1" hangingPunct="1">
              <a:buFontTx/>
              <a:buNone/>
            </a:pPr>
            <a:r>
              <a:rPr lang="en-US" altLang="en-US" sz="2800" smtClean="0"/>
              <a:t>   </a:t>
            </a:r>
            <a:r>
              <a:rPr lang="en-US" altLang="en-US" sz="2800" i="1" smtClean="0"/>
              <a:t> </a:t>
            </a:r>
            <a:r>
              <a:rPr lang="en-US" altLang="en-US" sz="2800" i="1" smtClean="0">
                <a:solidFill>
                  <a:srgbClr val="FFFF00"/>
                </a:solidFill>
              </a:rPr>
              <a:t>Mặc dù thiên nhiên thường gây bão lụt và khô hạn, người dân miền Trung vẫn luôn khai thác các điều kiện để sản xuất ra nhiều sản phẩm phục vụ nhân dân trong vùng và các</a:t>
            </a:r>
            <a:r>
              <a:rPr lang="en-US" altLang="en-US" i="1" smtClean="0">
                <a:solidFill>
                  <a:srgbClr val="FFFF00"/>
                </a:solidFill>
              </a:rPr>
              <a:t> </a:t>
            </a:r>
            <a:r>
              <a:rPr lang="en-US" altLang="en-US" sz="2800" i="1" smtClean="0">
                <a:solidFill>
                  <a:srgbClr val="FFFF00"/>
                </a:solidFill>
              </a:rPr>
              <a:t>vùng khác cũng như</a:t>
            </a:r>
            <a:r>
              <a:rPr lang="en-US" altLang="en-US" i="1" smtClean="0">
                <a:solidFill>
                  <a:srgbClr val="FFFF00"/>
                </a:solidFill>
              </a:rPr>
              <a:t> </a:t>
            </a:r>
            <a:r>
              <a:rPr lang="en-US" altLang="en-US" sz="2800" i="1" smtClean="0">
                <a:solidFill>
                  <a:srgbClr val="FFFF00"/>
                </a:solidFill>
              </a:rPr>
              <a:t>xuất khẩu.</a:t>
            </a:r>
          </a:p>
        </p:txBody>
      </p:sp>
      <p:sp>
        <p:nvSpPr>
          <p:cNvPr id="24580" name="WordArt 6"/>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4581" name="WordArt 7"/>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4582" name="WordArt 8"/>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24583" name="Rectangle 10"/>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
        <p:nvSpPr>
          <p:cNvPr id="39947" name="Rectangle 11"/>
          <p:cNvSpPr>
            <a:spLocks noChangeArrowheads="1"/>
          </p:cNvSpPr>
          <p:nvPr/>
        </p:nvSpPr>
        <p:spPr bwMode="auto">
          <a:xfrm>
            <a:off x="76200" y="2286000"/>
            <a:ext cx="7391400" cy="533400"/>
          </a:xfrm>
          <a:prstGeom prst="rect">
            <a:avLst/>
          </a:prstGeom>
          <a:noFill/>
          <a:ln w="9525">
            <a:noFill/>
            <a:miter lim="800000"/>
            <a:headEnd/>
            <a:tailEnd/>
          </a:ln>
          <a:effectLst/>
        </p:spPr>
        <p:txBody>
          <a:bodyPr anchor="ctr"/>
          <a:lstStyle/>
          <a:p>
            <a:pPr algn="ctr" eaLnBrk="1" hangingPunct="1">
              <a:defRPr/>
            </a:pPr>
            <a:r>
              <a:rPr lang="en-US" sz="3200">
                <a:solidFill>
                  <a:srgbClr val="FFFF00"/>
                </a:solidFill>
                <a:effectLst>
                  <a:outerShdw blurRad="38100" dist="38100" dir="2700000" algn="tl">
                    <a:srgbClr val="000000"/>
                  </a:outerShdw>
                </a:effectLst>
                <a:latin typeface="Arial"/>
              </a:rPr>
              <a:t>2. </a:t>
            </a:r>
            <a:r>
              <a:rPr lang="en-US" sz="3200" u="sng">
                <a:solidFill>
                  <a:srgbClr val="FFFF00"/>
                </a:solidFill>
                <a:effectLst>
                  <a:outerShdw blurRad="38100" dist="38100" dir="2700000" algn="tl">
                    <a:srgbClr val="000000"/>
                  </a:outerShdw>
                </a:effectLst>
                <a:latin typeface="Arial"/>
              </a:rPr>
              <a:t>Hoạt động sản xuất của người dân</a:t>
            </a:r>
            <a:r>
              <a:rPr lang="en-US" sz="3200">
                <a:solidFill>
                  <a:srgbClr val="FFFF00"/>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9">
                                            <p:txEl>
                                              <p:pRg st="0" end="0"/>
                                            </p:txEl>
                                          </p:spTgt>
                                        </p:tgtEl>
                                        <p:attrNameLst>
                                          <p:attrName>style.visibility</p:attrName>
                                        </p:attrNameLst>
                                      </p:cBhvr>
                                      <p:to>
                                        <p:strVal val="visible"/>
                                      </p:to>
                                    </p:set>
                                    <p:anim calcmode="discrete" valueType="clr">
                                      <p:cBhvr override="childStyle">
                                        <p:cTn id="7" dur="80"/>
                                        <p:tgtEl>
                                          <p:spTgt spid="399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993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9941"/>
                                        </p:tgtEl>
                                        <p:attrNameLst>
                                          <p:attrName>style.visibility</p:attrName>
                                        </p:attrNameLst>
                                      </p:cBhvr>
                                      <p:to>
                                        <p:strVal val="visible"/>
                                      </p:to>
                                    </p:set>
                                    <p:animEffect transition="in" filter="wedge">
                                      <p:cBhvr>
                                        <p:cTn id="14"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0" y="381000"/>
            <a:ext cx="9144000" cy="6477000"/>
          </a:xfrm>
        </p:spPr>
        <p:txBody>
          <a:bodyPr/>
          <a:lstStyle/>
          <a:p>
            <a:pPr algn="ctr" eaLnBrk="1" hangingPunct="1">
              <a:lnSpc>
                <a:spcPct val="90000"/>
              </a:lnSpc>
              <a:spcBef>
                <a:spcPct val="40000"/>
              </a:spcBef>
              <a:spcAft>
                <a:spcPct val="15000"/>
              </a:spcAft>
              <a:buFontTx/>
              <a:buNone/>
            </a:pPr>
            <a:endParaRPr lang="en-US" altLang="en-US" sz="2400" smtClean="0"/>
          </a:p>
          <a:p>
            <a:pPr eaLnBrk="1" hangingPunct="1">
              <a:lnSpc>
                <a:spcPct val="90000"/>
              </a:lnSpc>
              <a:spcBef>
                <a:spcPct val="40000"/>
              </a:spcBef>
              <a:spcAft>
                <a:spcPct val="15000"/>
              </a:spcAft>
              <a:buFontTx/>
              <a:buNone/>
            </a:pPr>
            <a:r>
              <a:rPr lang="en-US" altLang="en-US" sz="2400" smtClean="0"/>
              <a:t>                                   </a:t>
            </a:r>
            <a:r>
              <a:rPr lang="en-US" altLang="en-US" sz="2400" i="1" smtClean="0">
                <a:solidFill>
                  <a:srgbClr val="FF00FF"/>
                </a:solidFill>
              </a:rPr>
              <a:t> Em làm giám khảo !</a:t>
            </a:r>
          </a:p>
          <a:p>
            <a:pPr eaLnBrk="1" hangingPunct="1">
              <a:lnSpc>
                <a:spcPct val="90000"/>
              </a:lnSpc>
              <a:spcBef>
                <a:spcPct val="40000"/>
              </a:spcBef>
              <a:spcAft>
                <a:spcPct val="15000"/>
              </a:spcAft>
              <a:buFontTx/>
              <a:buNone/>
            </a:pPr>
            <a:r>
              <a:rPr lang="en-US" altLang="en-US" sz="2400" smtClean="0">
                <a:solidFill>
                  <a:srgbClr val="FFFF00"/>
                </a:solidFill>
              </a:rPr>
              <a:t>    </a:t>
            </a:r>
            <a:r>
              <a:rPr lang="en-US" altLang="en-US" sz="2800" i="1" smtClean="0">
                <a:solidFill>
                  <a:srgbClr val="FFFF00"/>
                </a:solidFill>
              </a:rPr>
              <a:t>Ghi Đ vào ô trống trước ý đúng, ghi S vào ô trống trước ý sai trong mỗi câu sau:</a:t>
            </a:r>
            <a:r>
              <a:rPr lang="en-US" altLang="en-US" sz="2800" smtClean="0">
                <a:solidFill>
                  <a:srgbClr val="FFFF00"/>
                </a:solidFill>
              </a:rPr>
              <a:t> </a:t>
            </a:r>
          </a:p>
          <a:p>
            <a:pPr eaLnBrk="1" hangingPunct="1">
              <a:lnSpc>
                <a:spcPct val="90000"/>
              </a:lnSpc>
              <a:spcBef>
                <a:spcPct val="40000"/>
              </a:spcBef>
              <a:spcAft>
                <a:spcPct val="15000"/>
              </a:spcAft>
              <a:buFontTx/>
              <a:buNone/>
            </a:pPr>
            <a:endParaRPr lang="en-US" altLang="en-US" sz="1600" smtClean="0">
              <a:solidFill>
                <a:srgbClr val="FFFF00"/>
              </a:solidFill>
            </a:endParaRPr>
          </a:p>
          <a:p>
            <a:pPr eaLnBrk="1" hangingPunct="1">
              <a:lnSpc>
                <a:spcPct val="90000"/>
              </a:lnSpc>
              <a:spcBef>
                <a:spcPct val="40000"/>
              </a:spcBef>
              <a:spcAft>
                <a:spcPct val="15000"/>
              </a:spcAft>
              <a:buFontTx/>
              <a:buNone/>
            </a:pPr>
            <a:r>
              <a:rPr lang="en-US" altLang="en-US" sz="2400" smtClean="0">
                <a:solidFill>
                  <a:srgbClr val="00FF00"/>
                </a:solidFill>
              </a:rPr>
              <a:t>1. Ở đồng bằng duyên hải miền Trung</a:t>
            </a:r>
          </a:p>
          <a:p>
            <a:pPr eaLnBrk="1" hangingPunct="1">
              <a:lnSpc>
                <a:spcPct val="90000"/>
              </a:lnSpc>
              <a:spcBef>
                <a:spcPct val="40000"/>
              </a:spcBef>
              <a:spcAft>
                <a:spcPct val="15000"/>
              </a:spcAft>
              <a:buFontTx/>
              <a:buNone/>
            </a:pPr>
            <a:r>
              <a:rPr lang="en-US" altLang="en-US" sz="2400" smtClean="0"/>
              <a:t>      Dân cư rất đông đúc, chủ yếu là người Kinh và người Chăm.</a:t>
            </a:r>
          </a:p>
          <a:p>
            <a:pPr eaLnBrk="1" hangingPunct="1">
              <a:lnSpc>
                <a:spcPct val="90000"/>
              </a:lnSpc>
              <a:spcBef>
                <a:spcPct val="40000"/>
              </a:spcBef>
              <a:spcAft>
                <a:spcPct val="15000"/>
              </a:spcAft>
              <a:buFontTx/>
              <a:buNone/>
            </a:pPr>
            <a:r>
              <a:rPr lang="en-US" altLang="en-US" sz="2400" smtClean="0"/>
              <a:t>      Dân cư khá đông đúc, chủ yếu là người Kinh và người Chăm.</a:t>
            </a:r>
          </a:p>
          <a:p>
            <a:pPr eaLnBrk="1" hangingPunct="1">
              <a:lnSpc>
                <a:spcPct val="90000"/>
              </a:lnSpc>
              <a:spcBef>
                <a:spcPct val="40000"/>
              </a:spcBef>
              <a:spcAft>
                <a:spcPct val="15000"/>
              </a:spcAft>
              <a:buFontTx/>
              <a:buNone/>
            </a:pPr>
            <a:r>
              <a:rPr lang="en-US" altLang="en-US" sz="2400" smtClean="0">
                <a:solidFill>
                  <a:srgbClr val="00FF00"/>
                </a:solidFill>
              </a:rPr>
              <a:t>2. Nghề chính của họ là</a:t>
            </a:r>
          </a:p>
          <a:p>
            <a:pPr eaLnBrk="1" hangingPunct="1">
              <a:lnSpc>
                <a:spcPct val="90000"/>
              </a:lnSpc>
              <a:spcBef>
                <a:spcPct val="40000"/>
              </a:spcBef>
              <a:spcAft>
                <a:spcPct val="15000"/>
              </a:spcAft>
              <a:buFontTx/>
              <a:buNone/>
            </a:pPr>
            <a:r>
              <a:rPr lang="en-US" altLang="en-US" sz="2400" smtClean="0"/>
              <a:t>      Nghề nông và làm muối.</a:t>
            </a:r>
          </a:p>
          <a:p>
            <a:pPr eaLnBrk="1" hangingPunct="1">
              <a:lnSpc>
                <a:spcPct val="90000"/>
              </a:lnSpc>
              <a:spcBef>
                <a:spcPct val="40000"/>
              </a:spcBef>
              <a:spcAft>
                <a:spcPct val="15000"/>
              </a:spcAft>
              <a:buFontTx/>
              <a:buNone/>
            </a:pPr>
            <a:r>
              <a:rPr lang="en-US" altLang="en-US" sz="2400" smtClean="0"/>
              <a:t>      Nghề nông, làm muối, đánh bắt, nuôi trồng và chế biến thuỷ sản.</a:t>
            </a:r>
          </a:p>
          <a:p>
            <a:pPr eaLnBrk="1" hangingPunct="1">
              <a:lnSpc>
                <a:spcPct val="90000"/>
              </a:lnSpc>
              <a:spcBef>
                <a:spcPct val="40000"/>
              </a:spcBef>
              <a:spcAft>
                <a:spcPct val="15000"/>
              </a:spcAft>
              <a:buFontTx/>
              <a:buNone/>
            </a:pPr>
            <a:r>
              <a:rPr lang="en-US" altLang="en-US" sz="2400" smtClean="0"/>
              <a:t>   </a:t>
            </a:r>
          </a:p>
        </p:txBody>
      </p:sp>
      <p:sp>
        <p:nvSpPr>
          <p:cNvPr id="40965" name="Rectangle 5"/>
          <p:cNvSpPr>
            <a:spLocks noChangeArrowheads="1"/>
          </p:cNvSpPr>
          <p:nvPr/>
        </p:nvSpPr>
        <p:spPr bwMode="auto">
          <a:xfrm>
            <a:off x="152400" y="3289300"/>
            <a:ext cx="304800" cy="381000"/>
          </a:xfrm>
          <a:prstGeom prst="rect">
            <a:avLst/>
          </a:prstGeom>
          <a:solidFill>
            <a:schemeClr val="accent1"/>
          </a:solidFill>
          <a:ln w="9525">
            <a:solidFill>
              <a:schemeClr val="tx1"/>
            </a:solidFill>
            <a:miter lim="800000"/>
            <a:headEnd/>
            <a:tailEnd/>
          </a:ln>
        </p:spPr>
        <p:txBody>
          <a:bodyPr wrap="none" anchor="ctr"/>
          <a:lstStyle/>
          <a:p>
            <a:pPr algn="ctr"/>
            <a:endParaRPr lang="en-US" altLang="en-US"/>
          </a:p>
        </p:txBody>
      </p:sp>
      <p:sp>
        <p:nvSpPr>
          <p:cNvPr id="40966" name="Rectangle 6"/>
          <p:cNvSpPr>
            <a:spLocks noChangeArrowheads="1"/>
          </p:cNvSpPr>
          <p:nvPr/>
        </p:nvSpPr>
        <p:spPr bwMode="auto">
          <a:xfrm>
            <a:off x="152400" y="3886200"/>
            <a:ext cx="304800" cy="381000"/>
          </a:xfrm>
          <a:prstGeom prst="rect">
            <a:avLst/>
          </a:prstGeom>
          <a:solidFill>
            <a:schemeClr val="accent1"/>
          </a:solidFill>
          <a:ln w="9525">
            <a:solidFill>
              <a:schemeClr val="tx1"/>
            </a:solidFill>
            <a:miter lim="800000"/>
            <a:headEnd/>
            <a:tailEnd/>
          </a:ln>
        </p:spPr>
        <p:txBody>
          <a:bodyPr wrap="none" anchor="ctr"/>
          <a:lstStyle/>
          <a:p>
            <a:pPr algn="ctr"/>
            <a:endParaRPr lang="en-US" altLang="en-US"/>
          </a:p>
        </p:txBody>
      </p:sp>
      <p:sp>
        <p:nvSpPr>
          <p:cNvPr id="40967" name="Rectangle 7"/>
          <p:cNvSpPr>
            <a:spLocks noChangeArrowheads="1"/>
          </p:cNvSpPr>
          <p:nvPr/>
        </p:nvSpPr>
        <p:spPr bwMode="auto">
          <a:xfrm>
            <a:off x="120650" y="4953000"/>
            <a:ext cx="304800" cy="381000"/>
          </a:xfrm>
          <a:prstGeom prst="rect">
            <a:avLst/>
          </a:prstGeom>
          <a:solidFill>
            <a:schemeClr val="accent1"/>
          </a:solidFill>
          <a:ln w="9525">
            <a:solidFill>
              <a:schemeClr val="tx1"/>
            </a:solidFill>
            <a:miter lim="800000"/>
            <a:headEnd/>
            <a:tailEnd/>
          </a:ln>
        </p:spPr>
        <p:txBody>
          <a:bodyPr wrap="none" anchor="ctr"/>
          <a:lstStyle/>
          <a:p>
            <a:pPr algn="ctr"/>
            <a:endParaRPr lang="en-US" altLang="en-US"/>
          </a:p>
        </p:txBody>
      </p:sp>
      <p:sp>
        <p:nvSpPr>
          <p:cNvPr id="40968" name="Rectangle 8"/>
          <p:cNvSpPr>
            <a:spLocks noChangeArrowheads="1"/>
          </p:cNvSpPr>
          <p:nvPr/>
        </p:nvSpPr>
        <p:spPr bwMode="auto">
          <a:xfrm>
            <a:off x="120650" y="5486400"/>
            <a:ext cx="304800" cy="381000"/>
          </a:xfrm>
          <a:prstGeom prst="rect">
            <a:avLst/>
          </a:prstGeom>
          <a:solidFill>
            <a:schemeClr val="accent1"/>
          </a:solidFill>
          <a:ln w="9525">
            <a:solidFill>
              <a:schemeClr val="tx1"/>
            </a:solidFill>
            <a:miter lim="800000"/>
            <a:headEnd/>
            <a:tailEnd/>
          </a:ln>
        </p:spPr>
        <p:txBody>
          <a:bodyPr wrap="none" anchor="ctr"/>
          <a:lstStyle/>
          <a:p>
            <a:pPr algn="ctr"/>
            <a:endParaRPr lang="en-US" altLang="en-US"/>
          </a:p>
        </p:txBody>
      </p:sp>
      <p:sp>
        <p:nvSpPr>
          <p:cNvPr id="40971" name="Text Box 11"/>
          <p:cNvSpPr txBox="1">
            <a:spLocks noChangeArrowheads="1"/>
          </p:cNvSpPr>
          <p:nvPr/>
        </p:nvSpPr>
        <p:spPr bwMode="auto">
          <a:xfrm>
            <a:off x="120650" y="3886200"/>
            <a:ext cx="228600" cy="366713"/>
          </a:xfrm>
          <a:prstGeom prst="rect">
            <a:avLst/>
          </a:prstGeom>
          <a:noFill/>
          <a:ln w="9525">
            <a:noFill/>
            <a:miter lim="800000"/>
            <a:headEnd/>
            <a:tailEnd/>
          </a:ln>
        </p:spPr>
        <p:txBody>
          <a:bodyPr>
            <a:spAutoFit/>
          </a:bodyPr>
          <a:lstStyle/>
          <a:p>
            <a:pPr>
              <a:spcBef>
                <a:spcPct val="50000"/>
              </a:spcBef>
            </a:pPr>
            <a:r>
              <a:rPr lang="en-US" altLang="en-US" b="1">
                <a:solidFill>
                  <a:srgbClr val="FFFF00"/>
                </a:solidFill>
              </a:rPr>
              <a:t>Đ</a:t>
            </a:r>
          </a:p>
        </p:txBody>
      </p:sp>
      <p:sp>
        <p:nvSpPr>
          <p:cNvPr id="40974" name="Text Box 14"/>
          <p:cNvSpPr txBox="1">
            <a:spLocks noChangeArrowheads="1"/>
          </p:cNvSpPr>
          <p:nvPr/>
        </p:nvSpPr>
        <p:spPr bwMode="auto">
          <a:xfrm>
            <a:off x="120650" y="5500688"/>
            <a:ext cx="304800" cy="366712"/>
          </a:xfrm>
          <a:prstGeom prst="rect">
            <a:avLst/>
          </a:prstGeom>
          <a:noFill/>
          <a:ln w="9525">
            <a:noFill/>
            <a:miter lim="800000"/>
            <a:headEnd/>
            <a:tailEnd/>
          </a:ln>
        </p:spPr>
        <p:txBody>
          <a:bodyPr>
            <a:spAutoFit/>
          </a:bodyPr>
          <a:lstStyle/>
          <a:p>
            <a:pPr>
              <a:spcBef>
                <a:spcPct val="50000"/>
              </a:spcBef>
            </a:pPr>
            <a:r>
              <a:rPr lang="en-US" altLang="en-US" b="1">
                <a:solidFill>
                  <a:srgbClr val="FFFF00"/>
                </a:solidFill>
              </a:rPr>
              <a:t>Đ</a:t>
            </a:r>
          </a:p>
        </p:txBody>
      </p:sp>
      <p:sp>
        <p:nvSpPr>
          <p:cNvPr id="40975" name="Text Box 15"/>
          <p:cNvSpPr txBox="1">
            <a:spLocks noChangeArrowheads="1"/>
          </p:cNvSpPr>
          <p:nvPr/>
        </p:nvSpPr>
        <p:spPr bwMode="auto">
          <a:xfrm>
            <a:off x="152400" y="3289300"/>
            <a:ext cx="381000" cy="366713"/>
          </a:xfrm>
          <a:prstGeom prst="rect">
            <a:avLst/>
          </a:prstGeom>
          <a:noFill/>
          <a:ln w="9525">
            <a:noFill/>
            <a:miter lim="800000"/>
            <a:headEnd/>
            <a:tailEnd/>
          </a:ln>
        </p:spPr>
        <p:txBody>
          <a:bodyPr>
            <a:spAutoFit/>
          </a:bodyPr>
          <a:lstStyle/>
          <a:p>
            <a:pPr>
              <a:spcBef>
                <a:spcPct val="50000"/>
              </a:spcBef>
            </a:pPr>
            <a:r>
              <a:rPr lang="en-US" altLang="en-US" b="1"/>
              <a:t>S</a:t>
            </a:r>
          </a:p>
        </p:txBody>
      </p:sp>
      <p:sp>
        <p:nvSpPr>
          <p:cNvPr id="40977" name="Rectangle 17"/>
          <p:cNvSpPr>
            <a:spLocks noChangeArrowheads="1"/>
          </p:cNvSpPr>
          <p:nvPr/>
        </p:nvSpPr>
        <p:spPr bwMode="auto">
          <a:xfrm>
            <a:off x="120650" y="4967288"/>
            <a:ext cx="336550" cy="366712"/>
          </a:xfrm>
          <a:prstGeom prst="rect">
            <a:avLst/>
          </a:prstGeom>
          <a:noFill/>
          <a:ln w="9525">
            <a:noFill/>
            <a:miter lim="800000"/>
            <a:headEnd/>
            <a:tailEnd/>
          </a:ln>
        </p:spPr>
        <p:txBody>
          <a:bodyPr>
            <a:spAutoFit/>
          </a:bodyPr>
          <a:lstStyle/>
          <a:p>
            <a:r>
              <a:rPr lang="en-US" altLang="en-US" b="1"/>
              <a:t>S</a:t>
            </a:r>
          </a:p>
        </p:txBody>
      </p:sp>
      <p:pic>
        <p:nvPicPr>
          <p:cNvPr id="25611" name="Picture 19" descr="Tro choi"/>
          <p:cNvPicPr>
            <a:picLocks noChangeAspect="1" noChangeArrowheads="1" noCrop="1"/>
          </p:cNvPicPr>
          <p:nvPr/>
        </p:nvPicPr>
        <p:blipFill>
          <a:blip r:embed="rId5"/>
          <a:srcRect/>
          <a:stretch>
            <a:fillRect/>
          </a:stretch>
        </p:blipFill>
        <p:spPr bwMode="auto">
          <a:xfrm>
            <a:off x="0" y="0"/>
            <a:ext cx="2667000"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fade">
                                      <p:cBhvr>
                                        <p:cTn id="7" dur="2000"/>
                                        <p:tgtEl>
                                          <p:spTgt spid="4096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63">
                                            <p:txEl>
                                              <p:pRg st="4" end="4"/>
                                            </p:txEl>
                                          </p:spTgt>
                                        </p:tgtEl>
                                        <p:attrNameLst>
                                          <p:attrName>style.visibility</p:attrName>
                                        </p:attrNameLst>
                                      </p:cBhvr>
                                      <p:to>
                                        <p:strVal val="visible"/>
                                      </p:to>
                                    </p:set>
                                    <p:animEffect transition="in" filter="fade">
                                      <p:cBhvr>
                                        <p:cTn id="10" dur="2000"/>
                                        <p:tgtEl>
                                          <p:spTgt spid="409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63">
                                            <p:txEl>
                                              <p:pRg st="5" end="5"/>
                                            </p:txEl>
                                          </p:spTgt>
                                        </p:tgtEl>
                                        <p:attrNameLst>
                                          <p:attrName>style.visibility</p:attrName>
                                        </p:attrNameLst>
                                      </p:cBhvr>
                                      <p:to>
                                        <p:strVal val="visible"/>
                                      </p:to>
                                    </p:set>
                                    <p:animEffect transition="in" filter="fade">
                                      <p:cBhvr>
                                        <p:cTn id="13" dur="2000"/>
                                        <p:tgtEl>
                                          <p:spTgt spid="4096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963">
                                            <p:txEl>
                                              <p:pRg st="6" end="6"/>
                                            </p:txEl>
                                          </p:spTgt>
                                        </p:tgtEl>
                                        <p:attrNameLst>
                                          <p:attrName>style.visibility</p:attrName>
                                        </p:attrNameLst>
                                      </p:cBhvr>
                                      <p:to>
                                        <p:strVal val="visible"/>
                                      </p:to>
                                    </p:set>
                                    <p:animEffect transition="in" filter="fade">
                                      <p:cBhvr>
                                        <p:cTn id="16" dur="2000"/>
                                        <p:tgtEl>
                                          <p:spTgt spid="4096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963">
                                            <p:txEl>
                                              <p:pRg st="7" end="7"/>
                                            </p:txEl>
                                          </p:spTgt>
                                        </p:tgtEl>
                                        <p:attrNameLst>
                                          <p:attrName>style.visibility</p:attrName>
                                        </p:attrNameLst>
                                      </p:cBhvr>
                                      <p:to>
                                        <p:strVal val="visible"/>
                                      </p:to>
                                    </p:set>
                                    <p:animEffect transition="in" filter="fade">
                                      <p:cBhvr>
                                        <p:cTn id="19" dur="2000"/>
                                        <p:tgtEl>
                                          <p:spTgt spid="4096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963">
                                            <p:txEl>
                                              <p:pRg st="8" end="8"/>
                                            </p:txEl>
                                          </p:spTgt>
                                        </p:tgtEl>
                                        <p:attrNameLst>
                                          <p:attrName>style.visibility</p:attrName>
                                        </p:attrNameLst>
                                      </p:cBhvr>
                                      <p:to>
                                        <p:strVal val="visible"/>
                                      </p:to>
                                    </p:set>
                                    <p:animEffect transition="in" filter="fade">
                                      <p:cBhvr>
                                        <p:cTn id="22" dur="2000"/>
                                        <p:tgtEl>
                                          <p:spTgt spid="4096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963">
                                            <p:txEl>
                                              <p:pRg st="9" end="9"/>
                                            </p:txEl>
                                          </p:spTgt>
                                        </p:tgtEl>
                                        <p:attrNameLst>
                                          <p:attrName>style.visibility</p:attrName>
                                        </p:attrNameLst>
                                      </p:cBhvr>
                                      <p:to>
                                        <p:strVal val="visible"/>
                                      </p:to>
                                    </p:set>
                                    <p:animEffect transition="in" filter="fade">
                                      <p:cBhvr>
                                        <p:cTn id="25" dur="2000"/>
                                        <p:tgtEl>
                                          <p:spTgt spid="40963">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0965"/>
                                        </p:tgtEl>
                                        <p:attrNameLst>
                                          <p:attrName>style.visibility</p:attrName>
                                        </p:attrNameLst>
                                      </p:cBhvr>
                                      <p:to>
                                        <p:strVal val="visible"/>
                                      </p:to>
                                    </p:set>
                                    <p:anim calcmode="lin" valueType="num">
                                      <p:cBhvr>
                                        <p:cTn id="30" dur="500" fill="hold"/>
                                        <p:tgtEl>
                                          <p:spTgt spid="40965"/>
                                        </p:tgtEl>
                                        <p:attrNameLst>
                                          <p:attrName>ppt_w</p:attrName>
                                        </p:attrNameLst>
                                      </p:cBhvr>
                                      <p:tavLst>
                                        <p:tav tm="0">
                                          <p:val>
                                            <p:fltVal val="0"/>
                                          </p:val>
                                        </p:tav>
                                        <p:tav tm="100000">
                                          <p:val>
                                            <p:strVal val="#ppt_w"/>
                                          </p:val>
                                        </p:tav>
                                      </p:tavLst>
                                    </p:anim>
                                    <p:anim calcmode="lin" valueType="num">
                                      <p:cBhvr>
                                        <p:cTn id="31" dur="500" fill="hold"/>
                                        <p:tgtEl>
                                          <p:spTgt spid="40965"/>
                                        </p:tgtEl>
                                        <p:attrNameLst>
                                          <p:attrName>ppt_h</p:attrName>
                                        </p:attrNameLst>
                                      </p:cBhvr>
                                      <p:tavLst>
                                        <p:tav tm="0">
                                          <p:val>
                                            <p:fltVal val="0"/>
                                          </p:val>
                                        </p:tav>
                                        <p:tav tm="100000">
                                          <p:val>
                                            <p:strVal val="#ppt_h"/>
                                          </p:val>
                                        </p:tav>
                                      </p:tavLst>
                                    </p:anim>
                                    <p:animEffect transition="in" filter="fade">
                                      <p:cBhvr>
                                        <p:cTn id="32" dur="500"/>
                                        <p:tgtEl>
                                          <p:spTgt spid="40965"/>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40966"/>
                                        </p:tgtEl>
                                        <p:attrNameLst>
                                          <p:attrName>style.visibility</p:attrName>
                                        </p:attrNameLst>
                                      </p:cBhvr>
                                      <p:to>
                                        <p:strVal val="visible"/>
                                      </p:to>
                                    </p:set>
                                    <p:anim calcmode="lin" valueType="num">
                                      <p:cBhvr>
                                        <p:cTn id="35" dur="500" fill="hold"/>
                                        <p:tgtEl>
                                          <p:spTgt spid="40966"/>
                                        </p:tgtEl>
                                        <p:attrNameLst>
                                          <p:attrName>ppt_w</p:attrName>
                                        </p:attrNameLst>
                                      </p:cBhvr>
                                      <p:tavLst>
                                        <p:tav tm="0">
                                          <p:val>
                                            <p:fltVal val="0"/>
                                          </p:val>
                                        </p:tav>
                                        <p:tav tm="100000">
                                          <p:val>
                                            <p:strVal val="#ppt_w"/>
                                          </p:val>
                                        </p:tav>
                                      </p:tavLst>
                                    </p:anim>
                                    <p:anim calcmode="lin" valueType="num">
                                      <p:cBhvr>
                                        <p:cTn id="36" dur="500" fill="hold"/>
                                        <p:tgtEl>
                                          <p:spTgt spid="40966"/>
                                        </p:tgtEl>
                                        <p:attrNameLst>
                                          <p:attrName>ppt_h</p:attrName>
                                        </p:attrNameLst>
                                      </p:cBhvr>
                                      <p:tavLst>
                                        <p:tav tm="0">
                                          <p:val>
                                            <p:fltVal val="0"/>
                                          </p:val>
                                        </p:tav>
                                        <p:tav tm="100000">
                                          <p:val>
                                            <p:strVal val="#ppt_h"/>
                                          </p:val>
                                        </p:tav>
                                      </p:tavLst>
                                    </p:anim>
                                    <p:animEffect transition="in" filter="fade">
                                      <p:cBhvr>
                                        <p:cTn id="37" dur="500"/>
                                        <p:tgtEl>
                                          <p:spTgt spid="40966"/>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40967"/>
                                        </p:tgtEl>
                                        <p:attrNameLst>
                                          <p:attrName>style.visibility</p:attrName>
                                        </p:attrNameLst>
                                      </p:cBhvr>
                                      <p:to>
                                        <p:strVal val="visible"/>
                                      </p:to>
                                    </p:set>
                                    <p:anim calcmode="lin" valueType="num">
                                      <p:cBhvr>
                                        <p:cTn id="40" dur="500" fill="hold"/>
                                        <p:tgtEl>
                                          <p:spTgt spid="40967"/>
                                        </p:tgtEl>
                                        <p:attrNameLst>
                                          <p:attrName>ppt_w</p:attrName>
                                        </p:attrNameLst>
                                      </p:cBhvr>
                                      <p:tavLst>
                                        <p:tav tm="0">
                                          <p:val>
                                            <p:fltVal val="0"/>
                                          </p:val>
                                        </p:tav>
                                        <p:tav tm="100000">
                                          <p:val>
                                            <p:strVal val="#ppt_w"/>
                                          </p:val>
                                        </p:tav>
                                      </p:tavLst>
                                    </p:anim>
                                    <p:anim calcmode="lin" valueType="num">
                                      <p:cBhvr>
                                        <p:cTn id="41" dur="500" fill="hold"/>
                                        <p:tgtEl>
                                          <p:spTgt spid="40967"/>
                                        </p:tgtEl>
                                        <p:attrNameLst>
                                          <p:attrName>ppt_h</p:attrName>
                                        </p:attrNameLst>
                                      </p:cBhvr>
                                      <p:tavLst>
                                        <p:tav tm="0">
                                          <p:val>
                                            <p:fltVal val="0"/>
                                          </p:val>
                                        </p:tav>
                                        <p:tav tm="100000">
                                          <p:val>
                                            <p:strVal val="#ppt_h"/>
                                          </p:val>
                                        </p:tav>
                                      </p:tavLst>
                                    </p:anim>
                                    <p:animEffect transition="in" filter="fade">
                                      <p:cBhvr>
                                        <p:cTn id="42" dur="500"/>
                                        <p:tgtEl>
                                          <p:spTgt spid="4096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40968"/>
                                        </p:tgtEl>
                                        <p:attrNameLst>
                                          <p:attrName>style.visibility</p:attrName>
                                        </p:attrNameLst>
                                      </p:cBhvr>
                                      <p:to>
                                        <p:strVal val="visible"/>
                                      </p:to>
                                    </p:set>
                                    <p:anim calcmode="lin" valueType="num">
                                      <p:cBhvr>
                                        <p:cTn id="45" dur="500" fill="hold"/>
                                        <p:tgtEl>
                                          <p:spTgt spid="40968"/>
                                        </p:tgtEl>
                                        <p:attrNameLst>
                                          <p:attrName>ppt_w</p:attrName>
                                        </p:attrNameLst>
                                      </p:cBhvr>
                                      <p:tavLst>
                                        <p:tav tm="0">
                                          <p:val>
                                            <p:fltVal val="0"/>
                                          </p:val>
                                        </p:tav>
                                        <p:tav tm="100000">
                                          <p:val>
                                            <p:strVal val="#ppt_w"/>
                                          </p:val>
                                        </p:tav>
                                      </p:tavLst>
                                    </p:anim>
                                    <p:anim calcmode="lin" valueType="num">
                                      <p:cBhvr>
                                        <p:cTn id="46" dur="500" fill="hold"/>
                                        <p:tgtEl>
                                          <p:spTgt spid="40968"/>
                                        </p:tgtEl>
                                        <p:attrNameLst>
                                          <p:attrName>ppt_h</p:attrName>
                                        </p:attrNameLst>
                                      </p:cBhvr>
                                      <p:tavLst>
                                        <p:tav tm="0">
                                          <p:val>
                                            <p:fltVal val="0"/>
                                          </p:val>
                                        </p:tav>
                                        <p:tav tm="100000">
                                          <p:val>
                                            <p:strVal val="#ppt_h"/>
                                          </p:val>
                                        </p:tav>
                                      </p:tavLst>
                                    </p:anim>
                                    <p:animEffect transition="in" filter="fade">
                                      <p:cBhvr>
                                        <p:cTn id="47" dur="500"/>
                                        <p:tgtEl>
                                          <p:spTgt spid="409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40975"/>
                                        </p:tgtEl>
                                        <p:attrNameLst>
                                          <p:attrName>style.visibility</p:attrName>
                                        </p:attrNameLst>
                                      </p:cBhvr>
                                      <p:to>
                                        <p:strVal val="visible"/>
                                      </p:to>
                                    </p:set>
                                    <p:anim calcmode="lin" valueType="num">
                                      <p:cBhvr>
                                        <p:cTn id="52" dur="500" fill="hold"/>
                                        <p:tgtEl>
                                          <p:spTgt spid="40975"/>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40975"/>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40975"/>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409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applause.wav" builtIn="1"/>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40971"/>
                                        </p:tgtEl>
                                        <p:attrNameLst>
                                          <p:attrName>style.visibility</p:attrName>
                                        </p:attrNameLst>
                                      </p:cBhvr>
                                      <p:to>
                                        <p:strVal val="visible"/>
                                      </p:to>
                                    </p:set>
                                    <p:anim calcmode="lin" valueType="num">
                                      <p:cBhvr>
                                        <p:cTn id="60" dur="500" decel="50000" fill="hold">
                                          <p:stCondLst>
                                            <p:cond delay="0"/>
                                          </p:stCondLst>
                                        </p:cTn>
                                        <p:tgtEl>
                                          <p:spTgt spid="40971"/>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40971"/>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40971"/>
                                        </p:tgtEl>
                                        <p:attrNameLst>
                                          <p:attrName>ppt_w</p:attrName>
                                        </p:attrNameLst>
                                      </p:cBhvr>
                                      <p:tavLst>
                                        <p:tav tm="0">
                                          <p:val>
                                            <p:strVal val="#ppt_w*.05"/>
                                          </p:val>
                                        </p:tav>
                                        <p:tav tm="100000">
                                          <p:val>
                                            <p:strVal val="#ppt_w"/>
                                          </p:val>
                                        </p:tav>
                                      </p:tavLst>
                                    </p:anim>
                                    <p:anim calcmode="lin" valueType="num">
                                      <p:cBhvr>
                                        <p:cTn id="63" dur="1000" fill="hold"/>
                                        <p:tgtEl>
                                          <p:spTgt spid="40971"/>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40971"/>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40971"/>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40971"/>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40971"/>
                                        </p:tgtEl>
                                      </p:cBhvr>
                                    </p:animEffect>
                                  </p:childTnLst>
                                  <p:subTnLst>
                                    <p:audio>
                                      <p:cMediaNode>
                                        <p:cTn display="0" masterRel="sameClick">
                                          <p:stCondLst>
                                            <p:cond evt="begin" delay="0">
                                              <p:tn val="58"/>
                                            </p:cond>
                                          </p:stCondLst>
                                          <p:endCondLst>
                                            <p:cond evt="onStopAudio" delay="0">
                                              <p:tgtEl>
                                                <p:sldTgt/>
                                              </p:tgtEl>
                                            </p:cond>
                                          </p:endCondLst>
                                        </p:cTn>
                                        <p:tgtEl>
                                          <p:sndTgt r:embed="rId3" name="bomb.wav" builtIn="1"/>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40977"/>
                                        </p:tgtEl>
                                        <p:attrNameLst>
                                          <p:attrName>style.visibility</p:attrName>
                                        </p:attrNameLst>
                                      </p:cBhvr>
                                      <p:to>
                                        <p:strVal val="visible"/>
                                      </p:to>
                                    </p:set>
                                    <p:animEffect transition="in" filter="wheel(4)">
                                      <p:cBhvr>
                                        <p:cTn id="72" dur="2000"/>
                                        <p:tgtEl>
                                          <p:spTgt spid="40977"/>
                                        </p:tgtEl>
                                      </p:cBhvr>
                                    </p:animEffect>
                                  </p:childTnLst>
                                  <p:subTnLst>
                                    <p:audio>
                                      <p:cMediaNode>
                                        <p:cTn display="0" masterRel="sameClick">
                                          <p:stCondLst>
                                            <p:cond evt="begin" delay="0">
                                              <p:tn val="70"/>
                                            </p:cond>
                                          </p:stCondLst>
                                          <p:endCondLst>
                                            <p:cond evt="onStopAudio" delay="0">
                                              <p:tgtEl>
                                                <p:sldTgt/>
                                              </p:tgtEl>
                                            </p:cond>
                                          </p:endCondLst>
                                        </p:cTn>
                                        <p:tgtEl>
                                          <p:sndTgt r:embed="rId4" name="chimes.wav" builtIn="1"/>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40974"/>
                                        </p:tgtEl>
                                        <p:attrNameLst>
                                          <p:attrName>style.visibility</p:attrName>
                                        </p:attrNameLst>
                                      </p:cBhvr>
                                      <p:to>
                                        <p:strVal val="visible"/>
                                      </p:to>
                                    </p:set>
                                    <p:anim by="(-#ppt_w*2)" calcmode="lin" valueType="num">
                                      <p:cBhvr rctx="PPT">
                                        <p:cTn id="77" dur="500" autoRev="1" fill="hold">
                                          <p:stCondLst>
                                            <p:cond delay="0"/>
                                          </p:stCondLst>
                                        </p:cTn>
                                        <p:tgtEl>
                                          <p:spTgt spid="40974"/>
                                        </p:tgtEl>
                                        <p:attrNameLst>
                                          <p:attrName>ppt_w</p:attrName>
                                        </p:attrNameLst>
                                      </p:cBhvr>
                                    </p:anim>
                                    <p:anim by="(#ppt_w*0.50)" calcmode="lin" valueType="num">
                                      <p:cBhvr>
                                        <p:cTn id="78" dur="500" decel="50000" autoRev="1" fill="hold">
                                          <p:stCondLst>
                                            <p:cond delay="0"/>
                                          </p:stCondLst>
                                        </p:cTn>
                                        <p:tgtEl>
                                          <p:spTgt spid="40974"/>
                                        </p:tgtEl>
                                        <p:attrNameLst>
                                          <p:attrName>ppt_x</p:attrName>
                                        </p:attrNameLst>
                                      </p:cBhvr>
                                    </p:anim>
                                    <p:anim from="(-#ppt_h/2)" to="(#ppt_y)" calcmode="lin" valueType="num">
                                      <p:cBhvr>
                                        <p:cTn id="79" dur="1000" fill="hold">
                                          <p:stCondLst>
                                            <p:cond delay="0"/>
                                          </p:stCondLst>
                                        </p:cTn>
                                        <p:tgtEl>
                                          <p:spTgt spid="40974"/>
                                        </p:tgtEl>
                                        <p:attrNameLst>
                                          <p:attrName>ppt_y</p:attrName>
                                        </p:attrNameLst>
                                      </p:cBhvr>
                                    </p:anim>
                                    <p:animRot by="21600000">
                                      <p:cBhvr>
                                        <p:cTn id="80" dur="1000" fill="hold">
                                          <p:stCondLst>
                                            <p:cond delay="0"/>
                                          </p:stCondLst>
                                        </p:cTn>
                                        <p:tgtEl>
                                          <p:spTgt spid="4097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7" grpId="0" animBg="1"/>
      <p:bldP spid="40968" grpId="0" animBg="1"/>
      <p:bldP spid="40971" grpId="0"/>
      <p:bldP spid="40974" grpId="0"/>
      <p:bldP spid="40975" grpId="0"/>
      <p:bldP spid="409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AutoShape 8"/>
          <p:cNvSpPr>
            <a:spLocks noChangeArrowheads="1"/>
          </p:cNvSpPr>
          <p:nvPr/>
        </p:nvSpPr>
        <p:spPr bwMode="auto">
          <a:xfrm>
            <a:off x="533400" y="3886200"/>
            <a:ext cx="8229600" cy="2590800"/>
          </a:xfrm>
          <a:prstGeom prst="roundRect">
            <a:avLst>
              <a:gd name="adj" fmla="val 16667"/>
            </a:avLst>
          </a:prstGeom>
          <a:solidFill>
            <a:srgbClr val="009900"/>
          </a:solidFill>
          <a:ln w="38100">
            <a:solidFill>
              <a:schemeClr val="tx1"/>
            </a:solidFill>
            <a:round/>
            <a:headEnd/>
            <a:tailEnd/>
          </a:ln>
        </p:spPr>
        <p:txBody>
          <a:bodyPr wrap="none" anchor="ctr"/>
          <a:lstStyle/>
          <a:p>
            <a:pPr algn="ctr"/>
            <a:endParaRPr lang="en-US" altLang="en-US"/>
          </a:p>
        </p:txBody>
      </p:sp>
      <p:sp>
        <p:nvSpPr>
          <p:cNvPr id="41987" name="Rectangle 3"/>
          <p:cNvSpPr>
            <a:spLocks noGrp="1" noChangeArrowheads="1"/>
          </p:cNvSpPr>
          <p:nvPr>
            <p:ph type="body" idx="1"/>
          </p:nvPr>
        </p:nvSpPr>
        <p:spPr>
          <a:xfrm>
            <a:off x="457200" y="4038600"/>
            <a:ext cx="8229600" cy="2286000"/>
          </a:xfrm>
        </p:spPr>
        <p:txBody>
          <a:bodyPr/>
          <a:lstStyle/>
          <a:p>
            <a:pPr eaLnBrk="1" hangingPunct="1">
              <a:buFontTx/>
              <a:buNone/>
            </a:pPr>
            <a:r>
              <a:rPr lang="en-US" altLang="en-US" sz="2800" b="1" i="1" smtClean="0"/>
              <a:t>         </a:t>
            </a:r>
            <a:r>
              <a:rPr lang="en-US" altLang="en-US" sz="2800" b="1" i="1" smtClean="0">
                <a:solidFill>
                  <a:srgbClr val="FFFF00"/>
                </a:solidFill>
              </a:rPr>
              <a:t>Ở  đồng  bằng  duyên hải miền Trung dân cư tập trung khá đông đúc, chủ yếu là người Kinh và  người Chăm.  Nghề chính  của họ là nghề nông , làm muối , đánh bắt , nuôi trồng và chế biến thuỷ sản.</a:t>
            </a:r>
          </a:p>
        </p:txBody>
      </p:sp>
      <p:sp>
        <p:nvSpPr>
          <p:cNvPr id="26628" name="WordArt 9"/>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6629" name="WordArt 10"/>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26630" name="WordArt 11"/>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26631" name="Rectangle 13"/>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
        <p:nvSpPr>
          <p:cNvPr id="41998" name="Rectangle 14"/>
          <p:cNvSpPr>
            <a:spLocks noChangeArrowheads="1"/>
          </p:cNvSpPr>
          <p:nvPr/>
        </p:nvSpPr>
        <p:spPr bwMode="auto">
          <a:xfrm>
            <a:off x="76200" y="2286000"/>
            <a:ext cx="7391400" cy="533400"/>
          </a:xfrm>
          <a:prstGeom prst="rect">
            <a:avLst/>
          </a:prstGeom>
          <a:noFill/>
          <a:ln w="9525">
            <a:noFill/>
            <a:miter lim="800000"/>
            <a:headEnd/>
            <a:tailEnd/>
          </a:ln>
          <a:effectLst/>
        </p:spPr>
        <p:txBody>
          <a:bodyPr anchor="ctr"/>
          <a:lstStyle/>
          <a:p>
            <a:pPr algn="ctr" eaLnBrk="1" hangingPunct="1">
              <a:defRPr/>
            </a:pPr>
            <a:r>
              <a:rPr lang="en-US" sz="3200">
                <a:solidFill>
                  <a:srgbClr val="FFFF00"/>
                </a:solidFill>
                <a:effectLst>
                  <a:outerShdw blurRad="38100" dist="38100" dir="2700000" algn="tl">
                    <a:srgbClr val="000000"/>
                  </a:outerShdw>
                </a:effectLst>
                <a:latin typeface="Arial"/>
              </a:rPr>
              <a:t>2. </a:t>
            </a:r>
            <a:r>
              <a:rPr lang="en-US" sz="3200" u="sng">
                <a:solidFill>
                  <a:srgbClr val="FFFF00"/>
                </a:solidFill>
                <a:effectLst>
                  <a:outerShdw blurRad="38100" dist="38100" dir="2700000" algn="tl">
                    <a:srgbClr val="000000"/>
                  </a:outerShdw>
                </a:effectLst>
                <a:latin typeface="Arial"/>
              </a:rPr>
              <a:t>Hoạt động sản xuất của người dân</a:t>
            </a:r>
            <a:r>
              <a:rPr lang="en-US" sz="3200">
                <a:solidFill>
                  <a:srgbClr val="FFFF00"/>
                </a:solidFill>
                <a:effectLst>
                  <a:outerShdw blurRad="38100" dist="38100" dir="2700000" algn="tl">
                    <a:srgbClr val="000000"/>
                  </a:outerShdw>
                </a:effectLst>
                <a:latin typeface="Arial"/>
              </a:rPr>
              <a:t>.</a:t>
            </a:r>
          </a:p>
        </p:txBody>
      </p:sp>
      <p:sp>
        <p:nvSpPr>
          <p:cNvPr id="41999" name="Text Box 15"/>
          <p:cNvSpPr txBox="1">
            <a:spLocks noChangeArrowheads="1"/>
          </p:cNvSpPr>
          <p:nvPr/>
        </p:nvSpPr>
        <p:spPr bwMode="auto">
          <a:xfrm>
            <a:off x="838200" y="3276600"/>
            <a:ext cx="1752600" cy="457200"/>
          </a:xfrm>
          <a:prstGeom prst="rect">
            <a:avLst/>
          </a:prstGeom>
          <a:noFill/>
          <a:ln w="9525">
            <a:noFill/>
            <a:miter lim="800000"/>
            <a:headEnd/>
            <a:tailEnd/>
          </a:ln>
        </p:spPr>
        <p:txBody>
          <a:bodyPr>
            <a:spAutoFit/>
          </a:bodyPr>
          <a:lstStyle/>
          <a:p>
            <a:pPr>
              <a:spcBef>
                <a:spcPct val="50000"/>
              </a:spcBef>
            </a:pPr>
            <a:r>
              <a:rPr lang="en-US" altLang="en-US" sz="2400" b="1" u="sng"/>
              <a:t>BÀI HỌC</a:t>
            </a:r>
            <a:r>
              <a:rPr lang="en-US" altLang="en-US" sz="24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999"/>
                                        </p:tgtEl>
                                        <p:attrNameLst>
                                          <p:attrName>style.visibility</p:attrName>
                                        </p:attrNameLst>
                                      </p:cBhvr>
                                      <p:to>
                                        <p:strVal val="visible"/>
                                      </p:to>
                                    </p:set>
                                    <p:anim calcmode="discrete" valueType="clr">
                                      <p:cBhvr override="childStyle">
                                        <p:cTn id="7" dur="80"/>
                                        <p:tgtEl>
                                          <p:spTgt spid="419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99"/>
                                        </p:tgtEl>
                                        <p:attrNameLst>
                                          <p:attrName>fillcolor</p:attrName>
                                        </p:attrNameLst>
                                      </p:cBhvr>
                                      <p:tavLst>
                                        <p:tav tm="0">
                                          <p:val>
                                            <p:clrVal>
                                              <a:schemeClr val="accent2"/>
                                            </p:clrVal>
                                          </p:val>
                                        </p:tav>
                                        <p:tav tm="50000">
                                          <p:val>
                                            <p:clrVal>
                                              <a:schemeClr val="hlink"/>
                                            </p:clrVal>
                                          </p:val>
                                        </p:tav>
                                      </p:tavLst>
                                    </p:anim>
                                    <p:set>
                                      <p:cBhvr>
                                        <p:cTn id="9" dur="80"/>
                                        <p:tgtEl>
                                          <p:spTgt spid="419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1987">
                                            <p:txEl>
                                              <p:pRg st="0" end="0"/>
                                            </p:txEl>
                                          </p:spTgt>
                                        </p:tgtEl>
                                        <p:attrNameLst>
                                          <p:attrName>style.visibility</p:attrName>
                                        </p:attrNameLst>
                                      </p:cBhvr>
                                      <p:to>
                                        <p:strVal val="visible"/>
                                      </p:to>
                                    </p:set>
                                    <p:anim calcmode="discrete" valueType="clr">
                                      <p:cBhvr override="childStyle">
                                        <p:cTn id="14" dur="80"/>
                                        <p:tgtEl>
                                          <p:spTgt spid="419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98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1987">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1992"/>
                                        </p:tgtEl>
                                        <p:attrNameLst>
                                          <p:attrName>style.visibility</p:attrName>
                                        </p:attrNameLst>
                                      </p:cBhvr>
                                      <p:to>
                                        <p:strVal val="visible"/>
                                      </p:to>
                                    </p:set>
                                    <p:animEffect transition="in" filter="wedge">
                                      <p:cBhvr>
                                        <p:cTn id="21" dur="20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WordArt 4"/>
          <p:cNvSpPr>
            <a:spLocks noChangeArrowheads="1" noChangeShapeType="1" noTextEdit="1"/>
          </p:cNvSpPr>
          <p:nvPr/>
        </p:nvSpPr>
        <p:spPr bwMode="auto">
          <a:xfrm>
            <a:off x="685800" y="381000"/>
            <a:ext cx="7715250" cy="2971800"/>
          </a:xfrm>
          <a:prstGeom prst="rect">
            <a:avLst/>
          </a:prstGeom>
        </p:spPr>
        <p:txBody>
          <a:bodyPr wrap="none" fromWordArt="1">
            <a:prstTxWarp prst="textDoubleWave1">
              <a:avLst>
                <a:gd name="adj1" fmla="val 10319"/>
                <a:gd name="adj2" fmla="val 0"/>
              </a:avLst>
            </a:prstTxWarp>
          </a:bodyPr>
          <a:lstStyle/>
          <a:p>
            <a:pPr algn="ctr"/>
            <a:r>
              <a:rPr lang="vi-VN"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rPr>
              <a:t> Chân thành cảm ơn các thầy, cô giáo</a:t>
            </a:r>
            <a:endParaRPr lang="en-US"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endParaRPr>
          </a:p>
        </p:txBody>
      </p:sp>
      <p:sp>
        <p:nvSpPr>
          <p:cNvPr id="82949" name="WordArt 5"/>
          <p:cNvSpPr>
            <a:spLocks noChangeArrowheads="1" noChangeShapeType="1" noTextEdit="1"/>
          </p:cNvSpPr>
          <p:nvPr/>
        </p:nvSpPr>
        <p:spPr bwMode="auto">
          <a:xfrm>
            <a:off x="1752600" y="4572000"/>
            <a:ext cx="4371975" cy="619125"/>
          </a:xfrm>
          <a:prstGeom prst="rect">
            <a:avLst/>
          </a:prstGeom>
        </p:spPr>
        <p:txBody>
          <a:bodyPr wrap="none" fromWordArt="1">
            <a:prstTxWarp prst="textPlain">
              <a:avLst>
                <a:gd name="adj" fmla="val 48148"/>
              </a:avLst>
            </a:prstTxWarp>
          </a:bodyPr>
          <a:lstStyle/>
          <a:p>
            <a:pPr algn="ctr"/>
            <a:r>
              <a:rPr lang="pt-BR" sz="3200" b="1" i="1" kern="10">
                <a:ln w="9525">
                  <a:solidFill>
                    <a:srgbClr val="800000"/>
                  </a:solidFill>
                  <a:round/>
                  <a:headEnd/>
                  <a:tailEnd/>
                </a:ln>
                <a:solidFill>
                  <a:srgbClr val="00FF00"/>
                </a:solidFill>
                <a:effectLst>
                  <a:outerShdw dist="563972" dir="14049741" sx="125000" sy="125000" algn="tl" rotWithShape="0">
                    <a:srgbClr val="C7DFD3">
                      <a:alpha val="79999"/>
                    </a:srgbClr>
                  </a:outerShdw>
                </a:effectLst>
                <a:latin typeface="Arial"/>
                <a:cs typeface="Arial"/>
              </a:rPr>
              <a:t> cùng các em học sinh</a:t>
            </a:r>
            <a:endParaRPr lang="en-US" sz="3200" b="1" i="1" kern="10">
              <a:ln w="9525">
                <a:solidFill>
                  <a:srgbClr val="800000"/>
                </a:solidFill>
                <a:round/>
                <a:headEnd/>
                <a:tailEnd/>
              </a:ln>
              <a:solidFill>
                <a:srgbClr val="00FF00"/>
              </a:solidFill>
              <a:effectLst>
                <a:outerShdw dist="563972" dir="14049741" sx="125000" sy="125000" algn="tl" rotWithShape="0">
                  <a:srgbClr val="C7DFD3">
                    <a:alpha val="79999"/>
                  </a:srgbClr>
                </a:outerShdw>
              </a:effectLst>
              <a:latin typeface="Arial"/>
              <a:cs typeface="Arial"/>
            </a:endParaRPr>
          </a:p>
        </p:txBody>
      </p:sp>
      <p:pic>
        <p:nvPicPr>
          <p:cNvPr id="82950" name="Picture 6" descr="Earth-13-june"/>
          <p:cNvPicPr>
            <a:picLocks noChangeAspect="1" noChangeArrowheads="1" noCrop="1"/>
          </p:cNvPicPr>
          <p:nvPr/>
        </p:nvPicPr>
        <p:blipFill>
          <a:blip r:embed="rId3"/>
          <a:srcRect/>
          <a:stretch>
            <a:fillRect/>
          </a:stretch>
        </p:blipFill>
        <p:spPr bwMode="auto">
          <a:xfrm>
            <a:off x="-1752600" y="2971800"/>
            <a:ext cx="857250" cy="857250"/>
          </a:xfrm>
          <a:prstGeom prst="rect">
            <a:avLst/>
          </a:prstGeom>
          <a:noFill/>
          <a:ln w="9525">
            <a:noFill/>
            <a:miter lim="800000"/>
            <a:headEnd/>
            <a:tailEnd/>
          </a:ln>
        </p:spPr>
      </p:pic>
      <p:pic>
        <p:nvPicPr>
          <p:cNvPr id="82951" name="Picture 7" descr="j0354669"/>
          <p:cNvPicPr>
            <a:picLocks noChangeAspect="1" noChangeArrowheads="1" noCrop="1"/>
          </p:cNvPicPr>
          <p:nvPr/>
        </p:nvPicPr>
        <p:blipFill>
          <a:blip r:embed="rId4"/>
          <a:srcRect/>
          <a:stretch>
            <a:fillRect/>
          </a:stretch>
        </p:blipFill>
        <p:spPr bwMode="auto">
          <a:xfrm>
            <a:off x="-2057400" y="4648200"/>
            <a:ext cx="1535112" cy="220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4.44444E-6 L 0.625 4.44444E-6 " pathEditMode="relative" ptsTypes="AA">
                                      <p:cBhvr>
                                        <p:cTn id="6" dur="2000" fill="hold"/>
                                        <p:tgtEl>
                                          <p:spTgt spid="82950"/>
                                        </p:tgtEl>
                                        <p:attrNameLst>
                                          <p:attrName>ppt_x</p:attrName>
                                          <p:attrName>ppt_y</p:attrName>
                                        </p:attrNameLst>
                                      </p:cBhvr>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82948"/>
                                        </p:tgtEl>
                                        <p:attrNameLst>
                                          <p:attrName>style.visibility</p:attrName>
                                        </p:attrNameLst>
                                      </p:cBhvr>
                                      <p:to>
                                        <p:strVal val="visible"/>
                                      </p:to>
                                    </p:set>
                                    <p:animEffect transition="in" filter="fade">
                                      <p:cBhvr>
                                        <p:cTn id="10" dur="770" decel="100000"/>
                                        <p:tgtEl>
                                          <p:spTgt spid="82948"/>
                                        </p:tgtEl>
                                      </p:cBhvr>
                                    </p:animEffect>
                                    <p:animScale>
                                      <p:cBhvr>
                                        <p:cTn id="11" dur="770" decel="100000"/>
                                        <p:tgtEl>
                                          <p:spTgt spid="82948"/>
                                        </p:tgtEl>
                                      </p:cBhvr>
                                      <p:from x="10000" y="10000"/>
                                      <p:to x="200000" y="450000"/>
                                    </p:animScale>
                                    <p:animScale>
                                      <p:cBhvr>
                                        <p:cTn id="12" dur="1230" accel="100000" fill="hold">
                                          <p:stCondLst>
                                            <p:cond delay="770"/>
                                          </p:stCondLst>
                                        </p:cTn>
                                        <p:tgtEl>
                                          <p:spTgt spid="82948"/>
                                        </p:tgtEl>
                                      </p:cBhvr>
                                      <p:from x="200000" y="450000"/>
                                      <p:to x="100000" y="100000"/>
                                    </p:animScale>
                                    <p:set>
                                      <p:cBhvr>
                                        <p:cTn id="13" dur="770" fill="hold"/>
                                        <p:tgtEl>
                                          <p:spTgt spid="82948"/>
                                        </p:tgtEl>
                                        <p:attrNameLst>
                                          <p:attrName>ppt_x</p:attrName>
                                        </p:attrNameLst>
                                      </p:cBhvr>
                                      <p:to>
                                        <p:strVal val="(0.5)"/>
                                      </p:to>
                                    </p:set>
                                    <p:anim from="(0.5)" to="(#ppt_x)" calcmode="lin" valueType="num">
                                      <p:cBhvr>
                                        <p:cTn id="14" dur="1230" accel="100000" fill="hold">
                                          <p:stCondLst>
                                            <p:cond delay="770"/>
                                          </p:stCondLst>
                                        </p:cTn>
                                        <p:tgtEl>
                                          <p:spTgt spid="82948"/>
                                        </p:tgtEl>
                                        <p:attrNameLst>
                                          <p:attrName>ppt_x</p:attrName>
                                        </p:attrNameLst>
                                      </p:cBhvr>
                                    </p:anim>
                                    <p:set>
                                      <p:cBhvr>
                                        <p:cTn id="15" dur="770" fill="hold"/>
                                        <p:tgtEl>
                                          <p:spTgt spid="82948"/>
                                        </p:tgtEl>
                                        <p:attrNameLst>
                                          <p:attrName>ppt_y</p:attrName>
                                        </p:attrNameLst>
                                      </p:cBhvr>
                                      <p:to>
                                        <p:strVal val="(#ppt_y+0.4)"/>
                                      </p:to>
                                    </p:set>
                                    <p:anim from="(#ppt_y+0.4)" to="(#ppt_y)" calcmode="lin" valueType="num">
                                      <p:cBhvr>
                                        <p:cTn id="16" dur="1230" accel="100000" fill="hold">
                                          <p:stCondLst>
                                            <p:cond delay="770"/>
                                          </p:stCondLst>
                                        </p:cTn>
                                        <p:tgtEl>
                                          <p:spTgt spid="82948"/>
                                        </p:tgtEl>
                                        <p:attrNameLst>
                                          <p:attrName>ppt_y</p:attrName>
                                        </p:attrNameLst>
                                      </p:cBhvr>
                                    </p:anim>
                                  </p:childTnLst>
                                  <p:subTnLst>
                                    <p:audio>
                                      <p:cMediaNode>
                                        <p:cTn display="0" masterRel="sameClick">
                                          <p:stCondLst>
                                            <p:cond evt="begin" delay="0">
                                              <p:tn val="8"/>
                                            </p:cond>
                                          </p:stCondLst>
                                          <p:endCondLst>
                                            <p:cond evt="onStopAudio" delay="0">
                                              <p:tgtEl>
                                                <p:sldTgt/>
                                              </p:tgtEl>
                                            </p:cond>
                                          </p:endCondLst>
                                        </p:cTn>
                                        <p:tgtEl>
                                          <p:sndTgt r:embed="rId2" name="applause.wav" builtIn="1"/>
                                        </p:tgtEl>
                                      </p:cMediaNode>
                                    </p:audio>
                                  </p:subTnLst>
                                </p:cTn>
                              </p:par>
                            </p:childTnLst>
                          </p:cTn>
                        </p:par>
                        <p:par>
                          <p:cTn id="17" fill="hold" nodeType="afterGroup">
                            <p:stCondLst>
                              <p:cond delay="4000"/>
                            </p:stCondLst>
                            <p:childTnLst>
                              <p:par>
                                <p:cTn id="18" presetID="51" presetClass="entr" presetSubtype="0" fill="hold" grpId="0" nodeType="afterEffect">
                                  <p:stCondLst>
                                    <p:cond delay="0"/>
                                  </p:stCondLst>
                                  <p:childTnLst>
                                    <p:set>
                                      <p:cBhvr>
                                        <p:cTn id="19" dur="1" fill="hold">
                                          <p:stCondLst>
                                            <p:cond delay="0"/>
                                          </p:stCondLst>
                                        </p:cTn>
                                        <p:tgtEl>
                                          <p:spTgt spid="82949"/>
                                        </p:tgtEl>
                                        <p:attrNameLst>
                                          <p:attrName>style.visibility</p:attrName>
                                        </p:attrNameLst>
                                      </p:cBhvr>
                                      <p:to>
                                        <p:strVal val="visible"/>
                                      </p:to>
                                    </p:set>
                                    <p:animEffect transition="in" filter="fade">
                                      <p:cBhvr>
                                        <p:cTn id="20" dur="770" decel="100000"/>
                                        <p:tgtEl>
                                          <p:spTgt spid="82949"/>
                                        </p:tgtEl>
                                      </p:cBhvr>
                                    </p:animEffect>
                                    <p:animScale>
                                      <p:cBhvr>
                                        <p:cTn id="21" dur="770" decel="100000"/>
                                        <p:tgtEl>
                                          <p:spTgt spid="82949"/>
                                        </p:tgtEl>
                                      </p:cBhvr>
                                      <p:from x="10000" y="10000"/>
                                      <p:to x="200000" y="450000"/>
                                    </p:animScale>
                                    <p:animScale>
                                      <p:cBhvr>
                                        <p:cTn id="22" dur="1230" accel="100000" fill="hold">
                                          <p:stCondLst>
                                            <p:cond delay="770"/>
                                          </p:stCondLst>
                                        </p:cTn>
                                        <p:tgtEl>
                                          <p:spTgt spid="82949"/>
                                        </p:tgtEl>
                                      </p:cBhvr>
                                      <p:from x="200000" y="450000"/>
                                      <p:to x="100000" y="100000"/>
                                    </p:animScale>
                                    <p:set>
                                      <p:cBhvr>
                                        <p:cTn id="23" dur="770" fill="hold"/>
                                        <p:tgtEl>
                                          <p:spTgt spid="82949"/>
                                        </p:tgtEl>
                                        <p:attrNameLst>
                                          <p:attrName>ppt_x</p:attrName>
                                        </p:attrNameLst>
                                      </p:cBhvr>
                                      <p:to>
                                        <p:strVal val="(0.5)"/>
                                      </p:to>
                                    </p:set>
                                    <p:anim from="(0.5)" to="(#ppt_x)" calcmode="lin" valueType="num">
                                      <p:cBhvr>
                                        <p:cTn id="24" dur="1230" accel="100000" fill="hold">
                                          <p:stCondLst>
                                            <p:cond delay="770"/>
                                          </p:stCondLst>
                                        </p:cTn>
                                        <p:tgtEl>
                                          <p:spTgt spid="82949"/>
                                        </p:tgtEl>
                                        <p:attrNameLst>
                                          <p:attrName>ppt_x</p:attrName>
                                        </p:attrNameLst>
                                      </p:cBhvr>
                                    </p:anim>
                                    <p:set>
                                      <p:cBhvr>
                                        <p:cTn id="25" dur="770" fill="hold"/>
                                        <p:tgtEl>
                                          <p:spTgt spid="82949"/>
                                        </p:tgtEl>
                                        <p:attrNameLst>
                                          <p:attrName>ppt_y</p:attrName>
                                        </p:attrNameLst>
                                      </p:cBhvr>
                                      <p:to>
                                        <p:strVal val="(#ppt_y+0.4)"/>
                                      </p:to>
                                    </p:set>
                                    <p:anim from="(#ppt_y+0.4)" to="(#ppt_y)" calcmode="lin" valueType="num">
                                      <p:cBhvr>
                                        <p:cTn id="26" dur="1230" accel="100000" fill="hold">
                                          <p:stCondLst>
                                            <p:cond delay="770"/>
                                          </p:stCondLst>
                                        </p:cTn>
                                        <p:tgtEl>
                                          <p:spTgt spid="82949"/>
                                        </p:tgtEl>
                                        <p:attrNameLst>
                                          <p:attrName>ppt_y</p:attrName>
                                        </p:attrNameLst>
                                      </p:cBhvr>
                                    </p:anim>
                                  </p:childTnLst>
                                  <p:subTnLst>
                                    <p:audio>
                                      <p:cMediaNode>
                                        <p:cTn display="0" masterRel="sameClick">
                                          <p:stCondLst>
                                            <p:cond evt="begin" delay="0">
                                              <p:tn val="18"/>
                                            </p:cond>
                                          </p:stCondLst>
                                          <p:endCondLst>
                                            <p:cond evt="onStopAudio" delay="0">
                                              <p:tgtEl>
                                                <p:sldTgt/>
                                              </p:tgtEl>
                                            </p:cond>
                                          </p:endCondLst>
                                        </p:cTn>
                                        <p:tgtEl>
                                          <p:sndTgt r:embed="rId2" name="applause.wav" builtIn="1"/>
                                        </p:tgtEl>
                                      </p:cMediaNode>
                                    </p:audio>
                                  </p:subTnLst>
                                </p:cTn>
                              </p:par>
                            </p:childTnLst>
                          </p:cTn>
                        </p:par>
                        <p:par>
                          <p:cTn id="27" fill="hold" nodeType="afterGroup">
                            <p:stCondLst>
                              <p:cond delay="6000"/>
                            </p:stCondLst>
                            <p:childTnLst>
                              <p:par>
                                <p:cTn id="28" presetID="0" presetClass="path" presetSubtype="0" accel="50000" decel="50000" fill="hold" nodeType="afterEffect">
                                  <p:stCondLst>
                                    <p:cond delay="0"/>
                                  </p:stCondLst>
                                  <p:childTnLst>
                                    <p:animMotion origin="layout" path="M 1.11111E-6 1.11111E-6 L 0.96666 0.01111 " pathEditMode="relative" ptsTypes="AA">
                                      <p:cBhvr>
                                        <p:cTn id="29" dur="2000" fill="hold"/>
                                        <p:tgtEl>
                                          <p:spTgt spid="82951"/>
                                        </p:tgtEl>
                                        <p:attrNameLst>
                                          <p:attrName>ppt_x</p:attrName>
                                          <p:attrName>ppt_y</p:attrName>
                                        </p:attrNameLst>
                                      </p:cBhvr>
                                    </p:animMotion>
                                  </p:childTnLst>
                                  <p:subTnLst>
                                    <p:audio>
                                      <p:cMediaNode>
                                        <p:cTn display="0" masterRel="sameClick">
                                          <p:stCondLst>
                                            <p:cond evt="begin" delay="0">
                                              <p:tn val="28"/>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4" name="Picture 10" descr="BDo 1"/>
          <p:cNvPicPr>
            <a:picLocks noChangeAspect="1" noChangeArrowheads="1"/>
          </p:cNvPicPr>
          <p:nvPr>
            <p:ph/>
          </p:nvPr>
        </p:nvPicPr>
        <p:blipFill>
          <a:blip r:embed="rId2"/>
          <a:srcRect/>
          <a:stretch>
            <a:fillRect/>
          </a:stretch>
        </p:blipFill>
        <p:spPr>
          <a:xfrm>
            <a:off x="0" y="0"/>
            <a:ext cx="4883150" cy="6934200"/>
          </a:xfrm>
          <a:noFill/>
        </p:spPr>
      </p:pic>
      <p:sp>
        <p:nvSpPr>
          <p:cNvPr id="5123" name="Rectangle 4"/>
          <p:cNvSpPr>
            <a:spLocks noChangeArrowheads="1"/>
          </p:cNvSpPr>
          <p:nvPr/>
        </p:nvSpPr>
        <p:spPr bwMode="auto">
          <a:xfrm>
            <a:off x="10515600" y="1692275"/>
            <a:ext cx="3475038" cy="547688"/>
          </a:xfrm>
          <a:prstGeom prst="rect">
            <a:avLst/>
          </a:prstGeom>
          <a:noFill/>
          <a:ln w="9525" algn="ctr">
            <a:noFill/>
            <a:miter lim="800000"/>
            <a:headEnd/>
            <a:tailEnd/>
          </a:ln>
        </p:spPr>
        <p:txBody>
          <a:bodyPr wrap="none" anchor="ctr"/>
          <a:lstStyle/>
          <a:p>
            <a:pPr algn="ctr"/>
            <a:endParaRPr lang="en-US" altLang="en-US" sz="2000" b="1">
              <a:solidFill>
                <a:srgbClr val="FF3300"/>
              </a:solidFill>
            </a:endParaRPr>
          </a:p>
        </p:txBody>
      </p:sp>
      <p:sp>
        <p:nvSpPr>
          <p:cNvPr id="67591" name="AutoShape 7"/>
          <p:cNvSpPr>
            <a:spLocks noChangeArrowheads="1"/>
          </p:cNvSpPr>
          <p:nvPr/>
        </p:nvSpPr>
        <p:spPr bwMode="auto">
          <a:xfrm>
            <a:off x="3352800" y="1066800"/>
            <a:ext cx="5791200" cy="2819400"/>
          </a:xfrm>
          <a:prstGeom prst="cloudCallout">
            <a:avLst>
              <a:gd name="adj1" fmla="val -12940"/>
              <a:gd name="adj2" fmla="val 86037"/>
            </a:avLst>
          </a:prstGeom>
          <a:solidFill>
            <a:schemeClr val="tx1"/>
          </a:solidFill>
          <a:ln w="9525">
            <a:solidFill>
              <a:srgbClr val="000000"/>
            </a:solidFill>
            <a:round/>
            <a:headEnd/>
            <a:tailEnd/>
          </a:ln>
          <a:effectLst>
            <a:outerShdw dist="71842" dir="2700000" algn="ctr" rotWithShape="0">
              <a:srgbClr val="000000"/>
            </a:outerShdw>
          </a:effectLst>
        </p:spPr>
        <p:txBody>
          <a:bodyPr/>
          <a:lstStyle/>
          <a:p>
            <a:pPr marL="342900" indent="-342900" algn="ctr" eaLnBrk="1" hangingPunct="1">
              <a:spcBef>
                <a:spcPct val="20000"/>
              </a:spcBef>
              <a:buClr>
                <a:schemeClr val="tx2"/>
              </a:buClr>
            </a:pPr>
            <a:r>
              <a:rPr lang="en-US" sz="2800" b="1">
                <a:solidFill>
                  <a:srgbClr val="000000"/>
                </a:solidFill>
              </a:rPr>
              <a:t>Em hãy đọc tên các đồng bằng duyên hải miền Trung và chỉ trên lược đồ.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wheel(4)">
                                      <p:cBhvr>
                                        <p:cTn id="7" dur="1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7591"/>
                                        </p:tgtEl>
                                        <p:attrNameLst>
                                          <p:attrName>style.visibility</p:attrName>
                                        </p:attrNameLst>
                                      </p:cBhvr>
                                      <p:to>
                                        <p:strVal val="visible"/>
                                      </p:to>
                                    </p:set>
                                    <p:anim calcmode="lin" valueType="num">
                                      <p:cBhvr>
                                        <p:cTn id="12" dur="500" fill="hold"/>
                                        <p:tgtEl>
                                          <p:spTgt spid="67591"/>
                                        </p:tgtEl>
                                        <p:attrNameLst>
                                          <p:attrName>ppt_w</p:attrName>
                                        </p:attrNameLst>
                                      </p:cBhvr>
                                      <p:tavLst>
                                        <p:tav tm="0">
                                          <p:val>
                                            <p:fltVal val="0"/>
                                          </p:val>
                                        </p:tav>
                                        <p:tav tm="100000">
                                          <p:val>
                                            <p:strVal val="#ppt_w"/>
                                          </p:val>
                                        </p:tav>
                                      </p:tavLst>
                                    </p:anim>
                                    <p:anim calcmode="lin" valueType="num">
                                      <p:cBhvr>
                                        <p:cTn id="13" dur="500" fill="hold"/>
                                        <p:tgtEl>
                                          <p:spTgt spid="67591"/>
                                        </p:tgtEl>
                                        <p:attrNameLst>
                                          <p:attrName>ppt_h</p:attrName>
                                        </p:attrNameLst>
                                      </p:cBhvr>
                                      <p:tavLst>
                                        <p:tav tm="0">
                                          <p:val>
                                            <p:fltVal val="0"/>
                                          </p:val>
                                        </p:tav>
                                        <p:tav tm="100000">
                                          <p:val>
                                            <p:strVal val="#ppt_h"/>
                                          </p:val>
                                        </p:tav>
                                      </p:tavLst>
                                    </p:anim>
                                    <p:animEffect transition="in" filter="fade">
                                      <p:cBhvr>
                                        <p:cTn id="14" dur="500"/>
                                        <p:tgtEl>
                                          <p:spTgt spid="6759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67591"/>
                                        </p:tgtEl>
                                        <p:attrNameLst>
                                          <p:attrName>ppt_w</p:attrName>
                                        </p:attrNameLst>
                                      </p:cBhvr>
                                      <p:tavLst>
                                        <p:tav tm="0">
                                          <p:val>
                                            <p:strVal val="ppt_w"/>
                                          </p:val>
                                        </p:tav>
                                        <p:tav tm="100000">
                                          <p:val>
                                            <p:fltVal val="0"/>
                                          </p:val>
                                        </p:tav>
                                      </p:tavLst>
                                    </p:anim>
                                    <p:anim calcmode="lin" valueType="num">
                                      <p:cBhvr>
                                        <p:cTn id="19" dur="500"/>
                                        <p:tgtEl>
                                          <p:spTgt spid="67591"/>
                                        </p:tgtEl>
                                        <p:attrNameLst>
                                          <p:attrName>ppt_h</p:attrName>
                                        </p:attrNameLst>
                                      </p:cBhvr>
                                      <p:tavLst>
                                        <p:tav tm="0">
                                          <p:val>
                                            <p:strVal val="ppt_h"/>
                                          </p:val>
                                        </p:tav>
                                        <p:tav tm="100000">
                                          <p:val>
                                            <p:fltVal val="0"/>
                                          </p:val>
                                        </p:tav>
                                      </p:tavLst>
                                    </p:anim>
                                    <p:animEffect transition="out" filter="fade">
                                      <p:cBhvr>
                                        <p:cTn id="20" dur="500"/>
                                        <p:tgtEl>
                                          <p:spTgt spid="67591"/>
                                        </p:tgtEl>
                                      </p:cBhvr>
                                    </p:animEffect>
                                    <p:set>
                                      <p:cBhvr>
                                        <p:cTn id="21" dur="1" fill="hold">
                                          <p:stCondLst>
                                            <p:cond delay="499"/>
                                          </p:stCondLst>
                                        </p:cTn>
                                        <p:tgtEl>
                                          <p:spTgt spid="675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P spid="6759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WordArt 4"/>
          <p:cNvSpPr>
            <a:spLocks noChangeArrowheads="1" noChangeShapeType="1" noTextEdit="1"/>
          </p:cNvSpPr>
          <p:nvPr/>
        </p:nvSpPr>
        <p:spPr bwMode="auto">
          <a:xfrm>
            <a:off x="1752600" y="2514600"/>
            <a:ext cx="6172200" cy="914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04453" name="WordArt 5"/>
          <p:cNvSpPr>
            <a:spLocks noChangeArrowheads="1" noChangeShapeType="1" noTextEdit="1"/>
          </p:cNvSpPr>
          <p:nvPr/>
        </p:nvSpPr>
        <p:spPr bwMode="auto">
          <a:xfrm>
            <a:off x="1752600" y="1676400"/>
            <a:ext cx="6172200" cy="914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6148" name="WordArt 6"/>
          <p:cNvSpPr>
            <a:spLocks noChangeArrowheads="1" noChangeShapeType="1" noTextEdit="1"/>
          </p:cNvSpPr>
          <p:nvPr/>
        </p:nvSpPr>
        <p:spPr bwMode="auto">
          <a:xfrm>
            <a:off x="3581400" y="762000"/>
            <a:ext cx="2514600" cy="6096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500" fill="hold"/>
                                        <p:tgtEl>
                                          <p:spTgt spid="104453"/>
                                        </p:tgtEl>
                                        <p:attrNameLst>
                                          <p:attrName>ppt_w</p:attrName>
                                        </p:attrNameLst>
                                      </p:cBhvr>
                                      <p:tavLst>
                                        <p:tav tm="0">
                                          <p:val>
                                            <p:fltVal val="0"/>
                                          </p:val>
                                        </p:tav>
                                        <p:tav tm="100000">
                                          <p:val>
                                            <p:strVal val="#ppt_w"/>
                                          </p:val>
                                        </p:tav>
                                      </p:tavLst>
                                    </p:anim>
                                    <p:anim calcmode="lin" valueType="num">
                                      <p:cBhvr>
                                        <p:cTn id="8" dur="500" fill="hold"/>
                                        <p:tgtEl>
                                          <p:spTgt spid="10445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4452"/>
                                        </p:tgtEl>
                                        <p:attrNameLst>
                                          <p:attrName>style.visibility</p:attrName>
                                        </p:attrNameLst>
                                      </p:cBhvr>
                                      <p:to>
                                        <p:strVal val="visible"/>
                                      </p:to>
                                    </p:set>
                                    <p:anim calcmode="lin" valueType="num">
                                      <p:cBhvr>
                                        <p:cTn id="11" dur="500" fill="hold"/>
                                        <p:tgtEl>
                                          <p:spTgt spid="104452"/>
                                        </p:tgtEl>
                                        <p:attrNameLst>
                                          <p:attrName>ppt_w</p:attrName>
                                        </p:attrNameLst>
                                      </p:cBhvr>
                                      <p:tavLst>
                                        <p:tav tm="0">
                                          <p:val>
                                            <p:fltVal val="0"/>
                                          </p:val>
                                        </p:tav>
                                        <p:tav tm="100000">
                                          <p:val>
                                            <p:strVal val="#ppt_w"/>
                                          </p:val>
                                        </p:tav>
                                      </p:tavLst>
                                    </p:anim>
                                    <p:anim calcmode="lin" valueType="num">
                                      <p:cBhvr>
                                        <p:cTn id="12" dur="500" fill="hold"/>
                                        <p:tgtEl>
                                          <p:spTgt spid="104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P spid="1044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81000" y="1752600"/>
            <a:ext cx="7086600" cy="609600"/>
          </a:xfrm>
        </p:spPr>
        <p:txBody>
          <a:bodyPr/>
          <a:lstStyle/>
          <a:p>
            <a:pPr eaLnBrk="1" hangingPunct="1">
              <a:buFontTx/>
              <a:buNone/>
            </a:pPr>
            <a:r>
              <a:rPr lang="en-US" altLang="en-US" smtClean="0">
                <a:solidFill>
                  <a:srgbClr val="FFFF00"/>
                </a:solidFill>
              </a:rPr>
              <a:t>I. </a:t>
            </a:r>
            <a:r>
              <a:rPr lang="en-US" altLang="en-US" u="sng" smtClean="0">
                <a:solidFill>
                  <a:srgbClr val="FFFF00"/>
                </a:solidFill>
              </a:rPr>
              <a:t>Dân cư tập trung khá đông đúc</a:t>
            </a:r>
            <a:r>
              <a:rPr lang="en-US" altLang="en-US" smtClean="0">
                <a:solidFill>
                  <a:srgbClr val="FFFF00"/>
                </a:solidFill>
              </a:rPr>
              <a:t>:</a:t>
            </a:r>
            <a:endParaRPr lang="en-US" altLang="en-US" i="1" smtClean="0">
              <a:solidFill>
                <a:schemeClr val="hlink"/>
              </a:solidFill>
            </a:endParaRPr>
          </a:p>
        </p:txBody>
      </p:sp>
      <p:pic>
        <p:nvPicPr>
          <p:cNvPr id="28677" name="Picture 5" descr="TLnhom"/>
          <p:cNvPicPr>
            <a:picLocks noChangeAspect="1" noChangeArrowheads="1" noCrop="1"/>
          </p:cNvPicPr>
          <p:nvPr/>
        </p:nvPicPr>
        <p:blipFill>
          <a:blip r:embed="rId2"/>
          <a:srcRect/>
          <a:stretch>
            <a:fillRect/>
          </a:stretch>
        </p:blipFill>
        <p:spPr bwMode="auto">
          <a:xfrm>
            <a:off x="6858000" y="3429000"/>
            <a:ext cx="2209800" cy="1676400"/>
          </a:xfrm>
          <a:prstGeom prst="rect">
            <a:avLst/>
          </a:prstGeom>
          <a:noFill/>
          <a:ln w="9525">
            <a:noFill/>
            <a:miter lim="800000"/>
            <a:headEnd/>
            <a:tailEnd/>
          </a:ln>
        </p:spPr>
      </p:pic>
      <p:sp>
        <p:nvSpPr>
          <p:cNvPr id="28682" name="AutoShape 10"/>
          <p:cNvSpPr>
            <a:spLocks noChangeArrowheads="1"/>
          </p:cNvSpPr>
          <p:nvPr/>
        </p:nvSpPr>
        <p:spPr bwMode="auto">
          <a:xfrm>
            <a:off x="304800" y="2590800"/>
            <a:ext cx="6477000" cy="4191000"/>
          </a:xfrm>
          <a:prstGeom prst="foldedCorner">
            <a:avLst>
              <a:gd name="adj" fmla="val 12500"/>
            </a:avLst>
          </a:prstGeom>
          <a:solidFill>
            <a:srgbClr val="0000FF"/>
          </a:solidFill>
          <a:ln w="9525">
            <a:solidFill>
              <a:schemeClr val="tx1"/>
            </a:solidFill>
            <a:round/>
            <a:headEnd/>
            <a:tailEnd/>
          </a:ln>
        </p:spPr>
        <p:txBody>
          <a:bodyPr wrap="none" anchor="ctr"/>
          <a:lstStyle/>
          <a:p>
            <a:pPr algn="ctr"/>
            <a:endParaRPr lang="en-US" altLang="en-US" sz="3200"/>
          </a:p>
          <a:p>
            <a:pPr algn="ctr"/>
            <a:endParaRPr lang="en-US" altLang="en-US"/>
          </a:p>
          <a:p>
            <a:pPr algn="ctr"/>
            <a:r>
              <a:rPr lang="en-US" altLang="en-US" sz="3200"/>
              <a:t>- So sánh lượng người sinh sống </a:t>
            </a:r>
          </a:p>
          <a:p>
            <a:pPr algn="ctr"/>
            <a:r>
              <a:rPr lang="en-US" altLang="en-US" sz="3200"/>
              <a:t>ở vùng ven biển miền Trung </a:t>
            </a:r>
          </a:p>
          <a:p>
            <a:pPr algn="ctr"/>
            <a:r>
              <a:rPr lang="en-US" altLang="en-US" sz="3200"/>
              <a:t>so với ở vùng núi Trường Sơn.</a:t>
            </a:r>
          </a:p>
          <a:p>
            <a:pPr algn="ctr"/>
            <a:endParaRPr lang="en-US" altLang="en-US" sz="3200"/>
          </a:p>
          <a:p>
            <a:pPr algn="ctr">
              <a:buFontTx/>
              <a:buChar char="-"/>
            </a:pPr>
            <a:r>
              <a:rPr lang="en-US" altLang="en-US" sz="3200"/>
              <a:t> So sánh lượng người sinh sống </a:t>
            </a:r>
          </a:p>
          <a:p>
            <a:pPr algn="ctr"/>
            <a:r>
              <a:rPr lang="en-US" altLang="en-US" sz="3200"/>
              <a:t>ở vùng ven biển miền Trung so </a:t>
            </a:r>
          </a:p>
          <a:p>
            <a:pPr algn="ctr"/>
            <a:r>
              <a:rPr lang="en-US" altLang="en-US" sz="3200"/>
              <a:t>với ở vùng đồng bằng Bắc Bộ </a:t>
            </a:r>
          </a:p>
          <a:p>
            <a:pPr algn="ctr"/>
            <a:r>
              <a:rPr lang="en-US" altLang="en-US" sz="3200"/>
              <a:t>và đồng bằng  Nam Bộ.</a:t>
            </a:r>
          </a:p>
          <a:p>
            <a:pPr algn="ctr"/>
            <a:endParaRPr lang="en-US" altLang="en-US" sz="3200"/>
          </a:p>
        </p:txBody>
      </p:sp>
      <p:sp>
        <p:nvSpPr>
          <p:cNvPr id="7173" name="WordArt 11"/>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7174" name="WordArt 12"/>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7175" name="WordArt 13"/>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8675">
                                            <p:txEl>
                                              <p:pRg st="0" end="0"/>
                                            </p:txEl>
                                          </p:spTgt>
                                        </p:tgtEl>
                                        <p:attrNameLst>
                                          <p:attrName>style.visibility</p:attrName>
                                        </p:attrNameLst>
                                      </p:cBhvr>
                                      <p:to>
                                        <p:strVal val="visible"/>
                                      </p:to>
                                    </p:set>
                                    <p:anim calcmode="discrete" valueType="clr">
                                      <p:cBhvr override="childStyle">
                                        <p:cTn id="7" dur="80"/>
                                        <p:tgtEl>
                                          <p:spTgt spid="286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67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82"/>
                                        </p:tgtEl>
                                        <p:attrNameLst>
                                          <p:attrName>style.visibility</p:attrName>
                                        </p:attrNameLst>
                                      </p:cBhvr>
                                      <p:to>
                                        <p:strVal val="visible"/>
                                      </p:to>
                                    </p:set>
                                    <p:anim calcmode="lin" valueType="num">
                                      <p:cBhvr>
                                        <p:cTn id="14" dur="500" fill="hold"/>
                                        <p:tgtEl>
                                          <p:spTgt spid="28682"/>
                                        </p:tgtEl>
                                        <p:attrNameLst>
                                          <p:attrName>ppt_w</p:attrName>
                                        </p:attrNameLst>
                                      </p:cBhvr>
                                      <p:tavLst>
                                        <p:tav tm="0">
                                          <p:val>
                                            <p:fltVal val="0"/>
                                          </p:val>
                                        </p:tav>
                                        <p:tav tm="100000">
                                          <p:val>
                                            <p:strVal val="#ppt_w"/>
                                          </p:val>
                                        </p:tav>
                                      </p:tavLst>
                                    </p:anim>
                                    <p:anim calcmode="lin" valueType="num">
                                      <p:cBhvr>
                                        <p:cTn id="15" dur="500" fill="hold"/>
                                        <p:tgtEl>
                                          <p:spTgt spid="28682"/>
                                        </p:tgtEl>
                                        <p:attrNameLst>
                                          <p:attrName>ppt_h</p:attrName>
                                        </p:attrNameLst>
                                      </p:cBhvr>
                                      <p:tavLst>
                                        <p:tav tm="0">
                                          <p:val>
                                            <p:fltVal val="0"/>
                                          </p:val>
                                        </p:tav>
                                        <p:tav tm="100000">
                                          <p:val>
                                            <p:strVal val="#ppt_h"/>
                                          </p:val>
                                        </p:tav>
                                      </p:tavLst>
                                    </p:anim>
                                    <p:animEffect transition="in" filter="fade">
                                      <p:cBhvr>
                                        <p:cTn id="16" dur="500"/>
                                        <p:tgtEl>
                                          <p:spTgt spid="286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8677"/>
                                        </p:tgtEl>
                                        <p:attrNameLst>
                                          <p:attrName>style.visibility</p:attrName>
                                        </p:attrNameLst>
                                      </p:cBhvr>
                                      <p:to>
                                        <p:strVal val="visible"/>
                                      </p:to>
                                    </p:set>
                                    <p:anim calcmode="lin" valueType="num">
                                      <p:cBhvr>
                                        <p:cTn id="21" dur="500" fill="hold"/>
                                        <p:tgtEl>
                                          <p:spTgt spid="28677"/>
                                        </p:tgtEl>
                                        <p:attrNameLst>
                                          <p:attrName>ppt_w</p:attrName>
                                        </p:attrNameLst>
                                      </p:cBhvr>
                                      <p:tavLst>
                                        <p:tav tm="0">
                                          <p:val>
                                            <p:fltVal val="0"/>
                                          </p:val>
                                        </p:tav>
                                        <p:tav tm="100000">
                                          <p:val>
                                            <p:strVal val="#ppt_w"/>
                                          </p:val>
                                        </p:tav>
                                      </p:tavLst>
                                    </p:anim>
                                    <p:anim calcmode="lin" valueType="num">
                                      <p:cBhvr>
                                        <p:cTn id="22" dur="500" fill="hold"/>
                                        <p:tgtEl>
                                          <p:spTgt spid="28677"/>
                                        </p:tgtEl>
                                        <p:attrNameLst>
                                          <p:attrName>ppt_h</p:attrName>
                                        </p:attrNameLst>
                                      </p:cBhvr>
                                      <p:tavLst>
                                        <p:tav tm="0">
                                          <p:val>
                                            <p:fltVal val="0"/>
                                          </p:val>
                                        </p:tav>
                                        <p:tav tm="100000">
                                          <p:val>
                                            <p:strVal val="#ppt_h"/>
                                          </p:val>
                                        </p:tav>
                                      </p:tavLst>
                                    </p:anim>
                                    <p:animEffect transition="in" filter="fade">
                                      <p:cBhvr>
                                        <p:cTn id="23"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Text Box 5"/>
          <p:cNvSpPr txBox="1">
            <a:spLocks noChangeArrowheads="1"/>
          </p:cNvSpPr>
          <p:nvPr/>
        </p:nvSpPr>
        <p:spPr bwMode="auto">
          <a:xfrm>
            <a:off x="5410200" y="2590800"/>
            <a:ext cx="3352800" cy="519113"/>
          </a:xfrm>
          <a:prstGeom prst="rect">
            <a:avLst/>
          </a:prstGeom>
          <a:noFill/>
          <a:ln w="9525">
            <a:noFill/>
            <a:miter lim="800000"/>
            <a:headEnd/>
            <a:tailEnd/>
          </a:ln>
        </p:spPr>
        <p:txBody>
          <a:bodyPr>
            <a:spAutoFit/>
          </a:bodyPr>
          <a:lstStyle/>
          <a:p>
            <a:pPr>
              <a:spcBef>
                <a:spcPct val="50000"/>
              </a:spcBef>
            </a:pPr>
            <a:r>
              <a:rPr lang="en-US" altLang="en-US" sz="2800" b="1">
                <a:solidFill>
                  <a:srgbClr val="FFFF00"/>
                </a:solidFill>
              </a:rPr>
              <a:t>Dân số Việt Nam</a:t>
            </a:r>
          </a:p>
        </p:txBody>
      </p:sp>
      <p:pic>
        <p:nvPicPr>
          <p:cNvPr id="101383" name="Picture 7" descr="BDo 2"/>
          <p:cNvPicPr>
            <a:picLocks noChangeAspect="1" noChangeArrowheads="1"/>
          </p:cNvPicPr>
          <p:nvPr>
            <p:ph/>
          </p:nvPr>
        </p:nvPicPr>
        <p:blipFill>
          <a:blip r:embed="rId2"/>
          <a:srcRect/>
          <a:stretch>
            <a:fillRect/>
          </a:stretch>
        </p:blipFill>
        <p:spPr>
          <a:xfrm>
            <a:off x="152400" y="0"/>
            <a:ext cx="4840288" cy="6858000"/>
          </a:xfrm>
          <a:noFill/>
        </p:spPr>
      </p:pic>
      <p:sp>
        <p:nvSpPr>
          <p:cNvPr id="101384" name="Text Box 8"/>
          <p:cNvSpPr txBox="1">
            <a:spLocks noChangeArrowheads="1"/>
          </p:cNvSpPr>
          <p:nvPr/>
        </p:nvSpPr>
        <p:spPr bwMode="auto">
          <a:xfrm>
            <a:off x="5181600" y="304800"/>
            <a:ext cx="3810000" cy="1800225"/>
          </a:xfrm>
          <a:prstGeom prst="rect">
            <a:avLst/>
          </a:prstGeom>
          <a:noFill/>
          <a:ln w="9525">
            <a:noFill/>
            <a:miter lim="800000"/>
            <a:headEnd/>
            <a:tailEnd/>
          </a:ln>
        </p:spPr>
        <p:txBody>
          <a:bodyPr>
            <a:spAutoFit/>
          </a:bodyPr>
          <a:lstStyle/>
          <a:p>
            <a:pPr>
              <a:spcBef>
                <a:spcPct val="50000"/>
              </a:spcBef>
            </a:pPr>
            <a:r>
              <a:rPr lang="en-US" altLang="en-US" sz="2800"/>
              <a:t>Số người ở vùng ven biển miền Trung nhiều hơn so với số người ở vùng núi Trường Sơn.</a:t>
            </a:r>
          </a:p>
        </p:txBody>
      </p:sp>
      <p:sp>
        <p:nvSpPr>
          <p:cNvPr id="101385" name="Text Box 9"/>
          <p:cNvSpPr txBox="1">
            <a:spLocks noChangeArrowheads="1"/>
          </p:cNvSpPr>
          <p:nvPr/>
        </p:nvSpPr>
        <p:spPr bwMode="auto">
          <a:xfrm>
            <a:off x="5257800" y="3124200"/>
            <a:ext cx="3352800" cy="2227263"/>
          </a:xfrm>
          <a:prstGeom prst="rect">
            <a:avLst/>
          </a:prstGeom>
          <a:noFill/>
          <a:ln w="9525">
            <a:noFill/>
            <a:miter lim="800000"/>
            <a:headEnd/>
            <a:tailEnd/>
          </a:ln>
        </p:spPr>
        <p:txBody>
          <a:bodyPr>
            <a:spAutoFit/>
          </a:bodyPr>
          <a:lstStyle/>
          <a:p>
            <a:pPr>
              <a:spcBef>
                <a:spcPct val="50000"/>
              </a:spcBef>
            </a:pPr>
            <a:r>
              <a:rPr lang="en-US" altLang="en-US" sz="2800">
                <a:solidFill>
                  <a:srgbClr val="FFFF00"/>
                </a:solidFill>
              </a:rPr>
              <a:t>Số người ở vùng ven biển miềnTrung ít hơn ở vùng đồng bằng Bắc Bộ và đồng bằng Nam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wheel(4)">
                                      <p:cBhvr>
                                        <p:cTn id="7" dur="500"/>
                                        <p:tgtEl>
                                          <p:spTgt spid="1013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1381">
                                            <p:txEl>
                                              <p:pRg st="0" end="0"/>
                                            </p:txEl>
                                          </p:spTgt>
                                        </p:tgtEl>
                                        <p:attrNameLst>
                                          <p:attrName>style.visibility</p:attrName>
                                        </p:attrNameLst>
                                      </p:cBhvr>
                                      <p:to>
                                        <p:strVal val="visible"/>
                                      </p:to>
                                    </p:set>
                                    <p:anim calcmode="discrete" valueType="clr">
                                      <p:cBhvr override="childStyle">
                                        <p:cTn id="12" dur="80"/>
                                        <p:tgtEl>
                                          <p:spTgt spid="1013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138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138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0" nodeType="clickEffect">
                                  <p:stCondLst>
                                    <p:cond delay="0"/>
                                  </p:stCondLst>
                                  <p:iterate type="lt">
                                    <p:tmPct val="0"/>
                                  </p:iterate>
                                  <p:childTnLst>
                                    <p:anim calcmode="lin" valueType="num">
                                      <p:cBhvr>
                                        <p:cTn id="18" dur="500"/>
                                        <p:tgtEl>
                                          <p:spTgt spid="101381">
                                            <p:txEl>
                                              <p:pRg st="0" end="0"/>
                                            </p:txEl>
                                          </p:spTgt>
                                        </p:tgtEl>
                                        <p:attrNameLst>
                                          <p:attrName>ppt_w</p:attrName>
                                        </p:attrNameLst>
                                      </p:cBhvr>
                                      <p:tavLst>
                                        <p:tav tm="0">
                                          <p:val>
                                            <p:strVal val="ppt_w"/>
                                          </p:val>
                                        </p:tav>
                                        <p:tav tm="100000">
                                          <p:val>
                                            <p:fltVal val="0"/>
                                          </p:val>
                                        </p:tav>
                                      </p:tavLst>
                                    </p:anim>
                                    <p:anim calcmode="lin" valueType="num">
                                      <p:cBhvr>
                                        <p:cTn id="19" dur="500"/>
                                        <p:tgtEl>
                                          <p:spTgt spid="101381">
                                            <p:txEl>
                                              <p:pRg st="0" end="0"/>
                                            </p:txEl>
                                          </p:spTgt>
                                        </p:tgtEl>
                                        <p:attrNameLst>
                                          <p:attrName>ppt_h</p:attrName>
                                        </p:attrNameLst>
                                      </p:cBhvr>
                                      <p:tavLst>
                                        <p:tav tm="0">
                                          <p:val>
                                            <p:strVal val="ppt_h"/>
                                          </p:val>
                                        </p:tav>
                                        <p:tav tm="100000">
                                          <p:val>
                                            <p:fltVal val="0"/>
                                          </p:val>
                                        </p:tav>
                                      </p:tavLst>
                                    </p:anim>
                                    <p:animEffect transition="out" filter="fade">
                                      <p:cBhvr>
                                        <p:cTn id="20" dur="500"/>
                                        <p:tgtEl>
                                          <p:spTgt spid="101381">
                                            <p:txEl>
                                              <p:pRg st="0" end="0"/>
                                            </p:txEl>
                                          </p:spTgt>
                                        </p:tgtEl>
                                      </p:cBhvr>
                                    </p:animEffect>
                                    <p:set>
                                      <p:cBhvr>
                                        <p:cTn id="21" dur="1" fill="hold">
                                          <p:stCondLst>
                                            <p:cond delay="499"/>
                                          </p:stCondLst>
                                        </p:cTn>
                                        <p:tgtEl>
                                          <p:spTgt spid="101381">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1384"/>
                                        </p:tgtEl>
                                        <p:attrNameLst>
                                          <p:attrName>style.visibility</p:attrName>
                                        </p:attrNameLst>
                                      </p:cBhvr>
                                      <p:to>
                                        <p:strVal val="visible"/>
                                      </p:to>
                                    </p:set>
                                    <p:anim calcmode="discrete" valueType="clr">
                                      <p:cBhvr override="childStyle">
                                        <p:cTn id="26" dur="80"/>
                                        <p:tgtEl>
                                          <p:spTgt spid="10138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1384"/>
                                        </p:tgtEl>
                                        <p:attrNameLst>
                                          <p:attrName>fillcolor</p:attrName>
                                        </p:attrNameLst>
                                      </p:cBhvr>
                                      <p:tavLst>
                                        <p:tav tm="0">
                                          <p:val>
                                            <p:clrVal>
                                              <a:schemeClr val="accent2"/>
                                            </p:clrVal>
                                          </p:val>
                                        </p:tav>
                                        <p:tav tm="50000">
                                          <p:val>
                                            <p:clrVal>
                                              <a:schemeClr val="hlink"/>
                                            </p:clrVal>
                                          </p:val>
                                        </p:tav>
                                      </p:tavLst>
                                    </p:anim>
                                    <p:set>
                                      <p:cBhvr>
                                        <p:cTn id="28" dur="80"/>
                                        <p:tgtEl>
                                          <p:spTgt spid="101384"/>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01385"/>
                                        </p:tgtEl>
                                        <p:attrNameLst>
                                          <p:attrName>style.visibility</p:attrName>
                                        </p:attrNameLst>
                                      </p:cBhvr>
                                      <p:to>
                                        <p:strVal val="visible"/>
                                      </p:to>
                                    </p:set>
                                    <p:anim calcmode="discrete" valueType="clr">
                                      <p:cBhvr override="childStyle">
                                        <p:cTn id="33" dur="80"/>
                                        <p:tgtEl>
                                          <p:spTgt spid="10138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1385"/>
                                        </p:tgtEl>
                                        <p:attrNameLst>
                                          <p:attrName>fillcolor</p:attrName>
                                        </p:attrNameLst>
                                      </p:cBhvr>
                                      <p:tavLst>
                                        <p:tav tm="0">
                                          <p:val>
                                            <p:clrVal>
                                              <a:schemeClr val="accent2"/>
                                            </p:clrVal>
                                          </p:val>
                                        </p:tav>
                                        <p:tav tm="50000">
                                          <p:val>
                                            <p:clrVal>
                                              <a:schemeClr val="hlink"/>
                                            </p:clrVal>
                                          </p:val>
                                        </p:tav>
                                      </p:tavLst>
                                    </p:anim>
                                    <p:set>
                                      <p:cBhvr>
                                        <p:cTn id="35" dur="80"/>
                                        <p:tgtEl>
                                          <p:spTgt spid="1013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build="allAtOnce"/>
      <p:bldP spid="101384" grpId="0"/>
      <p:bldP spid="1013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AutoShape 5"/>
          <p:cNvSpPr>
            <a:spLocks noChangeArrowheads="1"/>
          </p:cNvSpPr>
          <p:nvPr/>
        </p:nvSpPr>
        <p:spPr bwMode="auto">
          <a:xfrm>
            <a:off x="228600" y="2819400"/>
            <a:ext cx="8686800" cy="2438400"/>
          </a:xfrm>
          <a:prstGeom prst="roundRect">
            <a:avLst>
              <a:gd name="adj" fmla="val 16667"/>
            </a:avLst>
          </a:prstGeom>
          <a:solidFill>
            <a:srgbClr val="009900"/>
          </a:solidFill>
          <a:ln w="38100">
            <a:solidFill>
              <a:schemeClr val="tx1"/>
            </a:solidFill>
            <a:round/>
            <a:headEnd/>
            <a:tailEnd/>
          </a:ln>
        </p:spPr>
        <p:txBody>
          <a:bodyPr wrap="none" anchor="ctr"/>
          <a:lstStyle/>
          <a:p>
            <a:pPr algn="ctr"/>
            <a:endParaRPr lang="en-US" altLang="en-US"/>
          </a:p>
        </p:txBody>
      </p:sp>
      <p:sp>
        <p:nvSpPr>
          <p:cNvPr id="29699" name="Rectangle 3"/>
          <p:cNvSpPr>
            <a:spLocks noGrp="1" noChangeArrowheads="1"/>
          </p:cNvSpPr>
          <p:nvPr>
            <p:ph type="body" idx="4294967295"/>
          </p:nvPr>
        </p:nvSpPr>
        <p:spPr>
          <a:xfrm>
            <a:off x="228600" y="3200400"/>
            <a:ext cx="8458200" cy="1676400"/>
          </a:xfrm>
        </p:spPr>
        <p:txBody>
          <a:bodyPr/>
          <a:lstStyle/>
          <a:p>
            <a:pPr eaLnBrk="1" hangingPunct="1">
              <a:buFontTx/>
              <a:buNone/>
            </a:pPr>
            <a:r>
              <a:rPr lang="en-US" altLang="en-US" sz="2800" smtClean="0"/>
              <a:t>           </a:t>
            </a:r>
            <a:r>
              <a:rPr lang="en-US" altLang="en-US" i="1" smtClean="0">
                <a:solidFill>
                  <a:srgbClr val="FFFF00"/>
                </a:solidFill>
              </a:rPr>
              <a:t>Dân cư ở vùng đồng bằng duyên hải miền Trung khá đông đúc và phần lớn họ sống ở  các làng mạc, thị xã, thành phố.</a:t>
            </a:r>
          </a:p>
        </p:txBody>
      </p:sp>
      <p:sp>
        <p:nvSpPr>
          <p:cNvPr id="9220" name="WordArt 6"/>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9221" name="WordArt 7"/>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9222" name="WordArt 8"/>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9223" name="Rectangle 10"/>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9699">
                                            <p:txEl>
                                              <p:pRg st="0" end="0"/>
                                            </p:txEl>
                                          </p:spTgt>
                                        </p:tgtEl>
                                        <p:attrNameLst>
                                          <p:attrName>style.visibility</p:attrName>
                                        </p:attrNameLst>
                                      </p:cBhvr>
                                      <p:to>
                                        <p:strVal val="visible"/>
                                      </p:to>
                                    </p:set>
                                    <p:anim calcmode="discrete" valueType="clr">
                                      <p:cBhvr override="childStyle">
                                        <p:cTn id="7" dur="80"/>
                                        <p:tgtEl>
                                          <p:spTgt spid="296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9701"/>
                                        </p:tgtEl>
                                        <p:attrNameLst>
                                          <p:attrName>style.visibility</p:attrName>
                                        </p:attrNameLst>
                                      </p:cBhvr>
                                      <p:to>
                                        <p:strVal val="visible"/>
                                      </p:to>
                                    </p:set>
                                    <p:animEffect transition="in" filter="wedge">
                                      <p:cBhvr>
                                        <p:cTn id="14"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9"/>
          <p:cNvSpPr>
            <a:spLocks noChangeArrowheads="1" noChangeShapeType="1" noTextEdit="1"/>
          </p:cNvSpPr>
          <p:nvPr/>
        </p:nvSpPr>
        <p:spPr bwMode="auto">
          <a:xfrm>
            <a:off x="2209800" y="11430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ở đồng bằng duyên hải miền Trung</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0243" name="WordArt 10"/>
          <p:cNvSpPr>
            <a:spLocks noChangeArrowheads="1" noChangeShapeType="1" noTextEdit="1"/>
          </p:cNvSpPr>
          <p:nvPr/>
        </p:nvSpPr>
        <p:spPr bwMode="auto">
          <a:xfrm>
            <a:off x="2209800" y="685800"/>
            <a:ext cx="4876800" cy="533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Người dân và hoạt động sản xuất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0244" name="WordArt 11"/>
          <p:cNvSpPr>
            <a:spLocks noChangeArrowheads="1" noChangeShapeType="1" noTextEdit="1"/>
          </p:cNvSpPr>
          <p:nvPr/>
        </p:nvSpPr>
        <p:spPr bwMode="auto">
          <a:xfrm>
            <a:off x="0" y="838200"/>
            <a:ext cx="1295400" cy="3810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a:t>
            </a:r>
          </a:p>
        </p:txBody>
      </p:sp>
      <p:sp>
        <p:nvSpPr>
          <p:cNvPr id="10245" name="Rectangle 12"/>
          <p:cNvSpPr>
            <a:spLocks noChangeArrowheads="1"/>
          </p:cNvSpPr>
          <p:nvPr/>
        </p:nvSpPr>
        <p:spPr bwMode="auto">
          <a:xfrm>
            <a:off x="1371600" y="0"/>
            <a:ext cx="6400800" cy="457200"/>
          </a:xfrm>
          <a:prstGeom prst="rect">
            <a:avLst/>
          </a:prstGeom>
          <a:noFill/>
          <a:ln w="9525">
            <a:noFill/>
            <a:miter lim="800000"/>
            <a:headEnd/>
            <a:tailEnd/>
          </a:ln>
        </p:spPr>
        <p:txBody>
          <a:bodyPr anchor="ctr"/>
          <a:lstStyle/>
          <a:p>
            <a:pPr algn="ctr" eaLnBrk="1" hangingPunct="1"/>
            <a:endParaRPr lang="en-US" altLang="en-US" sz="2400" u="sng">
              <a:solidFill>
                <a:srgbClr val="F7FCE6"/>
              </a:solidFill>
            </a:endParaRPr>
          </a:p>
        </p:txBody>
      </p:sp>
      <p:sp>
        <p:nvSpPr>
          <p:cNvPr id="30727" name="AutoShape 7"/>
          <p:cNvSpPr>
            <a:spLocks noChangeArrowheads="1"/>
          </p:cNvSpPr>
          <p:nvPr/>
        </p:nvSpPr>
        <p:spPr bwMode="auto">
          <a:xfrm>
            <a:off x="304800" y="3352800"/>
            <a:ext cx="8686800" cy="2209800"/>
          </a:xfrm>
          <a:prstGeom prst="roundRect">
            <a:avLst>
              <a:gd name="adj" fmla="val 16667"/>
            </a:avLst>
          </a:prstGeom>
          <a:solidFill>
            <a:srgbClr val="009900"/>
          </a:solidFill>
          <a:ln w="9525">
            <a:solidFill>
              <a:schemeClr val="tx1"/>
            </a:solidFill>
            <a:round/>
            <a:headEnd/>
            <a:tailEnd/>
          </a:ln>
        </p:spPr>
        <p:txBody>
          <a:bodyPr wrap="none" anchor="ctr"/>
          <a:lstStyle/>
          <a:p>
            <a:pPr algn="ctr"/>
            <a:endParaRPr lang="en-US" altLang="en-US"/>
          </a:p>
        </p:txBody>
      </p:sp>
      <p:sp>
        <p:nvSpPr>
          <p:cNvPr id="30723" name="Rectangle 3"/>
          <p:cNvSpPr>
            <a:spLocks noGrp="1" noChangeArrowheads="1"/>
          </p:cNvSpPr>
          <p:nvPr>
            <p:ph type="body" idx="1"/>
          </p:nvPr>
        </p:nvSpPr>
        <p:spPr>
          <a:xfrm>
            <a:off x="381000" y="3657600"/>
            <a:ext cx="8382000" cy="1752600"/>
          </a:xfrm>
        </p:spPr>
        <p:txBody>
          <a:bodyPr/>
          <a:lstStyle/>
          <a:p>
            <a:pPr algn="ctr" eaLnBrk="1" hangingPunct="1">
              <a:buFontTx/>
              <a:buNone/>
            </a:pPr>
            <a:r>
              <a:rPr lang="en-US" altLang="en-US" sz="2800" smtClean="0"/>
              <a:t>   </a:t>
            </a:r>
            <a:r>
              <a:rPr lang="en-US" altLang="en-US" i="1" smtClean="0">
                <a:solidFill>
                  <a:srgbClr val="FFFF00"/>
                </a:solidFill>
              </a:rPr>
              <a:t>Người dân ở đồng bằng duyên hải miền Trung chủ yếu là người Kinh, người Chăm và một số dân tộc ít người khác.</a:t>
            </a:r>
          </a:p>
          <a:p>
            <a:pPr eaLnBrk="1" hangingPunct="1">
              <a:buFontTx/>
              <a:buNone/>
            </a:pPr>
            <a:endParaRPr lang="en-US" altLang="en-US" i="1" smtClean="0"/>
          </a:p>
        </p:txBody>
      </p:sp>
      <p:sp>
        <p:nvSpPr>
          <p:cNvPr id="30725" name="AutoShape 5"/>
          <p:cNvSpPr>
            <a:spLocks noChangeArrowheads="1"/>
          </p:cNvSpPr>
          <p:nvPr/>
        </p:nvSpPr>
        <p:spPr bwMode="auto">
          <a:xfrm>
            <a:off x="1143000" y="2971800"/>
            <a:ext cx="7397750" cy="2286000"/>
          </a:xfrm>
          <a:prstGeom prst="cloudCallout">
            <a:avLst>
              <a:gd name="adj1" fmla="val -17810"/>
              <a:gd name="adj2" fmla="val 67778"/>
            </a:avLst>
          </a:prstGeom>
          <a:solidFill>
            <a:schemeClr val="tx1"/>
          </a:solidFill>
          <a:ln w="9525">
            <a:solidFill>
              <a:srgbClr val="000000"/>
            </a:solidFill>
            <a:round/>
            <a:headEnd/>
            <a:tailEnd/>
          </a:ln>
          <a:effectLst>
            <a:outerShdw dist="71842" dir="2700000" algn="ctr" rotWithShape="0">
              <a:srgbClr val="000000"/>
            </a:outerShdw>
          </a:effectLst>
        </p:spPr>
        <p:txBody>
          <a:bodyPr/>
          <a:lstStyle/>
          <a:p>
            <a:pPr marL="342900" indent="-342900" eaLnBrk="1" hangingPunct="1">
              <a:spcBef>
                <a:spcPct val="20000"/>
              </a:spcBef>
              <a:buClr>
                <a:schemeClr val="tx2"/>
              </a:buClr>
            </a:pPr>
            <a:r>
              <a:rPr lang="en-US" sz="3200" b="1">
                <a:solidFill>
                  <a:srgbClr val="000000"/>
                </a:solidFill>
              </a:rPr>
              <a:t>Người dân ở đồng bằng duyên hải miền Trung là người dân tộc nào?</a:t>
            </a:r>
          </a:p>
        </p:txBody>
      </p:sp>
      <p:sp>
        <p:nvSpPr>
          <p:cNvPr id="10249" name="Rectangle 13"/>
          <p:cNvSpPr>
            <a:spLocks noChangeArrowheads="1"/>
          </p:cNvSpPr>
          <p:nvPr/>
        </p:nvSpPr>
        <p:spPr bwMode="auto">
          <a:xfrm>
            <a:off x="381000" y="1752600"/>
            <a:ext cx="7086600" cy="609600"/>
          </a:xfrm>
          <a:prstGeom prst="rect">
            <a:avLst/>
          </a:prstGeom>
          <a:noFill/>
          <a:ln w="9525">
            <a:noFill/>
            <a:miter lim="800000"/>
            <a:headEnd/>
            <a:tailEnd/>
          </a:ln>
        </p:spPr>
        <p:txBody>
          <a:bodyPr/>
          <a:lstStyle/>
          <a:p>
            <a:pPr marL="342900" indent="-342900" eaLnBrk="1" hangingPunct="1">
              <a:spcBef>
                <a:spcPct val="20000"/>
              </a:spcBef>
              <a:buClr>
                <a:schemeClr val="tx2"/>
              </a:buClr>
            </a:pPr>
            <a:r>
              <a:rPr lang="en-US" altLang="en-US" sz="3200">
                <a:solidFill>
                  <a:srgbClr val="FFFF00"/>
                </a:solidFill>
              </a:rPr>
              <a:t>I. </a:t>
            </a:r>
            <a:r>
              <a:rPr lang="en-US" altLang="en-US" sz="3200" u="sng">
                <a:solidFill>
                  <a:srgbClr val="FFFF00"/>
                </a:solidFill>
              </a:rPr>
              <a:t>Dân cư tập trung khá đông đúc</a:t>
            </a:r>
            <a:r>
              <a:rPr lang="en-US" altLang="en-US" sz="3200">
                <a:solidFill>
                  <a:srgbClr val="FFFF00"/>
                </a:solidFill>
              </a:rPr>
              <a:t>:</a:t>
            </a:r>
            <a:endParaRPr lang="en-US" altLang="en-US" sz="3200" i="1">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animEffect transition="in" filter="fade">
                                      <p:cBhvr>
                                        <p:cTn id="9" dur="500"/>
                                        <p:tgtEl>
                                          <p:spTgt spid="307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0725"/>
                                        </p:tgtEl>
                                        <p:attrNameLst>
                                          <p:attrName>ppt_w</p:attrName>
                                        </p:attrNameLst>
                                      </p:cBhvr>
                                      <p:tavLst>
                                        <p:tav tm="0">
                                          <p:val>
                                            <p:strVal val="ppt_w"/>
                                          </p:val>
                                        </p:tav>
                                        <p:tav tm="100000">
                                          <p:val>
                                            <p:fltVal val="0"/>
                                          </p:val>
                                        </p:tav>
                                      </p:tavLst>
                                    </p:anim>
                                    <p:anim calcmode="lin" valueType="num">
                                      <p:cBhvr>
                                        <p:cTn id="14" dur="500"/>
                                        <p:tgtEl>
                                          <p:spTgt spid="30725"/>
                                        </p:tgtEl>
                                        <p:attrNameLst>
                                          <p:attrName>ppt_h</p:attrName>
                                        </p:attrNameLst>
                                      </p:cBhvr>
                                      <p:tavLst>
                                        <p:tav tm="0">
                                          <p:val>
                                            <p:strVal val="ppt_h"/>
                                          </p:val>
                                        </p:tav>
                                        <p:tav tm="100000">
                                          <p:val>
                                            <p:fltVal val="0"/>
                                          </p:val>
                                        </p:tav>
                                      </p:tavLst>
                                    </p:anim>
                                    <p:animEffect transition="out" filter="fade">
                                      <p:cBhvr>
                                        <p:cTn id="15" dur="500"/>
                                        <p:tgtEl>
                                          <p:spTgt spid="30725"/>
                                        </p:tgtEl>
                                      </p:cBhvr>
                                    </p:animEffect>
                                    <p:set>
                                      <p:cBhvr>
                                        <p:cTn id="16" dur="1" fill="hold">
                                          <p:stCondLst>
                                            <p:cond delay="499"/>
                                          </p:stCondLst>
                                        </p:cTn>
                                        <p:tgtEl>
                                          <p:spTgt spid="3072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723">
                                            <p:txEl>
                                              <p:pRg st="0" end="0"/>
                                            </p:txEl>
                                          </p:spTgt>
                                        </p:tgtEl>
                                        <p:attrNameLst>
                                          <p:attrName>style.visibility</p:attrName>
                                        </p:attrNameLst>
                                      </p:cBhvr>
                                      <p:to>
                                        <p:strVal val="visible"/>
                                      </p:to>
                                    </p:set>
                                    <p:anim calcmode="discrete" valueType="clr">
                                      <p:cBhvr override="childStyle">
                                        <p:cTn id="21" dur="80"/>
                                        <p:tgtEl>
                                          <p:spTgt spid="307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2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0723">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0727"/>
                                        </p:tgtEl>
                                        <p:attrNameLst>
                                          <p:attrName>style.visibility</p:attrName>
                                        </p:attrNameLst>
                                      </p:cBhvr>
                                      <p:to>
                                        <p:strVal val="visible"/>
                                      </p:to>
                                    </p:set>
                                    <p:animEffect transition="in" filter="wedge">
                                      <p:cBhvr>
                                        <p:cTn id="28" dur="2000"/>
                                        <p:tgtEl>
                                          <p:spTgt spid="307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30727"/>
                                        </p:tgtEl>
                                        <p:attrNameLst>
                                          <p:attrName>ppt_w</p:attrName>
                                        </p:attrNameLst>
                                      </p:cBhvr>
                                      <p:tavLst>
                                        <p:tav tm="0">
                                          <p:val>
                                            <p:strVal val="ppt_w"/>
                                          </p:val>
                                        </p:tav>
                                        <p:tav tm="100000">
                                          <p:val>
                                            <p:fltVal val="0"/>
                                          </p:val>
                                        </p:tav>
                                      </p:tavLst>
                                    </p:anim>
                                    <p:anim calcmode="lin" valueType="num">
                                      <p:cBhvr>
                                        <p:cTn id="33" dur="500"/>
                                        <p:tgtEl>
                                          <p:spTgt spid="30727"/>
                                        </p:tgtEl>
                                        <p:attrNameLst>
                                          <p:attrName>ppt_h</p:attrName>
                                        </p:attrNameLst>
                                      </p:cBhvr>
                                      <p:tavLst>
                                        <p:tav tm="0">
                                          <p:val>
                                            <p:strVal val="ppt_h"/>
                                          </p:val>
                                        </p:tav>
                                        <p:tav tm="100000">
                                          <p:val>
                                            <p:fltVal val="0"/>
                                          </p:val>
                                        </p:tav>
                                      </p:tavLst>
                                    </p:anim>
                                    <p:animEffect transition="out" filter="fade">
                                      <p:cBhvr>
                                        <p:cTn id="34" dur="500"/>
                                        <p:tgtEl>
                                          <p:spTgt spid="30727"/>
                                        </p:tgtEl>
                                      </p:cBhvr>
                                    </p:animEffect>
                                    <p:set>
                                      <p:cBhvr>
                                        <p:cTn id="35" dur="1" fill="hold">
                                          <p:stCondLst>
                                            <p:cond delay="499"/>
                                          </p:stCondLst>
                                        </p:cTn>
                                        <p:tgtEl>
                                          <p:spTgt spid="30727"/>
                                        </p:tgtEl>
                                        <p:attrNameLst>
                                          <p:attrName>style.visibility</p:attrName>
                                        </p:attrNameLst>
                                      </p:cBhvr>
                                      <p:to>
                                        <p:strVal val="hidden"/>
                                      </p:to>
                                    </p:set>
                                  </p:childTnLst>
                                </p:cTn>
                              </p:par>
                              <p:par>
                                <p:cTn id="36" presetID="53" presetClass="exit" presetSubtype="0" fill="hold" grpId="1" nodeType="withEffect">
                                  <p:stCondLst>
                                    <p:cond delay="0"/>
                                  </p:stCondLst>
                                  <p:iterate type="lt">
                                    <p:tmPct val="0"/>
                                  </p:iterate>
                                  <p:childTnLst>
                                    <p:anim calcmode="lin" valueType="num">
                                      <p:cBhvr>
                                        <p:cTn id="37" dur="500"/>
                                        <p:tgtEl>
                                          <p:spTgt spid="30723">
                                            <p:txEl>
                                              <p:pRg st="0" end="0"/>
                                            </p:txEl>
                                          </p:spTgt>
                                        </p:tgtEl>
                                        <p:attrNameLst>
                                          <p:attrName>ppt_w</p:attrName>
                                        </p:attrNameLst>
                                      </p:cBhvr>
                                      <p:tavLst>
                                        <p:tav tm="0">
                                          <p:val>
                                            <p:strVal val="ppt_w"/>
                                          </p:val>
                                        </p:tav>
                                        <p:tav tm="100000">
                                          <p:val>
                                            <p:fltVal val="0"/>
                                          </p:val>
                                        </p:tav>
                                      </p:tavLst>
                                    </p:anim>
                                    <p:anim calcmode="lin" valueType="num">
                                      <p:cBhvr>
                                        <p:cTn id="38" dur="500"/>
                                        <p:tgtEl>
                                          <p:spTgt spid="30723">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30723">
                                            <p:txEl>
                                              <p:pRg st="0" end="0"/>
                                            </p:txEl>
                                          </p:spTgt>
                                        </p:tgtEl>
                                      </p:cBhvr>
                                    </p:animEffect>
                                    <p:set>
                                      <p:cBhvr>
                                        <p:cTn id="40" dur="1" fill="hold">
                                          <p:stCondLst>
                                            <p:cond delay="499"/>
                                          </p:stCondLst>
                                        </p:cTn>
                                        <p:tgtEl>
                                          <p:spTgt spid="3072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7" grpId="1" animBg="1"/>
      <p:bldP spid="30723" grpId="0" build="p"/>
      <p:bldP spid="30723" grpId="1" build="p"/>
      <p:bldP spid="30725" grpId="0" animBg="1"/>
      <p:bldP spid="307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endParaRPr lang="en-US" altLang="en-US" smtClean="0"/>
          </a:p>
        </p:txBody>
      </p:sp>
      <p:pic>
        <p:nvPicPr>
          <p:cNvPr id="72708" name="Picture 4" descr="Picture 008"/>
          <p:cNvPicPr>
            <a:picLocks noChangeAspect="1" noChangeArrowheads="1"/>
          </p:cNvPicPr>
          <p:nvPr/>
        </p:nvPicPr>
        <p:blipFill>
          <a:blip r:embed="rId2">
            <a:lum contrast="36000"/>
          </a:blip>
          <a:srcRect l="2188" t="5000" r="2188"/>
          <a:stretch>
            <a:fillRect/>
          </a:stretch>
        </p:blipFill>
        <p:spPr bwMode="auto">
          <a:xfrm>
            <a:off x="0" y="0"/>
            <a:ext cx="9144000" cy="6858000"/>
          </a:xfrm>
          <a:prstGeom prst="rect">
            <a:avLst/>
          </a:prstGeom>
          <a:noFill/>
          <a:ln w="9525">
            <a:noFill/>
            <a:miter lim="800000"/>
            <a:headEnd/>
            <a:tailEnd/>
          </a:ln>
        </p:spPr>
      </p:pic>
      <p:sp>
        <p:nvSpPr>
          <p:cNvPr id="72709" name="Text Box 5"/>
          <p:cNvSpPr txBox="1">
            <a:spLocks noChangeArrowheads="1"/>
          </p:cNvSpPr>
          <p:nvPr/>
        </p:nvSpPr>
        <p:spPr bwMode="auto">
          <a:xfrm>
            <a:off x="0" y="0"/>
            <a:ext cx="5334000" cy="396875"/>
          </a:xfrm>
          <a:prstGeom prst="rect">
            <a:avLst/>
          </a:prstGeom>
          <a:noFill/>
          <a:ln w="9525">
            <a:noFill/>
            <a:miter lim="800000"/>
            <a:headEnd/>
            <a:tailEnd/>
          </a:ln>
        </p:spPr>
        <p:txBody>
          <a:bodyPr>
            <a:spAutoFit/>
          </a:bodyPr>
          <a:lstStyle/>
          <a:p>
            <a:pPr>
              <a:spcBef>
                <a:spcPct val="50000"/>
              </a:spcBef>
            </a:pPr>
            <a:r>
              <a:rPr lang="en-US" altLang="en-US" sz="2000" b="1" u="sng">
                <a:solidFill>
                  <a:srgbClr val="0F0B05"/>
                </a:solidFill>
              </a:rPr>
              <a:t>Hình1</a:t>
            </a:r>
            <a:r>
              <a:rPr lang="en-US" altLang="en-US" sz="2000" b="1">
                <a:solidFill>
                  <a:srgbClr val="0F0B05"/>
                </a:solidFill>
              </a:rPr>
              <a:t>:Trang phục của phụ nữ Chăm</a:t>
            </a:r>
          </a:p>
        </p:txBody>
      </p:sp>
      <p:sp>
        <p:nvSpPr>
          <p:cNvPr id="72710" name="Text Box 6"/>
          <p:cNvSpPr txBox="1">
            <a:spLocks noChangeArrowheads="1"/>
          </p:cNvSpPr>
          <p:nvPr/>
        </p:nvSpPr>
        <p:spPr bwMode="auto">
          <a:xfrm>
            <a:off x="4572000" y="0"/>
            <a:ext cx="4724400" cy="396875"/>
          </a:xfrm>
          <a:prstGeom prst="rect">
            <a:avLst/>
          </a:prstGeom>
          <a:noFill/>
          <a:ln w="9525">
            <a:noFill/>
            <a:miter lim="800000"/>
            <a:headEnd/>
            <a:tailEnd/>
          </a:ln>
        </p:spPr>
        <p:txBody>
          <a:bodyPr>
            <a:spAutoFit/>
          </a:bodyPr>
          <a:lstStyle/>
          <a:p>
            <a:pPr>
              <a:spcBef>
                <a:spcPct val="50000"/>
              </a:spcBef>
            </a:pPr>
            <a:r>
              <a:rPr lang="en-US" altLang="en-US" sz="2000" b="1" u="sng">
                <a:solidFill>
                  <a:schemeClr val="bg1"/>
                </a:solidFill>
              </a:rPr>
              <a:t>Hình2</a:t>
            </a:r>
            <a:r>
              <a:rPr lang="en-US" altLang="en-US" sz="2000" b="1">
                <a:solidFill>
                  <a:schemeClr val="bg1"/>
                </a:solidFill>
              </a:rPr>
              <a:t>: Trang phục của phụ nữ Kinh</a:t>
            </a:r>
          </a:p>
        </p:txBody>
      </p:sp>
      <p:sp>
        <p:nvSpPr>
          <p:cNvPr id="72711" name="AutoShape 7"/>
          <p:cNvSpPr>
            <a:spLocks noChangeArrowheads="1"/>
          </p:cNvSpPr>
          <p:nvPr/>
        </p:nvSpPr>
        <p:spPr bwMode="auto">
          <a:xfrm>
            <a:off x="838200" y="1447800"/>
            <a:ext cx="7397750" cy="2286000"/>
          </a:xfrm>
          <a:prstGeom prst="cloudCallout">
            <a:avLst>
              <a:gd name="adj1" fmla="val -46523"/>
              <a:gd name="adj2" fmla="val 73333"/>
            </a:avLst>
          </a:prstGeom>
          <a:solidFill>
            <a:schemeClr val="tx1"/>
          </a:solidFill>
          <a:ln w="9525">
            <a:solidFill>
              <a:srgbClr val="000000"/>
            </a:solidFill>
            <a:round/>
            <a:headEnd/>
            <a:tailEnd/>
          </a:ln>
          <a:effectLst>
            <a:outerShdw dist="71842" dir="2700000" algn="ctr" rotWithShape="0">
              <a:srgbClr val="000000"/>
            </a:outerShdw>
          </a:effectLst>
        </p:spPr>
        <p:txBody>
          <a:bodyPr/>
          <a:lstStyle/>
          <a:p>
            <a:pPr marL="342900" indent="-342900" eaLnBrk="1" hangingPunct="1">
              <a:spcBef>
                <a:spcPct val="20000"/>
              </a:spcBef>
              <a:buClr>
                <a:schemeClr val="tx2"/>
              </a:buClr>
            </a:pPr>
            <a:r>
              <a:rPr lang="en-US" sz="3200" b="1">
                <a:solidFill>
                  <a:srgbClr val="000000"/>
                </a:solidFill>
              </a:rPr>
              <a:t>Em có nhận xét gì về trang phục của phụ nữ Chăm, phụ nữ Kinh?</a:t>
            </a:r>
          </a:p>
        </p:txBody>
      </p:sp>
      <p:sp>
        <p:nvSpPr>
          <p:cNvPr id="72712" name="AutoShape 8"/>
          <p:cNvSpPr>
            <a:spLocks noChangeArrowheads="1"/>
          </p:cNvSpPr>
          <p:nvPr/>
        </p:nvSpPr>
        <p:spPr bwMode="auto">
          <a:xfrm>
            <a:off x="0" y="4419600"/>
            <a:ext cx="9144000" cy="1828800"/>
          </a:xfrm>
          <a:prstGeom prst="roundRect">
            <a:avLst>
              <a:gd name="adj" fmla="val 16667"/>
            </a:avLst>
          </a:prstGeom>
          <a:solidFill>
            <a:schemeClr val="folHlink"/>
          </a:solidFill>
          <a:ln w="38100">
            <a:solidFill>
              <a:schemeClr val="tx1"/>
            </a:solidFill>
            <a:round/>
            <a:headEnd/>
            <a:tailEnd/>
          </a:ln>
        </p:spPr>
        <p:txBody>
          <a:bodyPr wrap="none" anchor="ctr"/>
          <a:lstStyle/>
          <a:p>
            <a:r>
              <a:rPr lang="en-US" altLang="en-US" sz="2800" b="1">
                <a:solidFill>
                  <a:srgbClr val="FFFF00"/>
                </a:solidFill>
              </a:rPr>
              <a:t>Trang phục của phụ nữ Kinh: mặc áo dài, cổ cao.</a:t>
            </a:r>
          </a:p>
          <a:p>
            <a:r>
              <a:rPr lang="en-US" altLang="en-US" sz="2800" b="1">
                <a:solidFill>
                  <a:srgbClr val="FFFF00"/>
                </a:solidFill>
              </a:rPr>
              <a:t>Trang phục của phụ nữ Chăm: mặc áo, váy dài, </a:t>
            </a:r>
          </a:p>
          <a:p>
            <a:r>
              <a:rPr lang="en-US" altLang="en-US" sz="2800" b="1">
                <a:solidFill>
                  <a:srgbClr val="FFFF00"/>
                </a:solidFill>
              </a:rPr>
              <a:t> có đai thắt ngang và khăn choàng đầu.</a:t>
            </a:r>
          </a:p>
          <a:p>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heel(4)">
                                      <p:cBhvr>
                                        <p:cTn id="7" dur="2000"/>
                                        <p:tgtEl>
                                          <p:spTgt spid="72708"/>
                                        </p:tgtEl>
                                      </p:cBhvr>
                                    </p:animEffect>
                                  </p:childTnLst>
                                </p:cTn>
                              </p:par>
                            </p:childTnLst>
                          </p:cTn>
                        </p:par>
                        <p:par>
                          <p:cTn id="8" fill="hold" nodeType="afterGroup">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fade">
                                      <p:cBhvr>
                                        <p:cTn id="11" dur="800" decel="100000"/>
                                        <p:tgtEl>
                                          <p:spTgt spid="72709"/>
                                        </p:tgtEl>
                                      </p:cBhvr>
                                    </p:animEffect>
                                    <p:anim calcmode="lin" valueType="num">
                                      <p:cBhvr>
                                        <p:cTn id="12" dur="800" decel="100000" fill="hold"/>
                                        <p:tgtEl>
                                          <p:spTgt spid="72709"/>
                                        </p:tgtEl>
                                        <p:attrNameLst>
                                          <p:attrName>style.rotation</p:attrName>
                                        </p:attrNameLst>
                                      </p:cBhvr>
                                      <p:tavLst>
                                        <p:tav tm="0">
                                          <p:val>
                                            <p:fltVal val="-90"/>
                                          </p:val>
                                        </p:tav>
                                        <p:tav tm="100000">
                                          <p:val>
                                            <p:fltVal val="0"/>
                                          </p:val>
                                        </p:tav>
                                      </p:tavLst>
                                    </p:anim>
                                    <p:anim calcmode="lin" valueType="num">
                                      <p:cBhvr>
                                        <p:cTn id="13" dur="800" decel="100000" fill="hold"/>
                                        <p:tgtEl>
                                          <p:spTgt spid="72709"/>
                                        </p:tgtEl>
                                        <p:attrNameLst>
                                          <p:attrName>ppt_x</p:attrName>
                                        </p:attrNameLst>
                                      </p:cBhvr>
                                      <p:tavLst>
                                        <p:tav tm="0">
                                          <p:val>
                                            <p:strVal val="#ppt_x+0.4"/>
                                          </p:val>
                                        </p:tav>
                                        <p:tav tm="100000">
                                          <p:val>
                                            <p:strVal val="#ppt_x-0.05"/>
                                          </p:val>
                                        </p:tav>
                                      </p:tavLst>
                                    </p:anim>
                                    <p:anim calcmode="lin" valueType="num">
                                      <p:cBhvr>
                                        <p:cTn id="14" dur="800" decel="100000" fill="hold"/>
                                        <p:tgtEl>
                                          <p:spTgt spid="7270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7270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72709"/>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3000"/>
                            </p:stCondLst>
                            <p:childTnLst>
                              <p:par>
                                <p:cTn id="18" presetID="30" presetClass="entr" presetSubtype="0" fill="hold" grpId="0" nodeType="afterEffect">
                                  <p:stCondLst>
                                    <p:cond delay="0"/>
                                  </p:stCondLst>
                                  <p:childTnLst>
                                    <p:set>
                                      <p:cBhvr>
                                        <p:cTn id="19" dur="1" fill="hold">
                                          <p:stCondLst>
                                            <p:cond delay="0"/>
                                          </p:stCondLst>
                                        </p:cTn>
                                        <p:tgtEl>
                                          <p:spTgt spid="72710"/>
                                        </p:tgtEl>
                                        <p:attrNameLst>
                                          <p:attrName>style.visibility</p:attrName>
                                        </p:attrNameLst>
                                      </p:cBhvr>
                                      <p:to>
                                        <p:strVal val="visible"/>
                                      </p:to>
                                    </p:set>
                                    <p:animEffect transition="in" filter="fade">
                                      <p:cBhvr>
                                        <p:cTn id="20" dur="800" decel="100000"/>
                                        <p:tgtEl>
                                          <p:spTgt spid="72710"/>
                                        </p:tgtEl>
                                      </p:cBhvr>
                                    </p:animEffect>
                                    <p:anim calcmode="lin" valueType="num">
                                      <p:cBhvr>
                                        <p:cTn id="21" dur="800" decel="100000" fill="hold"/>
                                        <p:tgtEl>
                                          <p:spTgt spid="72710"/>
                                        </p:tgtEl>
                                        <p:attrNameLst>
                                          <p:attrName>style.rotation</p:attrName>
                                        </p:attrNameLst>
                                      </p:cBhvr>
                                      <p:tavLst>
                                        <p:tav tm="0">
                                          <p:val>
                                            <p:fltVal val="-90"/>
                                          </p:val>
                                        </p:tav>
                                        <p:tav tm="100000">
                                          <p:val>
                                            <p:fltVal val="0"/>
                                          </p:val>
                                        </p:tav>
                                      </p:tavLst>
                                    </p:anim>
                                    <p:anim calcmode="lin" valueType="num">
                                      <p:cBhvr>
                                        <p:cTn id="22" dur="800" decel="100000" fill="hold"/>
                                        <p:tgtEl>
                                          <p:spTgt spid="72710"/>
                                        </p:tgtEl>
                                        <p:attrNameLst>
                                          <p:attrName>ppt_x</p:attrName>
                                        </p:attrNameLst>
                                      </p:cBhvr>
                                      <p:tavLst>
                                        <p:tav tm="0">
                                          <p:val>
                                            <p:strVal val="#ppt_x+0.4"/>
                                          </p:val>
                                        </p:tav>
                                        <p:tav tm="100000">
                                          <p:val>
                                            <p:strVal val="#ppt_x-0.05"/>
                                          </p:val>
                                        </p:tav>
                                      </p:tavLst>
                                    </p:anim>
                                    <p:anim calcmode="lin" valueType="num">
                                      <p:cBhvr>
                                        <p:cTn id="23" dur="800" decel="100000" fill="hold"/>
                                        <p:tgtEl>
                                          <p:spTgt spid="727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27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2710"/>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72711"/>
                                        </p:tgtEl>
                                        <p:attrNameLst>
                                          <p:attrName>style.visibility</p:attrName>
                                        </p:attrNameLst>
                                      </p:cBhvr>
                                      <p:to>
                                        <p:strVal val="visible"/>
                                      </p:to>
                                    </p:set>
                                    <p:anim calcmode="lin" valueType="num">
                                      <p:cBhvr>
                                        <p:cTn id="30" dur="500" fill="hold"/>
                                        <p:tgtEl>
                                          <p:spTgt spid="72711"/>
                                        </p:tgtEl>
                                        <p:attrNameLst>
                                          <p:attrName>ppt_w</p:attrName>
                                        </p:attrNameLst>
                                      </p:cBhvr>
                                      <p:tavLst>
                                        <p:tav tm="0">
                                          <p:val>
                                            <p:fltVal val="0"/>
                                          </p:val>
                                        </p:tav>
                                        <p:tav tm="100000">
                                          <p:val>
                                            <p:strVal val="#ppt_w"/>
                                          </p:val>
                                        </p:tav>
                                      </p:tavLst>
                                    </p:anim>
                                    <p:anim calcmode="lin" valueType="num">
                                      <p:cBhvr>
                                        <p:cTn id="31" dur="500" fill="hold"/>
                                        <p:tgtEl>
                                          <p:spTgt spid="72711"/>
                                        </p:tgtEl>
                                        <p:attrNameLst>
                                          <p:attrName>ppt_h</p:attrName>
                                        </p:attrNameLst>
                                      </p:cBhvr>
                                      <p:tavLst>
                                        <p:tav tm="0">
                                          <p:val>
                                            <p:fltVal val="0"/>
                                          </p:val>
                                        </p:tav>
                                        <p:tav tm="100000">
                                          <p:val>
                                            <p:strVal val="#ppt_h"/>
                                          </p:val>
                                        </p:tav>
                                      </p:tavLst>
                                    </p:anim>
                                    <p:animEffect transition="in" filter="fade">
                                      <p:cBhvr>
                                        <p:cTn id="32" dur="500"/>
                                        <p:tgtEl>
                                          <p:spTgt spid="727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0" fill="hold" grpId="1" nodeType="clickEffect">
                                  <p:stCondLst>
                                    <p:cond delay="0"/>
                                  </p:stCondLst>
                                  <p:childTnLst>
                                    <p:anim calcmode="lin" valueType="num">
                                      <p:cBhvr>
                                        <p:cTn id="36" dur="500"/>
                                        <p:tgtEl>
                                          <p:spTgt spid="72711"/>
                                        </p:tgtEl>
                                        <p:attrNameLst>
                                          <p:attrName>ppt_w</p:attrName>
                                        </p:attrNameLst>
                                      </p:cBhvr>
                                      <p:tavLst>
                                        <p:tav tm="0">
                                          <p:val>
                                            <p:strVal val="ppt_w"/>
                                          </p:val>
                                        </p:tav>
                                        <p:tav tm="100000">
                                          <p:val>
                                            <p:fltVal val="0"/>
                                          </p:val>
                                        </p:tav>
                                      </p:tavLst>
                                    </p:anim>
                                    <p:anim calcmode="lin" valueType="num">
                                      <p:cBhvr>
                                        <p:cTn id="37" dur="500"/>
                                        <p:tgtEl>
                                          <p:spTgt spid="72711"/>
                                        </p:tgtEl>
                                        <p:attrNameLst>
                                          <p:attrName>ppt_h</p:attrName>
                                        </p:attrNameLst>
                                      </p:cBhvr>
                                      <p:tavLst>
                                        <p:tav tm="0">
                                          <p:val>
                                            <p:strVal val="ppt_h"/>
                                          </p:val>
                                        </p:tav>
                                        <p:tav tm="100000">
                                          <p:val>
                                            <p:fltVal val="0"/>
                                          </p:val>
                                        </p:tav>
                                      </p:tavLst>
                                    </p:anim>
                                    <p:animEffect transition="out" filter="fade">
                                      <p:cBhvr>
                                        <p:cTn id="38" dur="500"/>
                                        <p:tgtEl>
                                          <p:spTgt spid="72711"/>
                                        </p:tgtEl>
                                      </p:cBhvr>
                                    </p:animEffect>
                                    <p:set>
                                      <p:cBhvr>
                                        <p:cTn id="39" dur="1" fill="hold">
                                          <p:stCondLst>
                                            <p:cond delay="499"/>
                                          </p:stCondLst>
                                        </p:cTn>
                                        <p:tgtEl>
                                          <p:spTgt spid="72711"/>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72712"/>
                                        </p:tgtEl>
                                        <p:attrNameLst>
                                          <p:attrName>style.visibility</p:attrName>
                                        </p:attrNameLst>
                                      </p:cBhvr>
                                      <p:to>
                                        <p:strVal val="visible"/>
                                      </p:to>
                                    </p:set>
                                    <p:anim calcmode="discrete" valueType="clr">
                                      <p:cBhvr override="childStyle">
                                        <p:cTn id="44" dur="80"/>
                                        <p:tgtEl>
                                          <p:spTgt spid="7271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2712"/>
                                        </p:tgtEl>
                                        <p:attrNameLst>
                                          <p:attrName>fillcolor</p:attrName>
                                        </p:attrNameLst>
                                      </p:cBhvr>
                                      <p:tavLst>
                                        <p:tav tm="0">
                                          <p:val>
                                            <p:clrVal>
                                              <a:schemeClr val="accent2"/>
                                            </p:clrVal>
                                          </p:val>
                                        </p:tav>
                                        <p:tav tm="50000">
                                          <p:val>
                                            <p:clrVal>
                                              <a:schemeClr val="hlink"/>
                                            </p:clrVal>
                                          </p:val>
                                        </p:tav>
                                      </p:tavLst>
                                    </p:anim>
                                    <p:set>
                                      <p:cBhvr>
                                        <p:cTn id="46" dur="80"/>
                                        <p:tgtEl>
                                          <p:spTgt spid="727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p:bldP spid="72711" grpId="0" animBg="1"/>
      <p:bldP spid="72711" grpId="1" animBg="1"/>
      <p:bldP spid="72712" grpId="0" animBg="1"/>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1501</TotalTime>
  <Words>1094</Words>
  <Application>Microsoft Office PowerPoint</Application>
  <PresentationFormat>On-screen Show (4:3)</PresentationFormat>
  <Paragraphs>127</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Mountain Top</vt:lpstr>
      <vt:lpstr>Slide 1</vt:lpstr>
      <vt:lpstr>Slide 2</vt:lpstr>
      <vt:lpstr>Slide 3</vt:lpstr>
      <vt:lpstr>Slide 4</vt:lpstr>
      <vt:lpstr>Slide 5</vt:lpstr>
      <vt:lpstr>Slide 6</vt:lpstr>
      <vt:lpstr>Slide 7</vt:lpstr>
      <vt:lpstr>Slide 8</vt:lpstr>
      <vt:lpstr>Slide 9</vt:lpstr>
      <vt:lpstr>2. Hoạt động sản xuất của người dân.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vt</dc:creator>
  <cp:lastModifiedBy>CSTeam</cp:lastModifiedBy>
  <cp:revision>123</cp:revision>
  <dcterms:created xsi:type="dcterms:W3CDTF">2002-09-18T13:48:22Z</dcterms:created>
  <dcterms:modified xsi:type="dcterms:W3CDTF">2016-06-30T02:21:11Z</dcterms:modified>
</cp:coreProperties>
</file>