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2"/>
  </p:notesMasterIdLst>
  <p:sldIdLst>
    <p:sldId id="343" r:id="rId2"/>
    <p:sldId id="339" r:id="rId3"/>
    <p:sldId id="310" r:id="rId4"/>
    <p:sldId id="323" r:id="rId5"/>
    <p:sldId id="324" r:id="rId6"/>
    <p:sldId id="313" r:id="rId7"/>
    <p:sldId id="325" r:id="rId8"/>
    <p:sldId id="314" r:id="rId9"/>
    <p:sldId id="258" r:id="rId10"/>
    <p:sldId id="282" r:id="rId11"/>
    <p:sldId id="326" r:id="rId12"/>
    <p:sldId id="259" r:id="rId13"/>
    <p:sldId id="315" r:id="rId14"/>
    <p:sldId id="301" r:id="rId15"/>
    <p:sldId id="302" r:id="rId16"/>
    <p:sldId id="317" r:id="rId17"/>
    <p:sldId id="330" r:id="rId18"/>
    <p:sldId id="287" r:id="rId19"/>
    <p:sldId id="295" r:id="rId20"/>
    <p:sldId id="296" r:id="rId21"/>
    <p:sldId id="269" r:id="rId22"/>
    <p:sldId id="270" r:id="rId23"/>
    <p:sldId id="290" r:id="rId24"/>
    <p:sldId id="333" r:id="rId25"/>
    <p:sldId id="276" r:id="rId26"/>
    <p:sldId id="334" r:id="rId27"/>
    <p:sldId id="335" r:id="rId28"/>
    <p:sldId id="277" r:id="rId29"/>
    <p:sldId id="342" r:id="rId30"/>
    <p:sldId id="338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FFCC"/>
    <a:srgbClr val="CC00CC"/>
    <a:srgbClr val="009900"/>
    <a:srgbClr val="FFFF66"/>
    <a:srgbClr val="0000FF"/>
    <a:srgbClr val="CC0000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607887D-45A9-4270-B672-7CA175CDA1DF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EFAC167-A917-4F06-95E6-B91404FCAF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482FF-D364-4F0B-B85D-CA673F579E08}" type="datetimeFigureOut">
              <a:rPr lang="en-US"/>
              <a:pPr>
                <a:defRPr/>
              </a:pPr>
              <a:t>6/30/2016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6A4DE145-74DD-4585-A89E-70A3767663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19053-8817-41F2-A53B-56EC1DF30EFE}" type="datetimeFigureOut">
              <a:rPr lang="en-US"/>
              <a:pPr>
                <a:defRPr/>
              </a:pPr>
              <a:t>6/30/2016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782C1-D6E7-472A-90B1-DF005999B6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FF595-9774-4447-ABF4-72E113110DAB}" type="datetimeFigureOut">
              <a:rPr lang="en-US"/>
              <a:pPr>
                <a:defRPr/>
              </a:pPr>
              <a:t>6/30/2016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20D77-CB16-436F-BA59-2696FCFF38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81A66-3686-4CAC-B57D-BCA1EFB00BDF}" type="datetimeFigureOut">
              <a:rPr lang="en-US"/>
              <a:pPr>
                <a:defRPr/>
              </a:pPr>
              <a:t>6/30/2016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604FE-580F-4FD7-8CFA-E45C7C3AF1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EB27C-F808-4881-8C21-68A1EE6B5D81}" type="datetimeFigureOut">
              <a:rPr lang="en-US"/>
              <a:pPr>
                <a:defRPr/>
              </a:pPr>
              <a:t>6/30/2016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28478-9AA2-4663-AB16-18760FEEBE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F6747-8029-48E2-A7C7-6A6CAC320C83}" type="datetimeFigureOut">
              <a:rPr lang="en-US"/>
              <a:pPr>
                <a:defRPr/>
              </a:pPr>
              <a:t>6/30/2016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A39C0-2159-4DA8-8F8A-23C83B9890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F7542-9712-4261-AB14-3A616D71C6C6}" type="datetimeFigureOut">
              <a:rPr lang="en-US"/>
              <a:pPr>
                <a:defRPr/>
              </a:pPr>
              <a:t>6/30/2016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26B98-1042-411D-B7D5-C102270B5C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F39E-296A-45E4-A84D-99B283FE19EC}" type="datetimeFigureOut">
              <a:rPr lang="en-US"/>
              <a:pPr>
                <a:defRPr/>
              </a:pPr>
              <a:t>6/30/2016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2A1EE-EA12-4F01-BF8A-B0B5DC4E18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53F1F-78C0-487A-82C9-AD80E3324B12}" type="datetimeFigureOut">
              <a:rPr lang="en-US"/>
              <a:pPr>
                <a:defRPr/>
              </a:pPr>
              <a:t>6/30/2016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70E01-FD4B-46DB-9E01-10B028C79E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BBA23-0ED4-40C3-8D97-52E8BEB2827E}" type="datetimeFigureOut">
              <a:rPr lang="en-US"/>
              <a:pPr>
                <a:defRPr/>
              </a:pPr>
              <a:t>6/30/2016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06605-E4CA-49E6-BBC5-150F4EB931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4D53F-E4C4-4AE2-8A54-04121BEA6D65}" type="datetimeFigureOut">
              <a:rPr lang="en-US"/>
              <a:pPr>
                <a:defRPr/>
              </a:pPr>
              <a:t>6/30/2016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4EABD-A515-4E38-B8FD-38CEFCF9F3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9CA6F-9A83-4F55-836B-4CDFA9B00608}" type="datetimeFigureOut">
              <a:rPr lang="en-US"/>
              <a:pPr>
                <a:defRPr/>
              </a:pPr>
              <a:t>6/30/2016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3BE39-5741-46F3-A4E6-1AEAA26286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4905A347-1CA0-40C1-9B7C-60BB055AED6B}" type="datetimeFigureOut">
              <a:rPr lang="en-US"/>
              <a:pPr>
                <a:defRPr/>
              </a:pPr>
              <a:t>6/30/2016</a:t>
            </a:fld>
            <a:endParaRPr lang="en-US" alt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itchFamily="18" charset="0"/>
              </a:defRPr>
            </a:lvl1pPr>
          </a:lstStyle>
          <a:p>
            <a:fld id="{83EACBEB-CE6C-4736-9720-13C1CA78037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vi.wikipedia.org/w/index.php?title=1802&amp;action=edit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://vi.wikipedia.org/w/index.php?title=1820&amp;action=edit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.wikipedia.org/w/index.php?title=1762&amp;action=edit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upload.wikimedia.org/wikipedia/vi/8/8d/GiaLong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luat%20phap%20gia%20long_oke.m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4.wmf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webjong_illustrations_1009418_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8" descr="th_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116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9" descr="th_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19200"/>
            <a:ext cx="40116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" descr="th_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2388" y="2057400"/>
            <a:ext cx="4011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1" descr="th_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2388" y="0"/>
            <a:ext cx="4011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40" name="WordArt 12"/>
          <p:cNvSpPr>
            <a:spLocks noChangeArrowheads="1" noChangeShapeType="1" noTextEdit="1"/>
          </p:cNvSpPr>
          <p:nvPr/>
        </p:nvSpPr>
        <p:spPr bwMode="auto">
          <a:xfrm>
            <a:off x="685800" y="0"/>
            <a:ext cx="792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Nhiệt liệt chào mừng</a:t>
            </a:r>
          </a:p>
        </p:txBody>
      </p: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1447800" y="4267200"/>
            <a:ext cx="5791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6600" b="1">
                <a:solidFill>
                  <a:srgbClr val="CC0000"/>
                </a:solidFill>
              </a:rPr>
              <a:t>Môn : Lịch sử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0" grpId="0" animBg="1"/>
      <p:bldP spid="1761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6c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2514600" y="1524000"/>
            <a:ext cx="419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NHÀ NGUYỄN THÀNH LẬP</a:t>
            </a: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3810000" y="914400"/>
            <a:ext cx="1981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Lịch sử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28600" y="2362200"/>
            <a:ext cx="815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u="sng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I/ Hoàn cảnh ra đời  của Nhà Nguyễn. </a:t>
            </a:r>
            <a:endParaRPr lang="en-US" sz="2800" b="1" u="sng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52400" y="4267200"/>
            <a:ext cx="2209800" cy="1169988"/>
          </a:xfrm>
          <a:prstGeom prst="rect">
            <a:avLst/>
          </a:prstGeom>
          <a:gradFill rotWithShape="1">
            <a:gsLst>
              <a:gs pos="0">
                <a:srgbClr val="79CA79"/>
              </a:gs>
              <a:gs pos="100000">
                <a:srgbClr val="99FF99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Thảo luận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Nhóm 3</a:t>
            </a: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3200400" y="3505200"/>
            <a:ext cx="5638800" cy="1828800"/>
          </a:xfrm>
          <a:prstGeom prst="wedgeRoundRectCallout">
            <a:avLst>
              <a:gd name="adj1" fmla="val -65764"/>
              <a:gd name="adj2" fmla="val 43403"/>
              <a:gd name="adj3" fmla="val 16667"/>
            </a:avLst>
          </a:prstGeom>
          <a:gradFill rotWithShape="1">
            <a:gsLst>
              <a:gs pos="0">
                <a:srgbClr val="8BB4E1"/>
              </a:gs>
              <a:gs pos="50000">
                <a:schemeClr val="bg1"/>
              </a:gs>
              <a:gs pos="100000">
                <a:srgbClr val="8BB4E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>
                <a:latin typeface="Arial"/>
              </a:rPr>
              <a:t>Nhà Nguyễn ra đời trong hoàn cảnh nào?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724400" y="5791200"/>
            <a:ext cx="3581400" cy="52387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Thời gian: 2 phút</a:t>
            </a:r>
          </a:p>
        </p:txBody>
      </p:sp>
      <p:pic>
        <p:nvPicPr>
          <p:cNvPr id="13321" name="Picture 6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954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2" grpId="0" animBg="1"/>
      <p:bldP spid="286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Sh-chichan-kool-94835"/>
          <p:cNvPicPr>
            <a:picLocks noChangeAspect="1" noChangeArrowheads="1" noCrop="1"/>
          </p:cNvPicPr>
          <p:nvPr/>
        </p:nvPicPr>
        <p:blipFill>
          <a:blip r:embed="rId2">
            <a:lum bright="12000" contrast="40000"/>
          </a:blip>
          <a:srcRect/>
          <a:stretch>
            <a:fillRect/>
          </a:stretch>
        </p:blipFill>
        <p:spPr bwMode="auto">
          <a:xfrm>
            <a:off x="0" y="0"/>
            <a:ext cx="10668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8" descr="Sh-chichan-kool-94835"/>
          <p:cNvPicPr>
            <a:picLocks noChangeAspect="1" noChangeArrowheads="1" noCrop="1"/>
          </p:cNvPicPr>
          <p:nvPr/>
        </p:nvPicPr>
        <p:blipFill>
          <a:blip r:embed="rId2">
            <a:lum bright="12000" contrast="40000"/>
          </a:blip>
          <a:srcRect/>
          <a:stretch>
            <a:fillRect/>
          </a:stretch>
        </p:blipFill>
        <p:spPr bwMode="auto">
          <a:xfrm>
            <a:off x="8077200" y="0"/>
            <a:ext cx="10668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 descr="Sh-chichan-kool-94835"/>
          <p:cNvPicPr>
            <a:picLocks noChangeAspect="1" noChangeArrowheads="1" noCrop="1"/>
          </p:cNvPicPr>
          <p:nvPr/>
        </p:nvPicPr>
        <p:blipFill>
          <a:blip r:embed="rId2">
            <a:lum bright="12000" contrast="40000"/>
          </a:blip>
          <a:srcRect/>
          <a:stretch>
            <a:fillRect/>
          </a:stretch>
        </p:blipFill>
        <p:spPr bwMode="auto">
          <a:xfrm>
            <a:off x="0" y="5946775"/>
            <a:ext cx="10668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0" descr="Sh-chichan-kool-94835"/>
          <p:cNvPicPr>
            <a:picLocks noChangeAspect="1" noChangeArrowheads="1" noCrop="1"/>
          </p:cNvPicPr>
          <p:nvPr/>
        </p:nvPicPr>
        <p:blipFill>
          <a:blip r:embed="rId2">
            <a:lum bright="12000" contrast="40000"/>
          </a:blip>
          <a:srcRect/>
          <a:stretch>
            <a:fillRect/>
          </a:stretch>
        </p:blipFill>
        <p:spPr bwMode="auto">
          <a:xfrm>
            <a:off x="8077200" y="5946775"/>
            <a:ext cx="10668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1" name="AutoShape 11"/>
          <p:cNvSpPr>
            <a:spLocks noChangeArrowheads="1"/>
          </p:cNvSpPr>
          <p:nvPr/>
        </p:nvSpPr>
        <p:spPr bwMode="auto">
          <a:xfrm>
            <a:off x="304800" y="2514600"/>
            <a:ext cx="8458200" cy="3048000"/>
          </a:xfrm>
          <a:prstGeom prst="ribbon2">
            <a:avLst>
              <a:gd name="adj1" fmla="val 33333"/>
              <a:gd name="adj2" fmla="val 65917"/>
            </a:avLst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1981200" y="2514600"/>
            <a:ext cx="5105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/>
              <a:t>Năm 1802, Nguyễn Ánh lật đổ triều Tây Sơn lập nên triều Nguyễn. </a:t>
            </a: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3810000" y="533400"/>
            <a:ext cx="1981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Lịch sử</a:t>
            </a:r>
          </a:p>
        </p:txBody>
      </p:sp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2590800" y="1143000"/>
            <a:ext cx="419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NHÀ NGUYỄN THÀNH LẬP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0" y="1676400"/>
            <a:ext cx="815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u="sng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I/ Hoàn cảnh ra đời  của Nhà Nguyễn. </a:t>
            </a:r>
            <a:endParaRPr lang="en-US" sz="2800" b="1" u="sng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1" grpId="0" animBg="1"/>
      <p:bldP spid="153612" grpId="0"/>
      <p:bldP spid="4099" grpId="0" animBg="1"/>
      <p:bldP spid="28675" grpId="0" animBg="1"/>
      <p:bldP spid="286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1" descr="gial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5257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Text Box 15"/>
          <p:cNvSpPr txBox="1">
            <a:spLocks noChangeArrowheads="1"/>
          </p:cNvSpPr>
          <p:nvPr/>
        </p:nvSpPr>
        <p:spPr bwMode="auto">
          <a:xfrm>
            <a:off x="6781800" y="2286000"/>
            <a:ext cx="2362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99"/>
                </a:solidFill>
              </a:rPr>
              <a:t>Vua Nguyễn Ánh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Ảnh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276600"/>
            <a:ext cx="33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8001000" y="3124200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FF3300"/>
                </a:solidFill>
              </a:rPr>
              <a:t>1802</a:t>
            </a:r>
          </a:p>
        </p:txBody>
      </p:sp>
      <p:pic>
        <p:nvPicPr>
          <p:cNvPr id="131081" name="Picture 3" descr="Hình:GiaLong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0"/>
            <a:ext cx="3124200" cy="3657600"/>
          </a:xfrm>
          <a:prstGeom prst="rect">
            <a:avLst/>
          </a:prstGeom>
          <a:noFill/>
          <a:ln w="76200">
            <a:pattFill prst="lgCheck">
              <a:fgClr>
                <a:srgbClr val="FF0000"/>
              </a:fgClr>
              <a:bgClr>
                <a:srgbClr val="FFFF00"/>
              </a:bgClr>
            </a:pattFill>
            <a:miter lim="800000"/>
            <a:headEnd/>
            <a:tailEnd/>
          </a:ln>
        </p:spPr>
      </p:pic>
      <p:sp>
        <p:nvSpPr>
          <p:cNvPr id="131082" name="Rectangle 2"/>
          <p:cNvSpPr>
            <a:spLocks noChangeArrowheads="1"/>
          </p:cNvSpPr>
          <p:nvPr/>
        </p:nvSpPr>
        <p:spPr bwMode="auto">
          <a:xfrm>
            <a:off x="0" y="3733800"/>
            <a:ext cx="449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 b="1">
                <a:solidFill>
                  <a:srgbClr val="FF0066"/>
                </a:solidFill>
              </a:rPr>
              <a:t>Vua Nguyễn Ánh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400">
                <a:solidFill>
                  <a:srgbClr val="993300"/>
                </a:solidFill>
              </a:rPr>
              <a:t>Tên húy:</a:t>
            </a:r>
            <a:r>
              <a:rPr lang="en-US" sz="2400" b="1">
                <a:solidFill>
                  <a:srgbClr val="0000FF"/>
                </a:solidFill>
              </a:rPr>
              <a:t> </a:t>
            </a:r>
            <a:r>
              <a:rPr lang="en-US" sz="2400" b="1">
                <a:solidFill>
                  <a:srgbClr val="FF0066"/>
                </a:solidFill>
              </a:rPr>
              <a:t>Nguyễn Phúc Ánh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400">
                <a:solidFill>
                  <a:srgbClr val="993300"/>
                </a:solidFill>
              </a:rPr>
              <a:t>Sinh năm:</a:t>
            </a:r>
            <a:r>
              <a:rPr lang="en-US" sz="2400" b="1">
                <a:solidFill>
                  <a:srgbClr val="0000FF"/>
                </a:solidFill>
              </a:rPr>
              <a:t> </a:t>
            </a:r>
            <a:r>
              <a:rPr lang="en-US" sz="2400">
                <a:solidFill>
                  <a:srgbClr val="993300"/>
                </a:solidFill>
                <a:hlinkClick r:id="rId6" tooltip="1762"/>
              </a:rPr>
              <a:t>1762</a:t>
            </a:r>
            <a:endParaRPr lang="en-US" sz="2400">
              <a:solidFill>
                <a:srgbClr val="9933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400">
                <a:solidFill>
                  <a:srgbClr val="993300"/>
                </a:solidFill>
              </a:rPr>
              <a:t>Mất năm:</a:t>
            </a:r>
            <a:r>
              <a:rPr lang="en-US" sz="2400" b="1">
                <a:solidFill>
                  <a:srgbClr val="0000FF"/>
                </a:solidFill>
              </a:rPr>
              <a:t> </a:t>
            </a:r>
            <a:r>
              <a:rPr lang="en-US" sz="2400">
                <a:solidFill>
                  <a:srgbClr val="993300"/>
                </a:solidFill>
                <a:hlinkClick r:id="rId7" tooltip="1820"/>
              </a:rPr>
              <a:t>1820</a:t>
            </a:r>
            <a:endParaRPr lang="en-US" sz="2400">
              <a:solidFill>
                <a:srgbClr val="9933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400">
                <a:solidFill>
                  <a:srgbClr val="993300"/>
                </a:solidFill>
              </a:rPr>
              <a:t> Trị vì:</a:t>
            </a:r>
            <a:r>
              <a:rPr lang="en-US" sz="2400" b="1">
                <a:solidFill>
                  <a:srgbClr val="0000FF"/>
                </a:solidFill>
              </a:rPr>
              <a:t> </a:t>
            </a:r>
            <a:r>
              <a:rPr lang="en-US" sz="2400">
                <a:solidFill>
                  <a:srgbClr val="993300"/>
                </a:solidFill>
                <a:hlinkClick r:id="rId8" tooltip="1802"/>
              </a:rPr>
              <a:t>1802</a:t>
            </a:r>
            <a:r>
              <a:rPr lang="en-US" sz="2400">
                <a:solidFill>
                  <a:srgbClr val="993300"/>
                </a:solidFill>
              </a:rPr>
              <a:t> – </a:t>
            </a:r>
            <a:r>
              <a:rPr lang="en-US" sz="2400">
                <a:solidFill>
                  <a:srgbClr val="993300"/>
                </a:solidFill>
                <a:hlinkClick r:id="rId7" tooltip="1820"/>
              </a:rPr>
              <a:t>1820</a:t>
            </a:r>
            <a:endParaRPr lang="en-US" sz="2400">
              <a:solidFill>
                <a:srgbClr val="9933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400">
                <a:solidFill>
                  <a:srgbClr val="993300"/>
                </a:solidFill>
              </a:rPr>
              <a:t> Niên hiệu:</a:t>
            </a:r>
            <a:r>
              <a:rPr lang="en-US" sz="2400" b="1">
                <a:solidFill>
                  <a:srgbClr val="0000FF"/>
                </a:solidFill>
              </a:rPr>
              <a:t> Gia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1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1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1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1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1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1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1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1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1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1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1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13108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vua_Minh_M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0950" y="76200"/>
            <a:ext cx="5353050" cy="6705600"/>
          </a:xfrm>
          <a:prstGeom prst="rect">
            <a:avLst/>
          </a:prstGeom>
          <a:noFill/>
          <a:ln w="76200">
            <a:pattFill prst="smGrid">
              <a:fgClr>
                <a:srgbClr val="FFFF00"/>
              </a:fgClr>
              <a:bgClr>
                <a:srgbClr val="FF0000"/>
              </a:bgClr>
            </a:pattFill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914400"/>
            <a:ext cx="2819400" cy="1431925"/>
          </a:xfrm>
        </p:spPr>
        <p:txBody>
          <a:bodyPr anchor="ctr"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  <a:latin typeface="Arial" charset="0"/>
              </a:rPr>
              <a:t>Vua Minh Mạng</a:t>
            </a:r>
          </a:p>
        </p:txBody>
      </p:sp>
      <p:pic>
        <p:nvPicPr>
          <p:cNvPr id="17412" name="Picture 5" descr="dividers55mf9aw1rm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238500" y="32385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90600"/>
            <a:ext cx="3657600" cy="1431925"/>
          </a:xfrm>
        </p:spPr>
        <p:txBody>
          <a:bodyPr anchor="ctr"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  <a:latin typeface="Arial" charset="0"/>
              </a:rPr>
              <a:t>Vua Tự Đức</a:t>
            </a:r>
            <a:r>
              <a:rPr lang="en-US" b="1" smtClean="0">
                <a:latin typeface="Arial" charset="0"/>
              </a:rPr>
              <a:t> </a:t>
            </a:r>
          </a:p>
        </p:txBody>
      </p:sp>
      <p:pic>
        <p:nvPicPr>
          <p:cNvPr id="57347" name="Picture 3" descr="vua_Tu_Du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5400"/>
            <a:ext cx="4491038" cy="6858000"/>
          </a:xfrm>
          <a:prstGeom prst="rect">
            <a:avLst/>
          </a:prstGeom>
          <a:noFill/>
          <a:ln w="76200">
            <a:pattFill prst="smCheck">
              <a:fgClr>
                <a:srgbClr val="FF0000"/>
              </a:fgClr>
              <a:bgClr>
                <a:srgbClr val="FFFF00"/>
              </a:bgClr>
            </a:pattFill>
            <a:miter lim="800000"/>
            <a:headEnd/>
            <a:tailEnd/>
          </a:ln>
        </p:spPr>
      </p:pic>
      <p:pic>
        <p:nvPicPr>
          <p:cNvPr id="18436" name="Picture 5" descr="dividers55mf9aw1rm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238500" y="32385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6c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gradFill rotWithShape="1">
            <a:gsLst>
              <a:gs pos="0">
                <a:srgbClr val="FFEBFA">
                  <a:alpha val="81000"/>
                </a:srgbClr>
              </a:gs>
              <a:gs pos="30000">
                <a:srgbClr val="C4D6EB">
                  <a:alpha val="86100"/>
                </a:srgbClr>
              </a:gs>
              <a:gs pos="60001">
                <a:srgbClr val="85C2FF">
                  <a:alpha val="91200"/>
                </a:srgbClr>
              </a:gs>
              <a:gs pos="100000">
                <a:srgbClr val="5E9EFF">
                  <a:alpha val="9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2514600" y="1066800"/>
            <a:ext cx="419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NHÀ NGUYỄN THÀNH LẬP</a:t>
            </a: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3733800" y="609600"/>
            <a:ext cx="1981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Lịch sử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762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u="sng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II/ Sự thống trị của nhà Nguyễn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28600" y="3567113"/>
            <a:ext cx="1981200" cy="8302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solidFill>
                  <a:srgbClr val="FF3300"/>
                </a:solidFill>
                <a:cs typeface="Times New Roman" pitchFamily="18" charset="0"/>
              </a:rPr>
              <a:t>Thảo luận nhóm 6</a:t>
            </a:r>
          </a:p>
        </p:txBody>
      </p:sp>
      <p:sp>
        <p:nvSpPr>
          <p:cNvPr id="29707" name="AutoShape 11"/>
          <p:cNvSpPr>
            <a:spLocks/>
          </p:cNvSpPr>
          <p:nvPr/>
        </p:nvSpPr>
        <p:spPr bwMode="auto">
          <a:xfrm>
            <a:off x="3363913" y="2514600"/>
            <a:ext cx="5780087" cy="1371600"/>
          </a:xfrm>
          <a:prstGeom prst="borderCallout2">
            <a:avLst>
              <a:gd name="adj1" fmla="val 8333"/>
              <a:gd name="adj2" fmla="val -1319"/>
              <a:gd name="adj3" fmla="val 8333"/>
              <a:gd name="adj4" fmla="val -10630"/>
              <a:gd name="adj5" fmla="val 76505"/>
              <a:gd name="adj6" fmla="val -20324"/>
            </a:avLst>
          </a:prstGeom>
          <a:gradFill rotWithShape="1">
            <a:gsLst>
              <a:gs pos="0">
                <a:srgbClr val="FFEBFA">
                  <a:alpha val="81000"/>
                </a:srgbClr>
              </a:gs>
              <a:gs pos="30000">
                <a:srgbClr val="C4D6EB">
                  <a:alpha val="86100"/>
                </a:srgbClr>
              </a:gs>
              <a:gs pos="60001">
                <a:srgbClr val="85C2FF">
                  <a:alpha val="91200"/>
                </a:srgbClr>
              </a:gs>
              <a:gs pos="100000">
                <a:srgbClr val="5E9EFF">
                  <a:alpha val="98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800" b="1" u="sng">
                <a:solidFill>
                  <a:srgbClr val="FF6600"/>
                </a:solidFill>
                <a:latin typeface="Arial"/>
                <a:cs typeface="Times New Roman" pitchFamily="18" charset="0"/>
              </a:rPr>
              <a:t>Câu 1</a:t>
            </a:r>
            <a:r>
              <a:rPr lang="en-US" sz="2800">
                <a:solidFill>
                  <a:srgbClr val="FF6600"/>
                </a:solidFill>
                <a:latin typeface="Arial"/>
                <a:cs typeface="Times New Roman" pitchFamily="18" charset="0"/>
              </a:rPr>
              <a:t>: </a:t>
            </a:r>
            <a:r>
              <a:rPr lang="en-US" sz="2400" b="1">
                <a:solidFill>
                  <a:srgbClr val="FF6600"/>
                </a:solidFill>
                <a:latin typeface="Arial"/>
                <a:cs typeface="Times New Roman" pitchFamily="18" charset="0"/>
              </a:rPr>
              <a:t>Những sự kiện  n</a:t>
            </a:r>
            <a:r>
              <a:rPr lang="en-US" sz="2400" b="1">
                <a:solidFill>
                  <a:srgbClr val="FF6600"/>
                </a:solidFill>
                <a:latin typeface="Arial"/>
              </a:rPr>
              <a:t>ào</a:t>
            </a:r>
            <a:r>
              <a:rPr lang="en-US" sz="2800" b="1">
                <a:solidFill>
                  <a:srgbClr val="CC0000"/>
                </a:solidFill>
                <a:latin typeface="Arial"/>
              </a:rPr>
              <a:t> </a:t>
            </a:r>
            <a:r>
              <a:rPr lang="en-US" sz="2400" b="1">
                <a:solidFill>
                  <a:srgbClr val="FF6600"/>
                </a:solidFill>
                <a:latin typeface="Arial"/>
                <a:cs typeface="Times New Roman" pitchFamily="18" charset="0"/>
              </a:rPr>
              <a:t>chứng tỏ vua Nguyễn không muốn chia sẽ quyền lực cho ai ?</a:t>
            </a:r>
          </a:p>
        </p:txBody>
      </p:sp>
      <p:sp>
        <p:nvSpPr>
          <p:cNvPr id="29708" name="AutoShape 12"/>
          <p:cNvSpPr>
            <a:spLocks/>
          </p:cNvSpPr>
          <p:nvPr/>
        </p:nvSpPr>
        <p:spPr bwMode="auto">
          <a:xfrm>
            <a:off x="3276600" y="4038600"/>
            <a:ext cx="5867400" cy="1104900"/>
          </a:xfrm>
          <a:prstGeom prst="borderCallout2">
            <a:avLst>
              <a:gd name="adj1" fmla="val 10343"/>
              <a:gd name="adj2" fmla="val -1301"/>
              <a:gd name="adj3" fmla="val 10343"/>
              <a:gd name="adj4" fmla="val -9579"/>
              <a:gd name="adj5" fmla="val -2301"/>
              <a:gd name="adj6" fmla="val -18181"/>
            </a:avLst>
          </a:prstGeom>
          <a:gradFill rotWithShape="1">
            <a:gsLst>
              <a:gs pos="0">
                <a:srgbClr val="FFEBFA">
                  <a:alpha val="81000"/>
                </a:srgbClr>
              </a:gs>
              <a:gs pos="30000">
                <a:srgbClr val="C4D6EB">
                  <a:alpha val="86100"/>
                </a:srgbClr>
              </a:gs>
              <a:gs pos="60001">
                <a:srgbClr val="85C2FF">
                  <a:alpha val="91200"/>
                </a:srgbClr>
              </a:gs>
              <a:gs pos="100000">
                <a:srgbClr val="5E9EFF">
                  <a:alpha val="98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u="sng">
                <a:solidFill>
                  <a:srgbClr val="FF6600"/>
                </a:solidFill>
                <a:latin typeface="Arial"/>
                <a:cs typeface="Times New Roman" pitchFamily="18" charset="0"/>
              </a:rPr>
              <a:t>Câu 2:</a:t>
            </a:r>
            <a:r>
              <a:rPr lang="en-US" sz="2400" b="1">
                <a:solidFill>
                  <a:srgbClr val="FF6600"/>
                </a:solidFill>
                <a:latin typeface="Arial"/>
                <a:cs typeface="Times New Roman" pitchFamily="18" charset="0"/>
              </a:rPr>
              <a:t> : Quân đội nhà Nguyễn được tổ chức như thế nào ? </a:t>
            </a:r>
          </a:p>
        </p:txBody>
      </p:sp>
      <p:sp>
        <p:nvSpPr>
          <p:cNvPr id="29709" name="AutoShape 13"/>
          <p:cNvSpPr>
            <a:spLocks/>
          </p:cNvSpPr>
          <p:nvPr/>
        </p:nvSpPr>
        <p:spPr bwMode="auto">
          <a:xfrm>
            <a:off x="3276600" y="5410200"/>
            <a:ext cx="5867400" cy="1447800"/>
          </a:xfrm>
          <a:prstGeom prst="borderCallout2">
            <a:avLst>
              <a:gd name="adj1" fmla="val 7894"/>
              <a:gd name="adj2" fmla="val -1301"/>
              <a:gd name="adj3" fmla="val 7894"/>
              <a:gd name="adj4" fmla="val -9875"/>
              <a:gd name="adj5" fmla="val -76315"/>
              <a:gd name="adj6" fmla="val -18833"/>
            </a:avLst>
          </a:prstGeom>
          <a:gradFill rotWithShape="1">
            <a:gsLst>
              <a:gs pos="0">
                <a:srgbClr val="FFEBFA">
                  <a:alpha val="81000"/>
                </a:srgbClr>
              </a:gs>
              <a:gs pos="30000">
                <a:srgbClr val="C4D6EB">
                  <a:alpha val="86100"/>
                </a:srgbClr>
              </a:gs>
              <a:gs pos="60001">
                <a:srgbClr val="85C2FF">
                  <a:alpha val="91200"/>
                </a:srgbClr>
              </a:gs>
              <a:gs pos="100000">
                <a:srgbClr val="5E9EFF">
                  <a:alpha val="98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b="1" u="sng">
                <a:solidFill>
                  <a:srgbClr val="FF6600"/>
                </a:solidFill>
                <a:latin typeface="Arial"/>
                <a:cs typeface="Times New Roman" pitchFamily="18" charset="0"/>
              </a:rPr>
              <a:t>Câu 3:</a:t>
            </a:r>
            <a:r>
              <a:rPr lang="en-US" sz="2400" b="1">
                <a:solidFill>
                  <a:srgbClr val="FF6600"/>
                </a:solidFill>
                <a:latin typeface="Arial"/>
                <a:cs typeface="Times New Roman" pitchFamily="18" charset="0"/>
              </a:rPr>
              <a:t>  Nhà Nguyễn  đã ban hành Bộ luật gì ? B</a:t>
            </a:r>
            <a:r>
              <a:rPr lang="en-US" sz="2400" b="1">
                <a:solidFill>
                  <a:srgbClr val="FF6600"/>
                </a:solidFill>
                <a:latin typeface="Arial"/>
              </a:rPr>
              <a:t>ộ luật Gia Long ban hành nhằm </a:t>
            </a:r>
            <a:r>
              <a:rPr lang="en-US" sz="2400" b="1">
                <a:solidFill>
                  <a:srgbClr val="FF6600"/>
                </a:solidFill>
                <a:latin typeface="Arial"/>
                <a:cs typeface="Times New Roman" pitchFamily="18" charset="0"/>
              </a:rPr>
              <a:t>mục đích của bộ luật đó là gì ?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228600" y="5638800"/>
            <a:ext cx="2895600" cy="461963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 smtClean="0">
                <a:solidFill>
                  <a:srgbClr val="FF3300"/>
                </a:solidFill>
                <a:latin typeface="Arial"/>
                <a:cs typeface="Times New Roman" pitchFamily="18" charset="0"/>
              </a:rPr>
              <a:t>Thời gian: 2 phút</a:t>
            </a:r>
          </a:p>
        </p:txBody>
      </p:sp>
      <p:pic>
        <p:nvPicPr>
          <p:cNvPr id="133132" name="Picture 12" descr="clefabl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6" grpId="0" animBg="1"/>
      <p:bldP spid="297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743200" y="4343400"/>
            <a:ext cx="472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/>
              <a:t>  </a:t>
            </a:r>
          </a:p>
        </p:txBody>
      </p:sp>
      <p:sp>
        <p:nvSpPr>
          <p:cNvPr id="159752" name="AutoShape 8"/>
          <p:cNvSpPr>
            <a:spLocks noChangeArrowheads="1"/>
          </p:cNvSpPr>
          <p:nvPr/>
        </p:nvSpPr>
        <p:spPr bwMode="auto">
          <a:xfrm>
            <a:off x="533400" y="1219200"/>
            <a:ext cx="8382000" cy="5410200"/>
          </a:xfrm>
          <a:prstGeom prst="horizontalScroll">
            <a:avLst>
              <a:gd name="adj" fmla="val 20102"/>
            </a:avLst>
          </a:prstGeom>
          <a:gradFill rotWithShape="1">
            <a:gsLst>
              <a:gs pos="0">
                <a:srgbClr val="99FF99">
                  <a:gamma/>
                  <a:shade val="63529"/>
                  <a:invGamma/>
                </a:srgbClr>
              </a:gs>
              <a:gs pos="50000">
                <a:srgbClr val="99FF99">
                  <a:alpha val="39999"/>
                </a:srgbClr>
              </a:gs>
              <a:gs pos="100000">
                <a:srgbClr val="99FF99">
                  <a:gamma/>
                  <a:shade val="63529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1676400" y="2438400"/>
            <a:ext cx="7010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solidFill>
                  <a:srgbClr val="A50021"/>
                </a:solidFill>
              </a:rPr>
              <a:t>  </a:t>
            </a:r>
            <a:r>
              <a:rPr lang="en-US" sz="3600" b="1">
                <a:solidFill>
                  <a:srgbClr val="A50021"/>
                </a:solidFill>
              </a:rPr>
              <a:t>Các vua triều Nguyễn đã thực hiện nhiều chính sách để tập trung quyền hành trong tay và bảo vệ tuyệt đối ngai vàng của mình.</a:t>
            </a:r>
          </a:p>
        </p:txBody>
      </p:sp>
      <p:sp>
        <p:nvSpPr>
          <p:cNvPr id="20487" name="WordArt 3"/>
          <p:cNvSpPr>
            <a:spLocks noChangeArrowheads="1" noChangeShapeType="1" noTextEdit="1"/>
          </p:cNvSpPr>
          <p:nvPr/>
        </p:nvSpPr>
        <p:spPr bwMode="auto">
          <a:xfrm>
            <a:off x="2286000" y="1447800"/>
            <a:ext cx="449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NHÀ NGUYỄN THÀNH LẬP</a:t>
            </a:r>
          </a:p>
        </p:txBody>
      </p:sp>
      <p:sp>
        <p:nvSpPr>
          <p:cNvPr id="20488" name="WordArt 4"/>
          <p:cNvSpPr>
            <a:spLocks noChangeArrowheads="1" noChangeShapeType="1" noTextEdit="1"/>
          </p:cNvSpPr>
          <p:nvPr/>
        </p:nvSpPr>
        <p:spPr bwMode="auto">
          <a:xfrm>
            <a:off x="3200400" y="838200"/>
            <a:ext cx="2209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Lịch sử</a:t>
            </a:r>
          </a:p>
        </p:txBody>
      </p:sp>
      <p:pic>
        <p:nvPicPr>
          <p:cNvPr id="20489" name="Picture 20" descr="back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048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 descr="6c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746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2514600" y="1219200"/>
            <a:ext cx="419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NHÀ NGUYỄN THÀNH LẬP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7391400" y="3429000"/>
            <a:ext cx="1600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0033CC"/>
                </a:solidFill>
              </a:rPr>
              <a:t>THỦY    BINH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167640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II/ Sự thống trị của nhà Nguyễn</a:t>
            </a: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3657600" y="533400"/>
            <a:ext cx="1676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Lịch sử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7" grpId="0"/>
      <p:bldP spid="29702" grpId="0"/>
      <p:bldP spid="297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voi"/>
          <p:cNvPicPr>
            <a:picLocks noChangeAspect="1" noChangeArrowheads="1"/>
          </p:cNvPicPr>
          <p:nvPr/>
        </p:nvPicPr>
        <p:blipFill>
          <a:blip r:embed="rId2"/>
          <a:srcRect r="1334"/>
          <a:stretch>
            <a:fillRect/>
          </a:stretch>
        </p:blipFill>
        <p:spPr bwMode="auto">
          <a:xfrm>
            <a:off x="333375" y="147638"/>
            <a:ext cx="8401050" cy="5948362"/>
          </a:xfrm>
          <a:prstGeom prst="rect">
            <a:avLst/>
          </a:prstGeom>
          <a:noFill/>
          <a:ln w="57150">
            <a:pattFill prst="lgCheck">
              <a:fgClr>
                <a:srgbClr val="990000"/>
              </a:fgClr>
              <a:bgClr>
                <a:srgbClr val="FFFF00"/>
              </a:bgClr>
            </a:pattFill>
            <a:miter lim="800000"/>
            <a:headEnd/>
            <a:tailEnd/>
          </a:ln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276600" y="6216650"/>
            <a:ext cx="3163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b="1">
                <a:solidFill>
                  <a:srgbClr val="0033CC"/>
                </a:solidFill>
              </a:rPr>
              <a:t>TƯỢNG BINH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Flute+Dolph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ma-binh-hu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242888"/>
            <a:ext cx="8686800" cy="5943600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657600" y="6216650"/>
            <a:ext cx="226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b="1">
                <a:solidFill>
                  <a:srgbClr val="0033CC"/>
                </a:solidFill>
              </a:rPr>
              <a:t>MÃ  BINH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luat phap gia long_oke.mpg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52400"/>
            <a:ext cx="8001000" cy="5486400"/>
          </a:xfrm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295400" y="5791200"/>
            <a:ext cx="6781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rgbClr val="0000FF"/>
                </a:solidFill>
              </a:rPr>
              <a:t>Hình</a:t>
            </a:r>
            <a:r>
              <a:rPr lang="en-US" sz="2400" b="1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0000FF"/>
                </a:solidFill>
              </a:rPr>
              <a:t>phạt cùm tay, cùm cổ.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86"/>
                </p:tgtEl>
              </p:cMediaNode>
            </p:video>
          </p:childTnLst>
        </p:cTn>
      </p:par>
    </p:tnLst>
    <p:bldLst>
      <p:bldP spid="225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4"/>
          <p:cNvSpPr>
            <a:spLocks noChangeArrowheads="1" noChangeShapeType="1" noTextEdit="1"/>
          </p:cNvSpPr>
          <p:nvPr/>
        </p:nvSpPr>
        <p:spPr bwMode="auto">
          <a:xfrm>
            <a:off x="2209800" y="1600200"/>
            <a:ext cx="4343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NHÀ NGUYỄN THÀNH LẬP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4724400"/>
            <a:ext cx="9144000" cy="12001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99FFCC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Các vua nhà Nguyễn dùng mọi biện pháp thâu tóm quyền hành vào tay mình.</a:t>
            </a:r>
            <a:endParaRPr lang="en-US" sz="3600" b="1" smtClean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12001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99FFCC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Times New Roman" pitchFamily="18" charset="0"/>
              </a:rPr>
              <a:t>Năm 1802, Nguyễn Ánh lật đỗ triều Tây Sơn, lập nên triều Nguyễn.</a:t>
            </a:r>
            <a:endParaRPr lang="en-US" sz="3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228600" y="2362200"/>
            <a:ext cx="2743200" cy="7080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CAA279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u="sng">
                <a:solidFill>
                  <a:srgbClr val="0000FF"/>
                </a:solidFill>
              </a:rPr>
              <a:t>Nội dung</a:t>
            </a:r>
            <a:r>
              <a:rPr lang="en-US" sz="4000" b="1">
                <a:solidFill>
                  <a:srgbClr val="0000FF"/>
                </a:solidFill>
              </a:rPr>
              <a:t> : </a:t>
            </a:r>
          </a:p>
        </p:txBody>
      </p:sp>
      <p:sp>
        <p:nvSpPr>
          <p:cNvPr id="26630" name="WordArt 4"/>
          <p:cNvSpPr>
            <a:spLocks noChangeArrowheads="1" noChangeShapeType="1" noTextEdit="1"/>
          </p:cNvSpPr>
          <p:nvPr/>
        </p:nvSpPr>
        <p:spPr bwMode="auto">
          <a:xfrm>
            <a:off x="3276600" y="914400"/>
            <a:ext cx="213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Lịch sử</a:t>
            </a:r>
          </a:p>
        </p:txBody>
      </p:sp>
      <p:pic>
        <p:nvPicPr>
          <p:cNvPr id="26631" name="Picture 15" descr="back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048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  <p:bldP spid="409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AutoShape 5"/>
          <p:cNvSpPr>
            <a:spLocks noChangeArrowheads="1"/>
          </p:cNvSpPr>
          <p:nvPr/>
        </p:nvSpPr>
        <p:spPr bwMode="auto">
          <a:xfrm>
            <a:off x="4953000" y="762000"/>
            <a:ext cx="30480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600"/>
          </a:p>
        </p:txBody>
      </p:sp>
      <p:sp>
        <p:nvSpPr>
          <p:cNvPr id="163846" name="AutoShape 6"/>
          <p:cNvSpPr>
            <a:spLocks noChangeArrowheads="1"/>
          </p:cNvSpPr>
          <p:nvPr/>
        </p:nvSpPr>
        <p:spPr bwMode="auto">
          <a:xfrm>
            <a:off x="4953000" y="4572000"/>
            <a:ext cx="3124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600"/>
          </a:p>
        </p:txBody>
      </p:sp>
      <p:sp>
        <p:nvSpPr>
          <p:cNvPr id="163847" name="AutoShape 7"/>
          <p:cNvSpPr>
            <a:spLocks noChangeArrowheads="1"/>
          </p:cNvSpPr>
          <p:nvPr/>
        </p:nvSpPr>
        <p:spPr bwMode="auto">
          <a:xfrm>
            <a:off x="4953000" y="2667000"/>
            <a:ext cx="3124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600"/>
          </a:p>
        </p:txBody>
      </p:sp>
      <p:sp>
        <p:nvSpPr>
          <p:cNvPr id="163848" name="Oval 8"/>
          <p:cNvSpPr>
            <a:spLocks noChangeArrowheads="1"/>
          </p:cNvSpPr>
          <p:nvPr/>
        </p:nvSpPr>
        <p:spPr bwMode="auto">
          <a:xfrm>
            <a:off x="914400" y="1981200"/>
            <a:ext cx="2971800" cy="2819400"/>
          </a:xfrm>
          <a:prstGeom prst="ellipse">
            <a:avLst/>
          </a:prstGeom>
          <a:gradFill rotWithShape="1">
            <a:gsLst>
              <a:gs pos="0">
                <a:srgbClr val="99FF99"/>
              </a:gs>
              <a:gs pos="100000">
                <a:srgbClr val="61A26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600"/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1600200" y="2514600"/>
            <a:ext cx="152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>
                <a:solidFill>
                  <a:srgbClr val="0000FF"/>
                </a:solidFill>
              </a:rPr>
              <a:t>Trò chơi</a:t>
            </a:r>
          </a:p>
        </p:txBody>
      </p:sp>
      <p:pic>
        <p:nvPicPr>
          <p:cNvPr id="27655" name="Picture 10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2">
            <a:lum bright="26000" contrast="30000"/>
          </a:blip>
          <a:srcRect/>
          <a:stretch>
            <a:fillRect/>
          </a:stretch>
        </p:blipFill>
        <p:spPr bwMode="auto">
          <a:xfrm>
            <a:off x="0" y="0"/>
            <a:ext cx="91440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2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2">
            <a:lum bright="26000" contrast="30000"/>
          </a:blip>
          <a:srcRect/>
          <a:stretch>
            <a:fillRect/>
          </a:stretch>
        </p:blipFill>
        <p:spPr bwMode="auto">
          <a:xfrm>
            <a:off x="0" y="6415088"/>
            <a:ext cx="91440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3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2">
            <a:lum bright="26000" contrast="30000"/>
          </a:blip>
          <a:srcRect/>
          <a:stretch>
            <a:fillRect/>
          </a:stretch>
        </p:blipFill>
        <p:spPr bwMode="auto">
          <a:xfrm rot="5400000">
            <a:off x="-2628900" y="308610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4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2">
            <a:lum bright="26000" contrast="30000"/>
          </a:blip>
          <a:srcRect/>
          <a:stretch>
            <a:fillRect/>
          </a:stretch>
        </p:blipFill>
        <p:spPr bwMode="auto">
          <a:xfrm rot="-5400000">
            <a:off x="5981700" y="300990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5" name="Text Box 15"/>
          <p:cNvSpPr txBox="1">
            <a:spLocks noChangeArrowheads="1"/>
          </p:cNvSpPr>
          <p:nvPr/>
        </p:nvSpPr>
        <p:spPr bwMode="auto">
          <a:xfrm>
            <a:off x="5562600" y="11430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  Câu 1</a:t>
            </a:r>
          </a:p>
        </p:txBody>
      </p:sp>
      <p:sp>
        <p:nvSpPr>
          <p:cNvPr id="163856" name="Text Box 16"/>
          <p:cNvSpPr txBox="1">
            <a:spLocks noChangeArrowheads="1"/>
          </p:cNvSpPr>
          <p:nvPr/>
        </p:nvSpPr>
        <p:spPr bwMode="auto">
          <a:xfrm>
            <a:off x="5638800" y="49530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  Câu 3</a:t>
            </a:r>
          </a:p>
        </p:txBody>
      </p:sp>
      <p:sp>
        <p:nvSpPr>
          <p:cNvPr id="163857" name="Text Box 17"/>
          <p:cNvSpPr txBox="1">
            <a:spLocks noChangeArrowheads="1"/>
          </p:cNvSpPr>
          <p:nvPr/>
        </p:nvSpPr>
        <p:spPr bwMode="auto">
          <a:xfrm>
            <a:off x="5562600" y="30480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  Câu 2</a:t>
            </a:r>
          </a:p>
        </p:txBody>
      </p:sp>
      <p:sp>
        <p:nvSpPr>
          <p:cNvPr id="163865" name="Line 25"/>
          <p:cNvSpPr>
            <a:spLocks noChangeShapeType="1"/>
          </p:cNvSpPr>
          <p:nvPr/>
        </p:nvSpPr>
        <p:spPr bwMode="auto">
          <a:xfrm>
            <a:off x="3886200" y="34290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67" name="Line 27"/>
          <p:cNvSpPr>
            <a:spLocks noChangeShapeType="1"/>
          </p:cNvSpPr>
          <p:nvPr/>
        </p:nvSpPr>
        <p:spPr bwMode="auto">
          <a:xfrm flipV="1">
            <a:off x="4343400" y="1600200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68" name="Line 28"/>
          <p:cNvSpPr>
            <a:spLocks noChangeShapeType="1"/>
          </p:cNvSpPr>
          <p:nvPr/>
        </p:nvSpPr>
        <p:spPr bwMode="auto">
          <a:xfrm flipV="1">
            <a:off x="4343400" y="33528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71" name="Line 31"/>
          <p:cNvSpPr>
            <a:spLocks noChangeShapeType="1"/>
          </p:cNvSpPr>
          <p:nvPr/>
        </p:nvSpPr>
        <p:spPr bwMode="auto">
          <a:xfrm>
            <a:off x="4343400" y="16002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72" name="Line 32"/>
          <p:cNvSpPr>
            <a:spLocks noChangeShapeType="1"/>
          </p:cNvSpPr>
          <p:nvPr/>
        </p:nvSpPr>
        <p:spPr bwMode="auto">
          <a:xfrm>
            <a:off x="4343400" y="5334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63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63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63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63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63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63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63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63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animBg="1"/>
      <p:bldP spid="163846" grpId="0" animBg="1"/>
      <p:bldP spid="163847" grpId="0" animBg="1"/>
      <p:bldP spid="163848" grpId="0" animBg="1"/>
      <p:bldP spid="163849" grpId="0"/>
      <p:bldP spid="163855" grpId="0"/>
      <p:bldP spid="163856" grpId="0"/>
      <p:bldP spid="163857" grpId="0"/>
      <p:bldP spid="163865" grpId="0" animBg="1"/>
      <p:bldP spid="163867" grpId="0" animBg="1"/>
      <p:bldP spid="163868" grpId="0" animBg="1"/>
      <p:bldP spid="163871" grpId="0" animBg="1"/>
      <p:bldP spid="16387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85800" y="1400175"/>
            <a:ext cx="7620000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/>
              <a:t>Nguyễn Ánh lật đổ triều Tây Sơn, lập nên triều Nguyễn vào năm nào ?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2286000" y="381000"/>
            <a:ext cx="4495800" cy="6096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Trò chơi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371600" y="3276600"/>
            <a:ext cx="3429000" cy="5334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           </a:t>
            </a:r>
            <a:r>
              <a:rPr lang="en-US" sz="2800" b="1">
                <a:solidFill>
                  <a:schemeClr val="bg1"/>
                </a:solidFill>
              </a:rPr>
              <a:t>a. Năm 1802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371600" y="4419600"/>
            <a:ext cx="3429000" cy="5334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           </a:t>
            </a:r>
            <a:r>
              <a:rPr lang="en-US" sz="2800" b="1">
                <a:solidFill>
                  <a:schemeClr val="bg1"/>
                </a:solidFill>
              </a:rPr>
              <a:t>b. Năm 1082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371600" y="5638800"/>
            <a:ext cx="3429000" cy="5334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           </a:t>
            </a:r>
            <a:r>
              <a:rPr lang="en-US" sz="2800" b="1">
                <a:solidFill>
                  <a:schemeClr val="bg1"/>
                </a:solidFill>
              </a:rPr>
              <a:t>c. Năm 1858</a:t>
            </a:r>
          </a:p>
        </p:txBody>
      </p:sp>
      <p:pic>
        <p:nvPicPr>
          <p:cNvPr id="28679" name="Picture 10" descr="Candle-06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981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19" descr="natureros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5814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391400" y="3962400"/>
            <a:ext cx="762000" cy="609600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FF0000"/>
                </a:solidFill>
              </a:rPr>
              <a:t> 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60"/>
                            </p:stCondLst>
                            <p:childTnLst>
                              <p:par>
                                <p:cTn id="1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660"/>
                            </p:stCondLst>
                            <p:childTnLst>
                              <p:par>
                                <p:cTn id="1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16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530" grpId="0" animBg="1"/>
      <p:bldP spid="22532" grpId="0" animBg="1"/>
      <p:bldP spid="22532" grpId="1" animBg="1"/>
      <p:bldP spid="22533" grpId="0" animBg="1"/>
      <p:bldP spid="22534" grpId="0" animBg="1"/>
      <p:bldP spid="2" grpId="0" animBg="1"/>
      <p:bldP spid="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2">
            <a:lum bright="26000" contrast="30000"/>
          </a:blip>
          <a:srcRect/>
          <a:stretch>
            <a:fillRect/>
          </a:stretch>
        </p:blipFill>
        <p:spPr bwMode="auto">
          <a:xfrm rot="5400000">
            <a:off x="-2628900" y="308610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2">
            <a:lum bright="26000" contrast="30000"/>
          </a:blip>
          <a:srcRect/>
          <a:stretch>
            <a:fillRect/>
          </a:stretch>
        </p:blipFill>
        <p:spPr bwMode="auto">
          <a:xfrm>
            <a:off x="0" y="0"/>
            <a:ext cx="91440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2">
            <a:lum bright="26000" contrast="30000"/>
          </a:blip>
          <a:srcRect/>
          <a:stretch>
            <a:fillRect/>
          </a:stretch>
        </p:blipFill>
        <p:spPr bwMode="auto">
          <a:xfrm rot="-5400000">
            <a:off x="5981700" y="300990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2">
            <a:lum bright="26000" contrast="30000"/>
          </a:blip>
          <a:srcRect/>
          <a:stretch>
            <a:fillRect/>
          </a:stretch>
        </p:blipFill>
        <p:spPr bwMode="auto">
          <a:xfrm>
            <a:off x="0" y="6415088"/>
            <a:ext cx="91440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74" name="Oval 10"/>
          <p:cNvSpPr>
            <a:spLocks noChangeArrowheads="1"/>
          </p:cNvSpPr>
          <p:nvPr/>
        </p:nvSpPr>
        <p:spPr bwMode="auto">
          <a:xfrm>
            <a:off x="914400" y="1981200"/>
            <a:ext cx="2971800" cy="2819400"/>
          </a:xfrm>
          <a:prstGeom prst="ellipse">
            <a:avLst/>
          </a:prstGeom>
          <a:gradFill rotWithShape="1">
            <a:gsLst>
              <a:gs pos="0">
                <a:srgbClr val="99FF99"/>
              </a:gs>
              <a:gs pos="100000">
                <a:srgbClr val="61A26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600"/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1600200" y="2514600"/>
            <a:ext cx="152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>
                <a:solidFill>
                  <a:srgbClr val="0000FF"/>
                </a:solidFill>
              </a:rPr>
              <a:t>Trò chơi</a:t>
            </a:r>
          </a:p>
        </p:txBody>
      </p:sp>
      <p:sp>
        <p:nvSpPr>
          <p:cNvPr id="164878" name="AutoShape 14"/>
          <p:cNvSpPr>
            <a:spLocks noChangeArrowheads="1"/>
          </p:cNvSpPr>
          <p:nvPr/>
        </p:nvSpPr>
        <p:spPr bwMode="auto">
          <a:xfrm>
            <a:off x="4876800" y="3505200"/>
            <a:ext cx="3124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600"/>
          </a:p>
        </p:txBody>
      </p:sp>
      <p:sp>
        <p:nvSpPr>
          <p:cNvPr id="164879" name="AutoShape 15"/>
          <p:cNvSpPr>
            <a:spLocks noChangeArrowheads="1"/>
          </p:cNvSpPr>
          <p:nvPr/>
        </p:nvSpPr>
        <p:spPr bwMode="auto">
          <a:xfrm>
            <a:off x="4876800" y="1600200"/>
            <a:ext cx="3124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600"/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5562600" y="38862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  Câu 3</a:t>
            </a:r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5486400" y="19812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  Câu 2</a:t>
            </a:r>
          </a:p>
        </p:txBody>
      </p:sp>
      <p:sp>
        <p:nvSpPr>
          <p:cNvPr id="164883" name="Line 19"/>
          <p:cNvSpPr>
            <a:spLocks noChangeShapeType="1"/>
          </p:cNvSpPr>
          <p:nvPr/>
        </p:nvSpPr>
        <p:spPr bwMode="auto">
          <a:xfrm>
            <a:off x="3886200" y="34290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85" name="Line 21"/>
          <p:cNvSpPr>
            <a:spLocks noChangeShapeType="1"/>
          </p:cNvSpPr>
          <p:nvPr/>
        </p:nvSpPr>
        <p:spPr bwMode="auto">
          <a:xfrm flipV="1">
            <a:off x="4419600" y="24384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86" name="Line 22"/>
          <p:cNvSpPr>
            <a:spLocks noChangeShapeType="1"/>
          </p:cNvSpPr>
          <p:nvPr/>
        </p:nvSpPr>
        <p:spPr bwMode="auto">
          <a:xfrm>
            <a:off x="4419600" y="34290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87" name="Line 23"/>
          <p:cNvSpPr>
            <a:spLocks noChangeShapeType="1"/>
          </p:cNvSpPr>
          <p:nvPr/>
        </p:nvSpPr>
        <p:spPr bwMode="auto">
          <a:xfrm>
            <a:off x="4419600" y="2438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88" name="Line 24"/>
          <p:cNvSpPr>
            <a:spLocks noChangeShapeType="1"/>
          </p:cNvSpPr>
          <p:nvPr/>
        </p:nvSpPr>
        <p:spPr bwMode="auto">
          <a:xfrm>
            <a:off x="4419600" y="4419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4" grpId="0" animBg="1"/>
      <p:bldP spid="164875" grpId="0"/>
      <p:bldP spid="164878" grpId="0" animBg="1"/>
      <p:bldP spid="164879" grpId="0" animBg="1"/>
      <p:bldP spid="164880" grpId="0"/>
      <p:bldP spid="164881" grpId="0"/>
      <p:bldP spid="164883" grpId="0" animBg="1"/>
      <p:bldP spid="164885" grpId="0" animBg="1"/>
      <p:bldP spid="164886" grpId="0" animBg="1"/>
      <p:bldP spid="164887" grpId="0" animBg="1"/>
      <p:bldP spid="16488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3276600" y="914400"/>
            <a:ext cx="213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Lịch sử</a:t>
            </a:r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2209800" y="1600200"/>
            <a:ext cx="4343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NHÀ NGUYỄN THÀNH LẬP</a:t>
            </a:r>
          </a:p>
        </p:txBody>
      </p:sp>
      <p:sp>
        <p:nvSpPr>
          <p:cNvPr id="165925" name="Text Box 37"/>
          <p:cNvSpPr txBox="1">
            <a:spLocks noChangeArrowheads="1"/>
          </p:cNvSpPr>
          <p:nvPr/>
        </p:nvSpPr>
        <p:spPr bwMode="auto">
          <a:xfrm>
            <a:off x="0" y="2514600"/>
            <a:ext cx="8991600" cy="711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Nhà Nguyễn chọn đâu làm kinh đô ?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33400" y="3429000"/>
            <a:ext cx="3429000" cy="5334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</a:rPr>
              <a:t>           a. Thăng Long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3400" y="4191000"/>
            <a:ext cx="3429000" cy="5334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</a:rPr>
              <a:t>           b. Hoa Lư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3400" y="4953000"/>
            <a:ext cx="3429000" cy="5334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</a:rPr>
              <a:t>            c. Phú Xuân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5715000"/>
            <a:ext cx="3429000" cy="5334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</a:rPr>
              <a:t>            d. Cổ Loa</a:t>
            </a:r>
          </a:p>
        </p:txBody>
      </p:sp>
      <p:pic>
        <p:nvPicPr>
          <p:cNvPr id="165941" name="Picture 53" descr="naturerose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8862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39000" y="4267200"/>
            <a:ext cx="762000" cy="609600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FF0000"/>
                </a:solidFill>
              </a:rPr>
              <a:t>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9700" grpId="0" animBg="1"/>
      <p:bldP spid="40964" grpId="0" animBg="1"/>
      <p:bldP spid="165925" grpId="0" animBg="1"/>
      <p:bldP spid="22532" grpId="0" animBg="1"/>
      <p:bldP spid="2" grpId="0" animBg="1"/>
      <p:bldP spid="3" grpId="0" animBg="1"/>
      <p:bldP spid="3" grpId="1" animBg="1"/>
      <p:bldP spid="4" grpId="0" animBg="1"/>
      <p:bldP spid="5" grpId="0" animBg="1"/>
      <p:bldP spid="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12001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sz="3600">
                <a:solidFill>
                  <a:srgbClr val="0000FF"/>
                </a:solidFill>
                <a:cs typeface="Times New Roman" pitchFamily="18" charset="0"/>
              </a:rPr>
              <a:t>Những ý nào dưới đây thể hiện sự thống trị của nhà Nguyễn?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28600" y="2438400"/>
            <a:ext cx="8534400" cy="10668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Times New Roman" pitchFamily="18" charset="0"/>
              </a:rPr>
              <a:t>a. Các vua Nguyễn không muốn chia sẽ</a:t>
            </a: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Times New Roman" pitchFamily="18" charset="0"/>
              </a:rPr>
              <a:t> quyền hành cho ai.</a:t>
            </a:r>
            <a:endParaRPr lang="en-US" sz="32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04800" y="3733800"/>
            <a:ext cx="8534400" cy="8382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latin typeface="Arial"/>
                <a:cs typeface="Times New Roman" pitchFamily="18" charset="0"/>
              </a:rPr>
              <a:t>b. 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Times New Roman" pitchFamily="18" charset="0"/>
              </a:rPr>
              <a:t>Nhà Nguyễn quan tâm cũng cố quân đội</a:t>
            </a:r>
            <a:r>
              <a:rPr lang="en-US" sz="2800" b="1">
                <a:solidFill>
                  <a:schemeClr val="bg1"/>
                </a:solidFill>
                <a:latin typeface="Arial"/>
                <a:cs typeface="Times New Roman" pitchFamily="18" charset="0"/>
              </a:rPr>
              <a:t> 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04800" y="4724400"/>
            <a:ext cx="8534400" cy="9906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chemeClr val="bg1"/>
                </a:solidFill>
                <a:cs typeface="Times New Roman" pitchFamily="18" charset="0"/>
              </a:rPr>
              <a:t>c. Nhà Nguyễn ban hành Bộ luật Gia Long</a:t>
            </a:r>
          </a:p>
          <a:p>
            <a:r>
              <a:rPr lang="en-US" sz="3200">
                <a:solidFill>
                  <a:schemeClr val="bg1"/>
                </a:solidFill>
                <a:cs typeface="Times New Roman" pitchFamily="18" charset="0"/>
              </a:rPr>
              <a:t> bảo vệ tuyệt đối quyền hành của nhà vua.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04800" y="5943600"/>
            <a:ext cx="8534400" cy="6096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chemeClr val="bg1"/>
                </a:solidFill>
                <a:cs typeface="Times New Roman" pitchFamily="18" charset="0"/>
              </a:rPr>
              <a:t>d. Tất cả các ý trên</a:t>
            </a:r>
            <a:r>
              <a:rPr lang="en-US" sz="2800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143750" y="981075"/>
            <a:ext cx="2057400" cy="1763713"/>
            <a:chOff x="1344" y="672"/>
            <a:chExt cx="2160" cy="1505"/>
          </a:xfrm>
        </p:grpSpPr>
        <p:pic>
          <p:nvPicPr>
            <p:cNvPr id="31758" name="Picture 8" descr="j023413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44" y="672"/>
              <a:ext cx="2160" cy="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9" name="AutoShape 9" descr="CA2JXBI5"/>
            <p:cNvSpPr>
              <a:spLocks noChangeArrowheads="1"/>
            </p:cNvSpPr>
            <p:nvPr/>
          </p:nvSpPr>
          <p:spPr bwMode="auto">
            <a:xfrm rot="-614954">
              <a:off x="2033" y="1069"/>
              <a:ext cx="951" cy="671"/>
            </a:xfrm>
            <a:prstGeom prst="smileyFace">
              <a:avLst>
                <a:gd name="adj" fmla="val 4653"/>
              </a:avLst>
            </a:prstGeom>
            <a:blipFill dpi="0" rotWithShape="1">
              <a:blip r:embed="rId6"/>
              <a:srcRect/>
              <a:stretch>
                <a:fillRect/>
              </a:stretch>
            </a:blipFill>
            <a:ln w="9525">
              <a:solidFill>
                <a:srgbClr val="FBFBE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/>
            </a:p>
          </p:txBody>
        </p:sp>
      </p:grp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7854950" y="1435100"/>
            <a:ext cx="784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7200" b="1"/>
              <a:t>0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7854950" y="1403350"/>
            <a:ext cx="784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7200" b="1"/>
              <a:t>1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7854950" y="1393825"/>
            <a:ext cx="784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7200" b="1"/>
              <a:t>2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7858125" y="1393825"/>
            <a:ext cx="784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7200" b="1"/>
              <a:t>3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7854950" y="1403350"/>
            <a:ext cx="784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7200" b="1"/>
              <a:t>4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7854950" y="1403350"/>
            <a:ext cx="784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7200" b="1"/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3555" grpId="0" animBg="1" autoUpdateAnimBg="0"/>
      <p:bldP spid="23556" grpId="0" animBg="1" autoUpdateAnimBg="0"/>
      <p:bldP spid="23557" grpId="0" animBg="1" autoUpdateAnimBg="0"/>
      <p:bldP spid="23558" grpId="0" animBg="1" autoUpdateAnimBg="0"/>
      <p:bldP spid="23558" grpId="1" animBg="1"/>
      <p:bldP spid="23562" grpId="0"/>
      <p:bldP spid="23563" grpId="0"/>
      <p:bldP spid="23564" grpId="0"/>
      <p:bldP spid="23565" grpId="0"/>
      <p:bldP spid="23566" grpId="0"/>
      <p:bldP spid="235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4"/>
          <p:cNvSpPr>
            <a:spLocks noChangeArrowheads="1" noChangeShapeType="1" noTextEdit="1"/>
          </p:cNvSpPr>
          <p:nvPr/>
        </p:nvSpPr>
        <p:spPr bwMode="auto">
          <a:xfrm>
            <a:off x="2209800" y="1600200"/>
            <a:ext cx="4343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NHÀ NGUYỄN THÀNH LẬP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4724400"/>
            <a:ext cx="9144000" cy="12001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99FFCC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Các vua nhà Nguyễn dùng mọi biện pháp thâu tóm quyền hành vào tay mình.</a:t>
            </a:r>
            <a:endParaRPr lang="en-US" sz="3600" b="1" smtClean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12001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99FFCC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Times New Roman" pitchFamily="18" charset="0"/>
              </a:rPr>
              <a:t>Năm 1802, Nguyễn Ánh lật đỗ triều Tây Sơn, lập nên triều Nguyễn.</a:t>
            </a:r>
            <a:endParaRPr lang="en-US" sz="3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28600" y="2362200"/>
            <a:ext cx="2743200" cy="7080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CAA279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u="sng">
                <a:solidFill>
                  <a:srgbClr val="0000FF"/>
                </a:solidFill>
              </a:rPr>
              <a:t>Nội dung</a:t>
            </a:r>
            <a:r>
              <a:rPr lang="en-US" sz="4000" b="1">
                <a:solidFill>
                  <a:srgbClr val="0000FF"/>
                </a:solidFill>
              </a:rPr>
              <a:t> : </a:t>
            </a:r>
          </a:p>
        </p:txBody>
      </p:sp>
      <p:sp>
        <p:nvSpPr>
          <p:cNvPr id="32774" name="WordArt 4"/>
          <p:cNvSpPr>
            <a:spLocks noChangeArrowheads="1" noChangeShapeType="1" noTextEdit="1"/>
          </p:cNvSpPr>
          <p:nvPr/>
        </p:nvSpPr>
        <p:spPr bwMode="auto">
          <a:xfrm>
            <a:off x="3276600" y="914400"/>
            <a:ext cx="213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Lịch sử</a:t>
            </a:r>
          </a:p>
        </p:txBody>
      </p:sp>
      <p:pic>
        <p:nvPicPr>
          <p:cNvPr id="32775" name="Picture 8" descr="back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048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  <p:bldP spid="409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015288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" charset="0"/>
              </a:rPr>
              <a:t>      </a:t>
            </a:r>
            <a:r>
              <a:rPr lang="en-US" sz="4000" b="1" smtClean="0">
                <a:solidFill>
                  <a:srgbClr val="000099"/>
                </a:solidFill>
                <a:latin typeface="Arial" charset="0"/>
              </a:rPr>
              <a:t>TRÒ CHƠI: Ô CỬA BÍ MẬT</a:t>
            </a:r>
          </a:p>
        </p:txBody>
      </p:sp>
      <p:pic>
        <p:nvPicPr>
          <p:cNvPr id="68627" name="Picture 19" descr="j0234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38" name="Rectangle 30"/>
          <p:cNvSpPr>
            <a:spLocks noChangeArrowheads="1"/>
          </p:cNvSpPr>
          <p:nvPr/>
        </p:nvSpPr>
        <p:spPr bwMode="auto">
          <a:xfrm>
            <a:off x="1828800" y="381000"/>
            <a:ext cx="5715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4400" u="sng">
                <a:solidFill>
                  <a:srgbClr val="FF0066"/>
                </a:solidFill>
              </a:rPr>
              <a:t>Kiểm tra bài cũ</a:t>
            </a:r>
          </a:p>
        </p:txBody>
      </p:sp>
      <p:sp>
        <p:nvSpPr>
          <p:cNvPr id="68645" name="Rectangle 37"/>
          <p:cNvSpPr>
            <a:spLocks noChangeArrowheads="1"/>
          </p:cNvSpPr>
          <p:nvPr/>
        </p:nvSpPr>
        <p:spPr bwMode="auto">
          <a:xfrm>
            <a:off x="1219200" y="4191000"/>
            <a:ext cx="2590800" cy="2209800"/>
          </a:xfrm>
          <a:prstGeom prst="rect">
            <a:avLst/>
          </a:prstGeom>
          <a:gradFill rotWithShape="1">
            <a:gsLst>
              <a:gs pos="0">
                <a:srgbClr val="762F47"/>
              </a:gs>
              <a:gs pos="50000">
                <a:srgbClr val="FF6699"/>
              </a:gs>
              <a:gs pos="100000">
                <a:srgbClr val="762F47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600"/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3352800" y="1752600"/>
            <a:ext cx="2590800" cy="2209800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2F76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/>
          </a:p>
        </p:txBody>
      </p:sp>
      <p:sp>
        <p:nvSpPr>
          <p:cNvPr id="68649" name="Rectangle 41"/>
          <p:cNvSpPr>
            <a:spLocks noChangeArrowheads="1"/>
          </p:cNvSpPr>
          <p:nvPr/>
        </p:nvSpPr>
        <p:spPr bwMode="auto">
          <a:xfrm>
            <a:off x="5410200" y="4191000"/>
            <a:ext cx="2590800" cy="2209800"/>
          </a:xfrm>
          <a:prstGeom prst="rect">
            <a:avLst/>
          </a:prstGeom>
          <a:gradFill rotWithShape="1">
            <a:gsLst>
              <a:gs pos="0">
                <a:srgbClr val="76762F"/>
              </a:gs>
              <a:gs pos="50000">
                <a:srgbClr val="FFFF66"/>
              </a:gs>
              <a:gs pos="100000">
                <a:srgbClr val="76762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600"/>
          </a:p>
        </p:txBody>
      </p:sp>
      <p:sp>
        <p:nvSpPr>
          <p:cNvPr id="68653" name="Text Box 45"/>
          <p:cNvSpPr txBox="1">
            <a:spLocks noChangeArrowheads="1"/>
          </p:cNvSpPr>
          <p:nvPr/>
        </p:nvSpPr>
        <p:spPr bwMode="auto">
          <a:xfrm>
            <a:off x="3733800" y="2133600"/>
            <a:ext cx="1828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b="1"/>
              <a:t>Ô cửa số 1</a:t>
            </a:r>
          </a:p>
        </p:txBody>
      </p:sp>
      <p:sp>
        <p:nvSpPr>
          <p:cNvPr id="68657" name="Text Box 49"/>
          <p:cNvSpPr txBox="1">
            <a:spLocks noChangeArrowheads="1"/>
          </p:cNvSpPr>
          <p:nvPr/>
        </p:nvSpPr>
        <p:spPr bwMode="auto">
          <a:xfrm>
            <a:off x="1600200" y="4495800"/>
            <a:ext cx="1828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b="1"/>
              <a:t>Ô cửa số 2</a:t>
            </a:r>
          </a:p>
        </p:txBody>
      </p:sp>
      <p:sp>
        <p:nvSpPr>
          <p:cNvPr id="68658" name="Text Box 50"/>
          <p:cNvSpPr txBox="1">
            <a:spLocks noChangeArrowheads="1"/>
          </p:cNvSpPr>
          <p:nvPr/>
        </p:nvSpPr>
        <p:spPr bwMode="auto">
          <a:xfrm>
            <a:off x="5791200" y="4572000"/>
            <a:ext cx="1828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b="1"/>
              <a:t>Ô cửa số 3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686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45" grpId="0" animBg="1"/>
      <p:bldP spid="68648" grpId="0" animBg="1"/>
      <p:bldP spid="68649" grpId="0" animBg="1"/>
      <p:bldP spid="68653" grpId="0"/>
      <p:bldP spid="68657" grpId="0"/>
      <p:bldP spid="686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488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28600"/>
            <a:ext cx="9448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6" name="WordArt 6" descr="Purple mesh"/>
          <p:cNvSpPr>
            <a:spLocks noChangeArrowheads="1" noChangeShapeType="1" noTextEdit="1"/>
          </p:cNvSpPr>
          <p:nvPr/>
        </p:nvSpPr>
        <p:spPr bwMode="auto">
          <a:xfrm>
            <a:off x="2438400" y="1752600"/>
            <a:ext cx="4343400" cy="34290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084737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Chào tạm biệt . Hẹn gặp lại . </a:t>
            </a:r>
          </a:p>
        </p:txBody>
      </p:sp>
      <p:grpSp>
        <p:nvGrpSpPr>
          <p:cNvPr id="33799" name="Group 7"/>
          <p:cNvGrpSpPr>
            <a:grpSpLocks/>
          </p:cNvGrpSpPr>
          <p:nvPr/>
        </p:nvGrpSpPr>
        <p:grpSpPr bwMode="auto">
          <a:xfrm>
            <a:off x="0" y="0"/>
            <a:ext cx="9448800" cy="6858000"/>
            <a:chOff x="0" y="-10"/>
            <a:chExt cx="5760" cy="4330"/>
          </a:xfrm>
        </p:grpSpPr>
        <p:pic>
          <p:nvPicPr>
            <p:cNvPr id="33805" name="Picture 8" descr="Animate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6" name="Picture 9" descr="Animate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7" name="Picture 10" descr="Animate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8" name="Picture 11" descr="Animate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800" name="Group 12"/>
          <p:cNvGrpSpPr>
            <a:grpSpLocks/>
          </p:cNvGrpSpPr>
          <p:nvPr/>
        </p:nvGrpSpPr>
        <p:grpSpPr bwMode="auto">
          <a:xfrm>
            <a:off x="180975" y="228600"/>
            <a:ext cx="9115425" cy="6400800"/>
            <a:chOff x="18" y="11"/>
            <a:chExt cx="5724" cy="4298"/>
          </a:xfrm>
        </p:grpSpPr>
        <p:sp>
          <p:nvSpPr>
            <p:cNvPr id="33801" name="Freeform 13"/>
            <p:cNvSpPr>
              <a:spLocks noEditPoints="1"/>
            </p:cNvSpPr>
            <p:nvPr/>
          </p:nvSpPr>
          <p:spPr bwMode="auto">
            <a:xfrm>
              <a:off x="231" y="145"/>
              <a:ext cx="5298" cy="4030"/>
            </a:xfrm>
            <a:custGeom>
              <a:avLst/>
              <a:gdLst>
                <a:gd name="T0" fmla="*/ 278 w 5298"/>
                <a:gd name="T1" fmla="*/ 3904 h 4030"/>
                <a:gd name="T2" fmla="*/ 150 w 5298"/>
                <a:gd name="T3" fmla="*/ 3840 h 4030"/>
                <a:gd name="T4" fmla="*/ 73 w 5298"/>
                <a:gd name="T5" fmla="*/ 3985 h 4030"/>
                <a:gd name="T6" fmla="*/ 0 w 5298"/>
                <a:gd name="T7" fmla="*/ 3741 h 4030"/>
                <a:gd name="T8" fmla="*/ 128 w 5298"/>
                <a:gd name="T9" fmla="*/ 3613 h 4030"/>
                <a:gd name="T10" fmla="*/ 0 w 5298"/>
                <a:gd name="T11" fmla="*/ 3585 h 4030"/>
                <a:gd name="T12" fmla="*/ 44 w 5298"/>
                <a:gd name="T13" fmla="*/ 3365 h 4030"/>
                <a:gd name="T14" fmla="*/ 95 w 5298"/>
                <a:gd name="T15" fmla="*/ 3585 h 4030"/>
                <a:gd name="T16" fmla="*/ 381 w 5298"/>
                <a:gd name="T17" fmla="*/ 3916 h 4030"/>
                <a:gd name="T18" fmla="*/ 879 w 5298"/>
                <a:gd name="T19" fmla="*/ 4003 h 4030"/>
                <a:gd name="T20" fmla="*/ 887 w 5298"/>
                <a:gd name="T21" fmla="*/ 4030 h 4030"/>
                <a:gd name="T22" fmla="*/ 557 w 5298"/>
                <a:gd name="T23" fmla="*/ 4030 h 4030"/>
                <a:gd name="T24" fmla="*/ 498 w 5298"/>
                <a:gd name="T25" fmla="*/ 3987 h 4030"/>
                <a:gd name="T26" fmla="*/ 381 w 5298"/>
                <a:gd name="T27" fmla="*/ 4012 h 4030"/>
                <a:gd name="T28" fmla="*/ 5254 w 5298"/>
                <a:gd name="T29" fmla="*/ 4003 h 4030"/>
                <a:gd name="T30" fmla="*/ 5221 w 5298"/>
                <a:gd name="T31" fmla="*/ 3886 h 4030"/>
                <a:gd name="T32" fmla="*/ 5254 w 5298"/>
                <a:gd name="T33" fmla="*/ 3904 h 4030"/>
                <a:gd name="T34" fmla="*/ 5163 w 5298"/>
                <a:gd name="T35" fmla="*/ 3927 h 4030"/>
                <a:gd name="T36" fmla="*/ 5199 w 5298"/>
                <a:gd name="T37" fmla="*/ 3718 h 4030"/>
                <a:gd name="T38" fmla="*/ 5199 w 5298"/>
                <a:gd name="T39" fmla="*/ 3666 h 4030"/>
                <a:gd name="T40" fmla="*/ 5229 w 5298"/>
                <a:gd name="T41" fmla="*/ 3491 h 4030"/>
                <a:gd name="T42" fmla="*/ 5229 w 5298"/>
                <a:gd name="T43" fmla="*/ 3393 h 4030"/>
                <a:gd name="T44" fmla="*/ 5207 w 5298"/>
                <a:gd name="T45" fmla="*/ 3776 h 4030"/>
                <a:gd name="T46" fmla="*/ 4613 w 5298"/>
                <a:gd name="T47" fmla="*/ 3925 h 4030"/>
                <a:gd name="T48" fmla="*/ 4261 w 5298"/>
                <a:gd name="T49" fmla="*/ 3964 h 4030"/>
                <a:gd name="T50" fmla="*/ 4595 w 5298"/>
                <a:gd name="T51" fmla="*/ 3996 h 4030"/>
                <a:gd name="T52" fmla="*/ 4701 w 5298"/>
                <a:gd name="T53" fmla="*/ 4003 h 4030"/>
                <a:gd name="T54" fmla="*/ 4800 w 5298"/>
                <a:gd name="T55" fmla="*/ 4030 h 4030"/>
                <a:gd name="T56" fmla="*/ 5251 w 5298"/>
                <a:gd name="T57" fmla="*/ 3776 h 4030"/>
                <a:gd name="T58" fmla="*/ 5247 w 5298"/>
                <a:gd name="T59" fmla="*/ 688 h 4030"/>
                <a:gd name="T60" fmla="*/ 242 w 5298"/>
                <a:gd name="T61" fmla="*/ 144 h 4030"/>
                <a:gd name="T62" fmla="*/ 77 w 5298"/>
                <a:gd name="T63" fmla="*/ 211 h 4030"/>
                <a:gd name="T64" fmla="*/ 176 w 5298"/>
                <a:gd name="T65" fmla="*/ 84 h 4030"/>
                <a:gd name="T66" fmla="*/ 47 w 5298"/>
                <a:gd name="T67" fmla="*/ 254 h 4030"/>
                <a:gd name="T68" fmla="*/ 44 w 5298"/>
                <a:gd name="T69" fmla="*/ 323 h 4030"/>
                <a:gd name="T70" fmla="*/ 0 w 5298"/>
                <a:gd name="T71" fmla="*/ 385 h 4030"/>
                <a:gd name="T72" fmla="*/ 0 w 5298"/>
                <a:gd name="T73" fmla="*/ 566 h 4030"/>
                <a:gd name="T74" fmla="*/ 113 w 5298"/>
                <a:gd name="T75" fmla="*/ 566 h 4030"/>
                <a:gd name="T76" fmla="*/ 242 w 5298"/>
                <a:gd name="T77" fmla="*/ 167 h 4030"/>
                <a:gd name="T78" fmla="*/ 703 w 5298"/>
                <a:gd name="T79" fmla="*/ 59 h 4030"/>
                <a:gd name="T80" fmla="*/ 1037 w 5298"/>
                <a:gd name="T81" fmla="*/ 0 h 4030"/>
                <a:gd name="T82" fmla="*/ 652 w 5298"/>
                <a:gd name="T83" fmla="*/ 0 h 4030"/>
                <a:gd name="T84" fmla="*/ 447 w 5298"/>
                <a:gd name="T85" fmla="*/ 80 h 4030"/>
                <a:gd name="T86" fmla="*/ 403 w 5298"/>
                <a:gd name="T87" fmla="*/ 0 h 4030"/>
                <a:gd name="T88" fmla="*/ 242 w 5298"/>
                <a:gd name="T89" fmla="*/ 103 h 4030"/>
                <a:gd name="T90" fmla="*/ 5042 w 5298"/>
                <a:gd name="T91" fmla="*/ 48 h 4030"/>
                <a:gd name="T92" fmla="*/ 5097 w 5298"/>
                <a:gd name="T93" fmla="*/ 167 h 4030"/>
                <a:gd name="T94" fmla="*/ 5196 w 5298"/>
                <a:gd name="T95" fmla="*/ 84 h 4030"/>
                <a:gd name="T96" fmla="*/ 5298 w 5298"/>
                <a:gd name="T97" fmla="*/ 348 h 4030"/>
                <a:gd name="T98" fmla="*/ 5229 w 5298"/>
                <a:gd name="T99" fmla="*/ 392 h 4030"/>
                <a:gd name="T100" fmla="*/ 5298 w 5298"/>
                <a:gd name="T101" fmla="*/ 456 h 4030"/>
                <a:gd name="T102" fmla="*/ 5185 w 5298"/>
                <a:gd name="T103" fmla="*/ 665 h 4030"/>
                <a:gd name="T104" fmla="*/ 5130 w 5298"/>
                <a:gd name="T105" fmla="*/ 270 h 4030"/>
                <a:gd name="T106" fmla="*/ 4895 w 5298"/>
                <a:gd name="T107" fmla="*/ 59 h 4030"/>
                <a:gd name="T108" fmla="*/ 4375 w 5298"/>
                <a:gd name="T109" fmla="*/ 43 h 4030"/>
                <a:gd name="T110" fmla="*/ 4554 w 5298"/>
                <a:gd name="T111" fmla="*/ 43 h 4030"/>
                <a:gd name="T112" fmla="*/ 4683 w 5298"/>
                <a:gd name="T113" fmla="*/ 61 h 4030"/>
                <a:gd name="T114" fmla="*/ 4767 w 5298"/>
                <a:gd name="T115" fmla="*/ 61 h 4030"/>
                <a:gd name="T116" fmla="*/ 5298 w 5298"/>
                <a:gd name="T117" fmla="*/ 18 h 40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98" h="4030">
                  <a:moveTo>
                    <a:pt x="1062" y="3998"/>
                  </a:moveTo>
                  <a:lnTo>
                    <a:pt x="4236" y="3998"/>
                  </a:lnTo>
                  <a:lnTo>
                    <a:pt x="4236" y="4030"/>
                  </a:lnTo>
                  <a:lnTo>
                    <a:pt x="1062" y="4030"/>
                  </a:lnTo>
                  <a:lnTo>
                    <a:pt x="1062" y="3998"/>
                  </a:lnTo>
                  <a:close/>
                  <a:moveTo>
                    <a:pt x="44" y="4003"/>
                  </a:moveTo>
                  <a:lnTo>
                    <a:pt x="337" y="4003"/>
                  </a:lnTo>
                  <a:lnTo>
                    <a:pt x="337" y="3886"/>
                  </a:lnTo>
                  <a:lnTo>
                    <a:pt x="242" y="3886"/>
                  </a:lnTo>
                  <a:lnTo>
                    <a:pt x="242" y="3904"/>
                  </a:lnTo>
                  <a:lnTo>
                    <a:pt x="278" y="3904"/>
                  </a:lnTo>
                  <a:lnTo>
                    <a:pt x="308" y="3904"/>
                  </a:lnTo>
                  <a:lnTo>
                    <a:pt x="308" y="3982"/>
                  </a:lnTo>
                  <a:lnTo>
                    <a:pt x="256" y="3982"/>
                  </a:lnTo>
                  <a:lnTo>
                    <a:pt x="201" y="3982"/>
                  </a:lnTo>
                  <a:lnTo>
                    <a:pt x="201" y="3886"/>
                  </a:lnTo>
                  <a:lnTo>
                    <a:pt x="77" y="3886"/>
                  </a:lnTo>
                  <a:lnTo>
                    <a:pt x="77" y="3852"/>
                  </a:lnTo>
                  <a:lnTo>
                    <a:pt x="77" y="3819"/>
                  </a:lnTo>
                  <a:lnTo>
                    <a:pt x="113" y="3819"/>
                  </a:lnTo>
                  <a:lnTo>
                    <a:pt x="150" y="3819"/>
                  </a:lnTo>
                  <a:lnTo>
                    <a:pt x="150" y="3840"/>
                  </a:lnTo>
                  <a:lnTo>
                    <a:pt x="110" y="3840"/>
                  </a:lnTo>
                  <a:lnTo>
                    <a:pt x="110" y="3863"/>
                  </a:lnTo>
                  <a:lnTo>
                    <a:pt x="201" y="3863"/>
                  </a:lnTo>
                  <a:lnTo>
                    <a:pt x="201" y="3801"/>
                  </a:lnTo>
                  <a:lnTo>
                    <a:pt x="44" y="3801"/>
                  </a:lnTo>
                  <a:lnTo>
                    <a:pt x="44" y="3904"/>
                  </a:lnTo>
                  <a:lnTo>
                    <a:pt x="176" y="3904"/>
                  </a:lnTo>
                  <a:lnTo>
                    <a:pt x="176" y="3925"/>
                  </a:lnTo>
                  <a:lnTo>
                    <a:pt x="176" y="3946"/>
                  </a:lnTo>
                  <a:lnTo>
                    <a:pt x="176" y="3964"/>
                  </a:lnTo>
                  <a:lnTo>
                    <a:pt x="176" y="3985"/>
                  </a:lnTo>
                  <a:lnTo>
                    <a:pt x="73" y="3985"/>
                  </a:lnTo>
                  <a:lnTo>
                    <a:pt x="73" y="3964"/>
                  </a:lnTo>
                  <a:lnTo>
                    <a:pt x="73" y="3946"/>
                  </a:lnTo>
                  <a:lnTo>
                    <a:pt x="102" y="3946"/>
                  </a:lnTo>
                  <a:lnTo>
                    <a:pt x="102" y="3964"/>
                  </a:lnTo>
                  <a:lnTo>
                    <a:pt x="135" y="3964"/>
                  </a:lnTo>
                  <a:lnTo>
                    <a:pt x="135" y="3927"/>
                  </a:lnTo>
                  <a:lnTo>
                    <a:pt x="44" y="3927"/>
                  </a:lnTo>
                  <a:lnTo>
                    <a:pt x="44" y="4003"/>
                  </a:lnTo>
                  <a:close/>
                  <a:moveTo>
                    <a:pt x="47" y="3776"/>
                  </a:moveTo>
                  <a:lnTo>
                    <a:pt x="47" y="3760"/>
                  </a:lnTo>
                  <a:lnTo>
                    <a:pt x="0" y="3760"/>
                  </a:lnTo>
                  <a:lnTo>
                    <a:pt x="0" y="3741"/>
                  </a:lnTo>
                  <a:lnTo>
                    <a:pt x="0" y="3721"/>
                  </a:lnTo>
                  <a:lnTo>
                    <a:pt x="0" y="3700"/>
                  </a:lnTo>
                  <a:lnTo>
                    <a:pt x="0" y="3682"/>
                  </a:lnTo>
                  <a:lnTo>
                    <a:pt x="51" y="3682"/>
                  </a:lnTo>
                  <a:lnTo>
                    <a:pt x="99" y="3682"/>
                  </a:lnTo>
                  <a:lnTo>
                    <a:pt x="99" y="3718"/>
                  </a:lnTo>
                  <a:lnTo>
                    <a:pt x="69" y="3718"/>
                  </a:lnTo>
                  <a:lnTo>
                    <a:pt x="69" y="3707"/>
                  </a:lnTo>
                  <a:lnTo>
                    <a:pt x="44" y="3707"/>
                  </a:lnTo>
                  <a:lnTo>
                    <a:pt x="44" y="3735"/>
                  </a:lnTo>
                  <a:lnTo>
                    <a:pt x="128" y="3735"/>
                  </a:lnTo>
                  <a:lnTo>
                    <a:pt x="128" y="3613"/>
                  </a:lnTo>
                  <a:lnTo>
                    <a:pt x="44" y="3613"/>
                  </a:lnTo>
                  <a:lnTo>
                    <a:pt x="44" y="3638"/>
                  </a:lnTo>
                  <a:lnTo>
                    <a:pt x="69" y="3638"/>
                  </a:lnTo>
                  <a:lnTo>
                    <a:pt x="69" y="3629"/>
                  </a:lnTo>
                  <a:lnTo>
                    <a:pt x="99" y="3629"/>
                  </a:lnTo>
                  <a:lnTo>
                    <a:pt x="99" y="3666"/>
                  </a:lnTo>
                  <a:lnTo>
                    <a:pt x="51" y="3666"/>
                  </a:lnTo>
                  <a:lnTo>
                    <a:pt x="0" y="3666"/>
                  </a:lnTo>
                  <a:lnTo>
                    <a:pt x="0" y="3645"/>
                  </a:lnTo>
                  <a:lnTo>
                    <a:pt x="0" y="3624"/>
                  </a:lnTo>
                  <a:lnTo>
                    <a:pt x="0" y="3606"/>
                  </a:lnTo>
                  <a:lnTo>
                    <a:pt x="0" y="3585"/>
                  </a:lnTo>
                  <a:lnTo>
                    <a:pt x="55" y="3585"/>
                  </a:lnTo>
                  <a:lnTo>
                    <a:pt x="55" y="3574"/>
                  </a:lnTo>
                  <a:lnTo>
                    <a:pt x="0" y="3574"/>
                  </a:lnTo>
                  <a:lnTo>
                    <a:pt x="0" y="3549"/>
                  </a:lnTo>
                  <a:lnTo>
                    <a:pt x="69" y="3549"/>
                  </a:lnTo>
                  <a:lnTo>
                    <a:pt x="69" y="3491"/>
                  </a:lnTo>
                  <a:lnTo>
                    <a:pt x="44" y="3491"/>
                  </a:lnTo>
                  <a:lnTo>
                    <a:pt x="0" y="3491"/>
                  </a:lnTo>
                  <a:lnTo>
                    <a:pt x="0" y="3464"/>
                  </a:lnTo>
                  <a:lnTo>
                    <a:pt x="0" y="3393"/>
                  </a:lnTo>
                  <a:lnTo>
                    <a:pt x="0" y="3365"/>
                  </a:lnTo>
                  <a:lnTo>
                    <a:pt x="44" y="3365"/>
                  </a:lnTo>
                  <a:lnTo>
                    <a:pt x="69" y="3365"/>
                  </a:lnTo>
                  <a:lnTo>
                    <a:pt x="106" y="3365"/>
                  </a:lnTo>
                  <a:lnTo>
                    <a:pt x="113" y="3365"/>
                  </a:lnTo>
                  <a:lnTo>
                    <a:pt x="113" y="3439"/>
                  </a:lnTo>
                  <a:lnTo>
                    <a:pt x="69" y="3439"/>
                  </a:lnTo>
                  <a:lnTo>
                    <a:pt x="69" y="3393"/>
                  </a:lnTo>
                  <a:lnTo>
                    <a:pt x="44" y="3393"/>
                  </a:lnTo>
                  <a:lnTo>
                    <a:pt x="44" y="3464"/>
                  </a:lnTo>
                  <a:lnTo>
                    <a:pt x="113" y="3464"/>
                  </a:lnTo>
                  <a:lnTo>
                    <a:pt x="113" y="3574"/>
                  </a:lnTo>
                  <a:lnTo>
                    <a:pt x="95" y="3574"/>
                  </a:lnTo>
                  <a:lnTo>
                    <a:pt x="95" y="3585"/>
                  </a:lnTo>
                  <a:lnTo>
                    <a:pt x="132" y="3585"/>
                  </a:lnTo>
                  <a:lnTo>
                    <a:pt x="168" y="3585"/>
                  </a:lnTo>
                  <a:lnTo>
                    <a:pt x="168" y="3760"/>
                  </a:lnTo>
                  <a:lnTo>
                    <a:pt x="132" y="3760"/>
                  </a:lnTo>
                  <a:lnTo>
                    <a:pt x="91" y="3760"/>
                  </a:lnTo>
                  <a:lnTo>
                    <a:pt x="91" y="3776"/>
                  </a:lnTo>
                  <a:lnTo>
                    <a:pt x="242" y="3776"/>
                  </a:lnTo>
                  <a:lnTo>
                    <a:pt x="242" y="3801"/>
                  </a:lnTo>
                  <a:lnTo>
                    <a:pt x="242" y="3863"/>
                  </a:lnTo>
                  <a:lnTo>
                    <a:pt x="381" y="3863"/>
                  </a:lnTo>
                  <a:lnTo>
                    <a:pt x="381" y="3891"/>
                  </a:lnTo>
                  <a:lnTo>
                    <a:pt x="381" y="3916"/>
                  </a:lnTo>
                  <a:lnTo>
                    <a:pt x="381" y="3943"/>
                  </a:lnTo>
                  <a:lnTo>
                    <a:pt x="381" y="3971"/>
                  </a:lnTo>
                  <a:lnTo>
                    <a:pt x="403" y="3971"/>
                  </a:lnTo>
                  <a:lnTo>
                    <a:pt x="403" y="3948"/>
                  </a:lnTo>
                  <a:lnTo>
                    <a:pt x="403" y="3925"/>
                  </a:lnTo>
                  <a:lnTo>
                    <a:pt x="685" y="3925"/>
                  </a:lnTo>
                  <a:lnTo>
                    <a:pt x="685" y="3948"/>
                  </a:lnTo>
                  <a:lnTo>
                    <a:pt x="685" y="3971"/>
                  </a:lnTo>
                  <a:lnTo>
                    <a:pt x="703" y="3971"/>
                  </a:lnTo>
                  <a:lnTo>
                    <a:pt x="703" y="3959"/>
                  </a:lnTo>
                  <a:lnTo>
                    <a:pt x="879" y="3959"/>
                  </a:lnTo>
                  <a:lnTo>
                    <a:pt x="879" y="4003"/>
                  </a:lnTo>
                  <a:lnTo>
                    <a:pt x="993" y="4003"/>
                  </a:lnTo>
                  <a:lnTo>
                    <a:pt x="993" y="3987"/>
                  </a:lnTo>
                  <a:lnTo>
                    <a:pt x="923" y="3987"/>
                  </a:lnTo>
                  <a:lnTo>
                    <a:pt x="923" y="3959"/>
                  </a:lnTo>
                  <a:lnTo>
                    <a:pt x="1037" y="3959"/>
                  </a:lnTo>
                  <a:lnTo>
                    <a:pt x="1037" y="3964"/>
                  </a:lnTo>
                  <a:lnTo>
                    <a:pt x="1037" y="3987"/>
                  </a:lnTo>
                  <a:lnTo>
                    <a:pt x="1037" y="4003"/>
                  </a:lnTo>
                  <a:lnTo>
                    <a:pt x="1037" y="4030"/>
                  </a:lnTo>
                  <a:lnTo>
                    <a:pt x="985" y="4030"/>
                  </a:lnTo>
                  <a:lnTo>
                    <a:pt x="938" y="4030"/>
                  </a:lnTo>
                  <a:lnTo>
                    <a:pt x="887" y="4030"/>
                  </a:lnTo>
                  <a:lnTo>
                    <a:pt x="835" y="4030"/>
                  </a:lnTo>
                  <a:lnTo>
                    <a:pt x="835" y="3987"/>
                  </a:lnTo>
                  <a:lnTo>
                    <a:pt x="744" y="3987"/>
                  </a:lnTo>
                  <a:lnTo>
                    <a:pt x="744" y="4030"/>
                  </a:lnTo>
                  <a:lnTo>
                    <a:pt x="703" y="4030"/>
                  </a:lnTo>
                  <a:lnTo>
                    <a:pt x="703" y="3996"/>
                  </a:lnTo>
                  <a:lnTo>
                    <a:pt x="685" y="3996"/>
                  </a:lnTo>
                  <a:lnTo>
                    <a:pt x="685" y="4030"/>
                  </a:lnTo>
                  <a:lnTo>
                    <a:pt x="652" y="4030"/>
                  </a:lnTo>
                  <a:lnTo>
                    <a:pt x="619" y="4030"/>
                  </a:lnTo>
                  <a:lnTo>
                    <a:pt x="590" y="4030"/>
                  </a:lnTo>
                  <a:lnTo>
                    <a:pt x="557" y="4030"/>
                  </a:lnTo>
                  <a:lnTo>
                    <a:pt x="557" y="3998"/>
                  </a:lnTo>
                  <a:lnTo>
                    <a:pt x="557" y="3969"/>
                  </a:lnTo>
                  <a:lnTo>
                    <a:pt x="615" y="3969"/>
                  </a:lnTo>
                  <a:lnTo>
                    <a:pt x="615" y="3987"/>
                  </a:lnTo>
                  <a:lnTo>
                    <a:pt x="597" y="3987"/>
                  </a:lnTo>
                  <a:lnTo>
                    <a:pt x="597" y="4003"/>
                  </a:lnTo>
                  <a:lnTo>
                    <a:pt x="641" y="4003"/>
                  </a:lnTo>
                  <a:lnTo>
                    <a:pt x="641" y="3950"/>
                  </a:lnTo>
                  <a:lnTo>
                    <a:pt x="447" y="3950"/>
                  </a:lnTo>
                  <a:lnTo>
                    <a:pt x="447" y="4003"/>
                  </a:lnTo>
                  <a:lnTo>
                    <a:pt x="498" y="4003"/>
                  </a:lnTo>
                  <a:lnTo>
                    <a:pt x="498" y="3987"/>
                  </a:lnTo>
                  <a:lnTo>
                    <a:pt x="473" y="3987"/>
                  </a:lnTo>
                  <a:lnTo>
                    <a:pt x="473" y="3969"/>
                  </a:lnTo>
                  <a:lnTo>
                    <a:pt x="531" y="3969"/>
                  </a:lnTo>
                  <a:lnTo>
                    <a:pt x="531" y="3998"/>
                  </a:lnTo>
                  <a:lnTo>
                    <a:pt x="531" y="4030"/>
                  </a:lnTo>
                  <a:lnTo>
                    <a:pt x="498" y="4030"/>
                  </a:lnTo>
                  <a:lnTo>
                    <a:pt x="469" y="4030"/>
                  </a:lnTo>
                  <a:lnTo>
                    <a:pt x="436" y="4030"/>
                  </a:lnTo>
                  <a:lnTo>
                    <a:pt x="403" y="4030"/>
                  </a:lnTo>
                  <a:lnTo>
                    <a:pt x="403" y="3996"/>
                  </a:lnTo>
                  <a:lnTo>
                    <a:pt x="381" y="3996"/>
                  </a:lnTo>
                  <a:lnTo>
                    <a:pt x="381" y="4012"/>
                  </a:lnTo>
                  <a:lnTo>
                    <a:pt x="381" y="4030"/>
                  </a:lnTo>
                  <a:lnTo>
                    <a:pt x="0" y="4030"/>
                  </a:lnTo>
                  <a:lnTo>
                    <a:pt x="0" y="4012"/>
                  </a:lnTo>
                  <a:lnTo>
                    <a:pt x="0" y="3776"/>
                  </a:lnTo>
                  <a:lnTo>
                    <a:pt x="47" y="3776"/>
                  </a:lnTo>
                  <a:close/>
                  <a:moveTo>
                    <a:pt x="278" y="3959"/>
                  </a:moveTo>
                  <a:lnTo>
                    <a:pt x="278" y="3927"/>
                  </a:lnTo>
                  <a:lnTo>
                    <a:pt x="242" y="3927"/>
                  </a:lnTo>
                  <a:lnTo>
                    <a:pt x="242" y="3959"/>
                  </a:lnTo>
                  <a:lnTo>
                    <a:pt x="278" y="3959"/>
                  </a:lnTo>
                  <a:close/>
                  <a:moveTo>
                    <a:pt x="5254" y="4003"/>
                  </a:moveTo>
                  <a:lnTo>
                    <a:pt x="4961" y="4003"/>
                  </a:lnTo>
                  <a:lnTo>
                    <a:pt x="4961" y="3886"/>
                  </a:lnTo>
                  <a:lnTo>
                    <a:pt x="5056" y="3886"/>
                  </a:lnTo>
                  <a:lnTo>
                    <a:pt x="5056" y="3904"/>
                  </a:lnTo>
                  <a:lnTo>
                    <a:pt x="5020" y="3904"/>
                  </a:lnTo>
                  <a:lnTo>
                    <a:pt x="4990" y="3904"/>
                  </a:lnTo>
                  <a:lnTo>
                    <a:pt x="4990" y="3982"/>
                  </a:lnTo>
                  <a:lnTo>
                    <a:pt x="5042" y="3982"/>
                  </a:lnTo>
                  <a:lnTo>
                    <a:pt x="5097" y="3982"/>
                  </a:lnTo>
                  <a:lnTo>
                    <a:pt x="5097" y="3886"/>
                  </a:lnTo>
                  <a:lnTo>
                    <a:pt x="5221" y="3886"/>
                  </a:lnTo>
                  <a:lnTo>
                    <a:pt x="5221" y="3852"/>
                  </a:lnTo>
                  <a:lnTo>
                    <a:pt x="5221" y="3819"/>
                  </a:lnTo>
                  <a:lnTo>
                    <a:pt x="5185" y="3819"/>
                  </a:lnTo>
                  <a:lnTo>
                    <a:pt x="5148" y="3819"/>
                  </a:lnTo>
                  <a:lnTo>
                    <a:pt x="5148" y="3840"/>
                  </a:lnTo>
                  <a:lnTo>
                    <a:pt x="5188" y="3840"/>
                  </a:lnTo>
                  <a:lnTo>
                    <a:pt x="5188" y="3863"/>
                  </a:lnTo>
                  <a:lnTo>
                    <a:pt x="5097" y="3863"/>
                  </a:lnTo>
                  <a:lnTo>
                    <a:pt x="5097" y="3801"/>
                  </a:lnTo>
                  <a:lnTo>
                    <a:pt x="5254" y="3801"/>
                  </a:lnTo>
                  <a:lnTo>
                    <a:pt x="5254" y="3904"/>
                  </a:lnTo>
                  <a:lnTo>
                    <a:pt x="5122" y="3904"/>
                  </a:lnTo>
                  <a:lnTo>
                    <a:pt x="5122" y="3925"/>
                  </a:lnTo>
                  <a:lnTo>
                    <a:pt x="5122" y="3946"/>
                  </a:lnTo>
                  <a:lnTo>
                    <a:pt x="5122" y="3964"/>
                  </a:lnTo>
                  <a:lnTo>
                    <a:pt x="5122" y="3985"/>
                  </a:lnTo>
                  <a:lnTo>
                    <a:pt x="5225" y="3985"/>
                  </a:lnTo>
                  <a:lnTo>
                    <a:pt x="5225" y="3964"/>
                  </a:lnTo>
                  <a:lnTo>
                    <a:pt x="5225" y="3946"/>
                  </a:lnTo>
                  <a:lnTo>
                    <a:pt x="5196" y="3946"/>
                  </a:lnTo>
                  <a:lnTo>
                    <a:pt x="5196" y="3964"/>
                  </a:lnTo>
                  <a:lnTo>
                    <a:pt x="5163" y="3964"/>
                  </a:lnTo>
                  <a:lnTo>
                    <a:pt x="5163" y="3927"/>
                  </a:lnTo>
                  <a:lnTo>
                    <a:pt x="5254" y="3927"/>
                  </a:lnTo>
                  <a:lnTo>
                    <a:pt x="5254" y="4003"/>
                  </a:lnTo>
                  <a:close/>
                  <a:moveTo>
                    <a:pt x="5251" y="3776"/>
                  </a:moveTo>
                  <a:lnTo>
                    <a:pt x="5251" y="3760"/>
                  </a:lnTo>
                  <a:lnTo>
                    <a:pt x="5298" y="3760"/>
                  </a:lnTo>
                  <a:lnTo>
                    <a:pt x="5298" y="3741"/>
                  </a:lnTo>
                  <a:lnTo>
                    <a:pt x="5298" y="3721"/>
                  </a:lnTo>
                  <a:lnTo>
                    <a:pt x="5298" y="3700"/>
                  </a:lnTo>
                  <a:lnTo>
                    <a:pt x="5298" y="3682"/>
                  </a:lnTo>
                  <a:lnTo>
                    <a:pt x="5247" y="3682"/>
                  </a:lnTo>
                  <a:lnTo>
                    <a:pt x="5199" y="3682"/>
                  </a:lnTo>
                  <a:lnTo>
                    <a:pt x="5199" y="3718"/>
                  </a:lnTo>
                  <a:lnTo>
                    <a:pt x="5229" y="3718"/>
                  </a:lnTo>
                  <a:lnTo>
                    <a:pt x="5229" y="3707"/>
                  </a:lnTo>
                  <a:lnTo>
                    <a:pt x="5254" y="3707"/>
                  </a:lnTo>
                  <a:lnTo>
                    <a:pt x="5254" y="3735"/>
                  </a:lnTo>
                  <a:lnTo>
                    <a:pt x="5170" y="3735"/>
                  </a:lnTo>
                  <a:lnTo>
                    <a:pt x="5170" y="3613"/>
                  </a:lnTo>
                  <a:lnTo>
                    <a:pt x="5254" y="3613"/>
                  </a:lnTo>
                  <a:lnTo>
                    <a:pt x="5254" y="3638"/>
                  </a:lnTo>
                  <a:lnTo>
                    <a:pt x="5229" y="3638"/>
                  </a:lnTo>
                  <a:lnTo>
                    <a:pt x="5229" y="3629"/>
                  </a:lnTo>
                  <a:lnTo>
                    <a:pt x="5199" y="3629"/>
                  </a:lnTo>
                  <a:lnTo>
                    <a:pt x="5199" y="3666"/>
                  </a:lnTo>
                  <a:lnTo>
                    <a:pt x="5247" y="3666"/>
                  </a:lnTo>
                  <a:lnTo>
                    <a:pt x="5298" y="3666"/>
                  </a:lnTo>
                  <a:lnTo>
                    <a:pt x="5298" y="3645"/>
                  </a:lnTo>
                  <a:lnTo>
                    <a:pt x="5298" y="3624"/>
                  </a:lnTo>
                  <a:lnTo>
                    <a:pt x="5298" y="3606"/>
                  </a:lnTo>
                  <a:lnTo>
                    <a:pt x="5298" y="3585"/>
                  </a:lnTo>
                  <a:lnTo>
                    <a:pt x="5243" y="3585"/>
                  </a:lnTo>
                  <a:lnTo>
                    <a:pt x="5243" y="3574"/>
                  </a:lnTo>
                  <a:lnTo>
                    <a:pt x="5298" y="3574"/>
                  </a:lnTo>
                  <a:lnTo>
                    <a:pt x="5298" y="3549"/>
                  </a:lnTo>
                  <a:lnTo>
                    <a:pt x="5229" y="3549"/>
                  </a:lnTo>
                  <a:lnTo>
                    <a:pt x="5229" y="3491"/>
                  </a:lnTo>
                  <a:lnTo>
                    <a:pt x="5254" y="3491"/>
                  </a:lnTo>
                  <a:lnTo>
                    <a:pt x="5298" y="3491"/>
                  </a:lnTo>
                  <a:lnTo>
                    <a:pt x="5298" y="3464"/>
                  </a:lnTo>
                  <a:lnTo>
                    <a:pt x="5298" y="3393"/>
                  </a:lnTo>
                  <a:lnTo>
                    <a:pt x="5298" y="3365"/>
                  </a:lnTo>
                  <a:lnTo>
                    <a:pt x="5254" y="3365"/>
                  </a:lnTo>
                  <a:lnTo>
                    <a:pt x="5229" y="3365"/>
                  </a:lnTo>
                  <a:lnTo>
                    <a:pt x="5192" y="3365"/>
                  </a:lnTo>
                  <a:lnTo>
                    <a:pt x="5185" y="3365"/>
                  </a:lnTo>
                  <a:lnTo>
                    <a:pt x="5185" y="3439"/>
                  </a:lnTo>
                  <a:lnTo>
                    <a:pt x="5229" y="3439"/>
                  </a:lnTo>
                  <a:lnTo>
                    <a:pt x="5229" y="3393"/>
                  </a:lnTo>
                  <a:lnTo>
                    <a:pt x="5254" y="3393"/>
                  </a:lnTo>
                  <a:lnTo>
                    <a:pt x="5254" y="3464"/>
                  </a:lnTo>
                  <a:lnTo>
                    <a:pt x="5185" y="3464"/>
                  </a:lnTo>
                  <a:lnTo>
                    <a:pt x="5185" y="3574"/>
                  </a:lnTo>
                  <a:lnTo>
                    <a:pt x="5203" y="3574"/>
                  </a:lnTo>
                  <a:lnTo>
                    <a:pt x="5203" y="3585"/>
                  </a:lnTo>
                  <a:lnTo>
                    <a:pt x="5166" y="3585"/>
                  </a:lnTo>
                  <a:lnTo>
                    <a:pt x="5130" y="3585"/>
                  </a:lnTo>
                  <a:lnTo>
                    <a:pt x="5130" y="3760"/>
                  </a:lnTo>
                  <a:lnTo>
                    <a:pt x="5166" y="3760"/>
                  </a:lnTo>
                  <a:lnTo>
                    <a:pt x="5207" y="3760"/>
                  </a:lnTo>
                  <a:lnTo>
                    <a:pt x="5207" y="3776"/>
                  </a:lnTo>
                  <a:lnTo>
                    <a:pt x="5056" y="3776"/>
                  </a:lnTo>
                  <a:lnTo>
                    <a:pt x="5056" y="3801"/>
                  </a:lnTo>
                  <a:lnTo>
                    <a:pt x="5056" y="3863"/>
                  </a:lnTo>
                  <a:lnTo>
                    <a:pt x="4917" y="3863"/>
                  </a:lnTo>
                  <a:lnTo>
                    <a:pt x="4917" y="3891"/>
                  </a:lnTo>
                  <a:lnTo>
                    <a:pt x="4917" y="3916"/>
                  </a:lnTo>
                  <a:lnTo>
                    <a:pt x="4917" y="3943"/>
                  </a:lnTo>
                  <a:lnTo>
                    <a:pt x="4917" y="3971"/>
                  </a:lnTo>
                  <a:lnTo>
                    <a:pt x="4895" y="3971"/>
                  </a:lnTo>
                  <a:lnTo>
                    <a:pt x="4895" y="3948"/>
                  </a:lnTo>
                  <a:lnTo>
                    <a:pt x="4895" y="3925"/>
                  </a:lnTo>
                  <a:lnTo>
                    <a:pt x="4613" y="3925"/>
                  </a:lnTo>
                  <a:lnTo>
                    <a:pt x="4613" y="3948"/>
                  </a:lnTo>
                  <a:lnTo>
                    <a:pt x="4613" y="3971"/>
                  </a:lnTo>
                  <a:lnTo>
                    <a:pt x="4595" y="3971"/>
                  </a:lnTo>
                  <a:lnTo>
                    <a:pt x="4595" y="3959"/>
                  </a:lnTo>
                  <a:lnTo>
                    <a:pt x="4419" y="3959"/>
                  </a:lnTo>
                  <a:lnTo>
                    <a:pt x="4419" y="4003"/>
                  </a:lnTo>
                  <a:lnTo>
                    <a:pt x="4305" y="4003"/>
                  </a:lnTo>
                  <a:lnTo>
                    <a:pt x="4305" y="3987"/>
                  </a:lnTo>
                  <a:lnTo>
                    <a:pt x="4375" y="3987"/>
                  </a:lnTo>
                  <a:lnTo>
                    <a:pt x="4375" y="3959"/>
                  </a:lnTo>
                  <a:lnTo>
                    <a:pt x="4261" y="3959"/>
                  </a:lnTo>
                  <a:lnTo>
                    <a:pt x="4261" y="3964"/>
                  </a:lnTo>
                  <a:lnTo>
                    <a:pt x="4261" y="3987"/>
                  </a:lnTo>
                  <a:lnTo>
                    <a:pt x="4261" y="4003"/>
                  </a:lnTo>
                  <a:lnTo>
                    <a:pt x="4261" y="4030"/>
                  </a:lnTo>
                  <a:lnTo>
                    <a:pt x="4313" y="4030"/>
                  </a:lnTo>
                  <a:lnTo>
                    <a:pt x="4360" y="4030"/>
                  </a:lnTo>
                  <a:lnTo>
                    <a:pt x="4411" y="4030"/>
                  </a:lnTo>
                  <a:lnTo>
                    <a:pt x="4463" y="4030"/>
                  </a:lnTo>
                  <a:lnTo>
                    <a:pt x="4463" y="3987"/>
                  </a:lnTo>
                  <a:lnTo>
                    <a:pt x="4554" y="3987"/>
                  </a:lnTo>
                  <a:lnTo>
                    <a:pt x="4554" y="4030"/>
                  </a:lnTo>
                  <a:lnTo>
                    <a:pt x="4595" y="4030"/>
                  </a:lnTo>
                  <a:lnTo>
                    <a:pt x="4595" y="3996"/>
                  </a:lnTo>
                  <a:lnTo>
                    <a:pt x="4613" y="3996"/>
                  </a:lnTo>
                  <a:lnTo>
                    <a:pt x="4613" y="4030"/>
                  </a:lnTo>
                  <a:lnTo>
                    <a:pt x="4646" y="4030"/>
                  </a:lnTo>
                  <a:lnTo>
                    <a:pt x="4679" y="4030"/>
                  </a:lnTo>
                  <a:lnTo>
                    <a:pt x="4708" y="4030"/>
                  </a:lnTo>
                  <a:lnTo>
                    <a:pt x="4741" y="4030"/>
                  </a:lnTo>
                  <a:lnTo>
                    <a:pt x="4741" y="3998"/>
                  </a:lnTo>
                  <a:lnTo>
                    <a:pt x="4741" y="3969"/>
                  </a:lnTo>
                  <a:lnTo>
                    <a:pt x="4683" y="3969"/>
                  </a:lnTo>
                  <a:lnTo>
                    <a:pt x="4683" y="3987"/>
                  </a:lnTo>
                  <a:lnTo>
                    <a:pt x="4701" y="3987"/>
                  </a:lnTo>
                  <a:lnTo>
                    <a:pt x="4701" y="4003"/>
                  </a:lnTo>
                  <a:lnTo>
                    <a:pt x="4657" y="4003"/>
                  </a:lnTo>
                  <a:lnTo>
                    <a:pt x="4657" y="3950"/>
                  </a:lnTo>
                  <a:lnTo>
                    <a:pt x="4851" y="3950"/>
                  </a:lnTo>
                  <a:lnTo>
                    <a:pt x="4851" y="4003"/>
                  </a:lnTo>
                  <a:lnTo>
                    <a:pt x="4800" y="4003"/>
                  </a:lnTo>
                  <a:lnTo>
                    <a:pt x="4800" y="3987"/>
                  </a:lnTo>
                  <a:lnTo>
                    <a:pt x="4825" y="3987"/>
                  </a:lnTo>
                  <a:lnTo>
                    <a:pt x="4825" y="3969"/>
                  </a:lnTo>
                  <a:lnTo>
                    <a:pt x="4767" y="3969"/>
                  </a:lnTo>
                  <a:lnTo>
                    <a:pt x="4767" y="3998"/>
                  </a:lnTo>
                  <a:lnTo>
                    <a:pt x="4767" y="4030"/>
                  </a:lnTo>
                  <a:lnTo>
                    <a:pt x="4800" y="4030"/>
                  </a:lnTo>
                  <a:lnTo>
                    <a:pt x="4829" y="4030"/>
                  </a:lnTo>
                  <a:lnTo>
                    <a:pt x="4862" y="4030"/>
                  </a:lnTo>
                  <a:lnTo>
                    <a:pt x="4895" y="4030"/>
                  </a:lnTo>
                  <a:lnTo>
                    <a:pt x="4895" y="3996"/>
                  </a:lnTo>
                  <a:lnTo>
                    <a:pt x="4917" y="3996"/>
                  </a:lnTo>
                  <a:lnTo>
                    <a:pt x="4917" y="4012"/>
                  </a:lnTo>
                  <a:lnTo>
                    <a:pt x="4917" y="4030"/>
                  </a:lnTo>
                  <a:lnTo>
                    <a:pt x="5298" y="4030"/>
                  </a:lnTo>
                  <a:lnTo>
                    <a:pt x="5298" y="4012"/>
                  </a:lnTo>
                  <a:lnTo>
                    <a:pt x="5298" y="3776"/>
                  </a:lnTo>
                  <a:lnTo>
                    <a:pt x="5251" y="3776"/>
                  </a:lnTo>
                  <a:close/>
                  <a:moveTo>
                    <a:pt x="5020" y="3959"/>
                  </a:moveTo>
                  <a:lnTo>
                    <a:pt x="5020" y="3927"/>
                  </a:lnTo>
                  <a:lnTo>
                    <a:pt x="5056" y="3927"/>
                  </a:lnTo>
                  <a:lnTo>
                    <a:pt x="5056" y="3959"/>
                  </a:lnTo>
                  <a:lnTo>
                    <a:pt x="5020" y="3959"/>
                  </a:lnTo>
                  <a:close/>
                  <a:moveTo>
                    <a:pt x="0" y="3342"/>
                  </a:moveTo>
                  <a:lnTo>
                    <a:pt x="0" y="688"/>
                  </a:lnTo>
                  <a:lnTo>
                    <a:pt x="51" y="688"/>
                  </a:lnTo>
                  <a:lnTo>
                    <a:pt x="51" y="3342"/>
                  </a:lnTo>
                  <a:lnTo>
                    <a:pt x="0" y="3342"/>
                  </a:lnTo>
                  <a:close/>
                  <a:moveTo>
                    <a:pt x="5247" y="3342"/>
                  </a:moveTo>
                  <a:lnTo>
                    <a:pt x="5247" y="688"/>
                  </a:lnTo>
                  <a:lnTo>
                    <a:pt x="5298" y="688"/>
                  </a:lnTo>
                  <a:lnTo>
                    <a:pt x="5298" y="3342"/>
                  </a:lnTo>
                  <a:lnTo>
                    <a:pt x="5247" y="3342"/>
                  </a:lnTo>
                  <a:close/>
                  <a:moveTo>
                    <a:pt x="1062" y="0"/>
                  </a:moveTo>
                  <a:lnTo>
                    <a:pt x="4236" y="0"/>
                  </a:lnTo>
                  <a:lnTo>
                    <a:pt x="4236" y="32"/>
                  </a:lnTo>
                  <a:lnTo>
                    <a:pt x="1062" y="32"/>
                  </a:lnTo>
                  <a:lnTo>
                    <a:pt x="1062" y="0"/>
                  </a:lnTo>
                  <a:close/>
                  <a:moveTo>
                    <a:pt x="44" y="27"/>
                  </a:moveTo>
                  <a:lnTo>
                    <a:pt x="337" y="27"/>
                  </a:lnTo>
                  <a:lnTo>
                    <a:pt x="337" y="144"/>
                  </a:lnTo>
                  <a:lnTo>
                    <a:pt x="242" y="144"/>
                  </a:lnTo>
                  <a:lnTo>
                    <a:pt x="242" y="126"/>
                  </a:lnTo>
                  <a:lnTo>
                    <a:pt x="278" y="126"/>
                  </a:lnTo>
                  <a:lnTo>
                    <a:pt x="308" y="126"/>
                  </a:lnTo>
                  <a:lnTo>
                    <a:pt x="308" y="48"/>
                  </a:lnTo>
                  <a:lnTo>
                    <a:pt x="256" y="48"/>
                  </a:lnTo>
                  <a:lnTo>
                    <a:pt x="201" y="48"/>
                  </a:lnTo>
                  <a:lnTo>
                    <a:pt x="201" y="144"/>
                  </a:lnTo>
                  <a:lnTo>
                    <a:pt x="77" y="144"/>
                  </a:lnTo>
                  <a:lnTo>
                    <a:pt x="77" y="178"/>
                  </a:lnTo>
                  <a:lnTo>
                    <a:pt x="77" y="211"/>
                  </a:lnTo>
                  <a:lnTo>
                    <a:pt x="113" y="211"/>
                  </a:lnTo>
                  <a:lnTo>
                    <a:pt x="150" y="211"/>
                  </a:lnTo>
                  <a:lnTo>
                    <a:pt x="150" y="190"/>
                  </a:lnTo>
                  <a:lnTo>
                    <a:pt x="110" y="190"/>
                  </a:lnTo>
                  <a:lnTo>
                    <a:pt x="110" y="167"/>
                  </a:lnTo>
                  <a:lnTo>
                    <a:pt x="201" y="167"/>
                  </a:lnTo>
                  <a:lnTo>
                    <a:pt x="201" y="229"/>
                  </a:lnTo>
                  <a:lnTo>
                    <a:pt x="44" y="229"/>
                  </a:lnTo>
                  <a:lnTo>
                    <a:pt x="44" y="126"/>
                  </a:lnTo>
                  <a:lnTo>
                    <a:pt x="176" y="126"/>
                  </a:lnTo>
                  <a:lnTo>
                    <a:pt x="176" y="105"/>
                  </a:lnTo>
                  <a:lnTo>
                    <a:pt x="176" y="84"/>
                  </a:lnTo>
                  <a:lnTo>
                    <a:pt x="176" y="66"/>
                  </a:lnTo>
                  <a:lnTo>
                    <a:pt x="176" y="45"/>
                  </a:lnTo>
                  <a:lnTo>
                    <a:pt x="73" y="45"/>
                  </a:lnTo>
                  <a:lnTo>
                    <a:pt x="73" y="66"/>
                  </a:lnTo>
                  <a:lnTo>
                    <a:pt x="73" y="84"/>
                  </a:lnTo>
                  <a:lnTo>
                    <a:pt x="102" y="84"/>
                  </a:lnTo>
                  <a:lnTo>
                    <a:pt x="102" y="66"/>
                  </a:lnTo>
                  <a:lnTo>
                    <a:pt x="135" y="66"/>
                  </a:lnTo>
                  <a:lnTo>
                    <a:pt x="135" y="103"/>
                  </a:lnTo>
                  <a:lnTo>
                    <a:pt x="44" y="103"/>
                  </a:lnTo>
                  <a:lnTo>
                    <a:pt x="44" y="27"/>
                  </a:lnTo>
                  <a:close/>
                  <a:moveTo>
                    <a:pt x="47" y="254"/>
                  </a:moveTo>
                  <a:lnTo>
                    <a:pt x="47" y="270"/>
                  </a:lnTo>
                  <a:lnTo>
                    <a:pt x="0" y="270"/>
                  </a:lnTo>
                  <a:lnTo>
                    <a:pt x="0" y="289"/>
                  </a:lnTo>
                  <a:lnTo>
                    <a:pt x="0" y="309"/>
                  </a:lnTo>
                  <a:lnTo>
                    <a:pt x="0" y="330"/>
                  </a:lnTo>
                  <a:lnTo>
                    <a:pt x="0" y="348"/>
                  </a:lnTo>
                  <a:lnTo>
                    <a:pt x="51" y="348"/>
                  </a:lnTo>
                  <a:lnTo>
                    <a:pt x="99" y="348"/>
                  </a:lnTo>
                  <a:lnTo>
                    <a:pt x="99" y="312"/>
                  </a:lnTo>
                  <a:lnTo>
                    <a:pt x="69" y="312"/>
                  </a:lnTo>
                  <a:lnTo>
                    <a:pt x="69" y="323"/>
                  </a:lnTo>
                  <a:lnTo>
                    <a:pt x="44" y="323"/>
                  </a:lnTo>
                  <a:lnTo>
                    <a:pt x="44" y="295"/>
                  </a:lnTo>
                  <a:lnTo>
                    <a:pt x="128" y="295"/>
                  </a:lnTo>
                  <a:lnTo>
                    <a:pt x="128" y="417"/>
                  </a:lnTo>
                  <a:lnTo>
                    <a:pt x="44" y="417"/>
                  </a:lnTo>
                  <a:lnTo>
                    <a:pt x="44" y="392"/>
                  </a:lnTo>
                  <a:lnTo>
                    <a:pt x="69" y="392"/>
                  </a:lnTo>
                  <a:lnTo>
                    <a:pt x="69" y="401"/>
                  </a:lnTo>
                  <a:lnTo>
                    <a:pt x="99" y="401"/>
                  </a:lnTo>
                  <a:lnTo>
                    <a:pt x="99" y="364"/>
                  </a:lnTo>
                  <a:lnTo>
                    <a:pt x="51" y="364"/>
                  </a:lnTo>
                  <a:lnTo>
                    <a:pt x="0" y="364"/>
                  </a:lnTo>
                  <a:lnTo>
                    <a:pt x="0" y="385"/>
                  </a:lnTo>
                  <a:lnTo>
                    <a:pt x="0" y="406"/>
                  </a:lnTo>
                  <a:lnTo>
                    <a:pt x="0" y="424"/>
                  </a:lnTo>
                  <a:lnTo>
                    <a:pt x="0" y="445"/>
                  </a:lnTo>
                  <a:lnTo>
                    <a:pt x="55" y="445"/>
                  </a:lnTo>
                  <a:lnTo>
                    <a:pt x="55" y="456"/>
                  </a:lnTo>
                  <a:lnTo>
                    <a:pt x="0" y="456"/>
                  </a:lnTo>
                  <a:lnTo>
                    <a:pt x="0" y="481"/>
                  </a:lnTo>
                  <a:lnTo>
                    <a:pt x="69" y="481"/>
                  </a:lnTo>
                  <a:lnTo>
                    <a:pt x="69" y="539"/>
                  </a:lnTo>
                  <a:lnTo>
                    <a:pt x="44" y="539"/>
                  </a:lnTo>
                  <a:lnTo>
                    <a:pt x="0" y="539"/>
                  </a:lnTo>
                  <a:lnTo>
                    <a:pt x="0" y="566"/>
                  </a:lnTo>
                  <a:lnTo>
                    <a:pt x="0" y="637"/>
                  </a:lnTo>
                  <a:lnTo>
                    <a:pt x="0" y="665"/>
                  </a:lnTo>
                  <a:lnTo>
                    <a:pt x="44" y="665"/>
                  </a:lnTo>
                  <a:lnTo>
                    <a:pt x="69" y="665"/>
                  </a:lnTo>
                  <a:lnTo>
                    <a:pt x="106" y="665"/>
                  </a:lnTo>
                  <a:lnTo>
                    <a:pt x="113" y="665"/>
                  </a:lnTo>
                  <a:lnTo>
                    <a:pt x="113" y="591"/>
                  </a:lnTo>
                  <a:lnTo>
                    <a:pt x="69" y="591"/>
                  </a:lnTo>
                  <a:lnTo>
                    <a:pt x="69" y="637"/>
                  </a:lnTo>
                  <a:lnTo>
                    <a:pt x="44" y="637"/>
                  </a:lnTo>
                  <a:lnTo>
                    <a:pt x="44" y="566"/>
                  </a:lnTo>
                  <a:lnTo>
                    <a:pt x="113" y="566"/>
                  </a:lnTo>
                  <a:lnTo>
                    <a:pt x="113" y="456"/>
                  </a:lnTo>
                  <a:lnTo>
                    <a:pt x="95" y="456"/>
                  </a:lnTo>
                  <a:lnTo>
                    <a:pt x="95" y="445"/>
                  </a:lnTo>
                  <a:lnTo>
                    <a:pt x="132" y="445"/>
                  </a:lnTo>
                  <a:lnTo>
                    <a:pt x="168" y="445"/>
                  </a:lnTo>
                  <a:lnTo>
                    <a:pt x="168" y="270"/>
                  </a:lnTo>
                  <a:lnTo>
                    <a:pt x="132" y="270"/>
                  </a:lnTo>
                  <a:lnTo>
                    <a:pt x="91" y="270"/>
                  </a:lnTo>
                  <a:lnTo>
                    <a:pt x="91" y="254"/>
                  </a:lnTo>
                  <a:lnTo>
                    <a:pt x="242" y="254"/>
                  </a:lnTo>
                  <a:lnTo>
                    <a:pt x="242" y="229"/>
                  </a:lnTo>
                  <a:lnTo>
                    <a:pt x="242" y="167"/>
                  </a:lnTo>
                  <a:lnTo>
                    <a:pt x="381" y="167"/>
                  </a:lnTo>
                  <a:lnTo>
                    <a:pt x="381" y="139"/>
                  </a:lnTo>
                  <a:lnTo>
                    <a:pt x="381" y="114"/>
                  </a:lnTo>
                  <a:lnTo>
                    <a:pt x="381" y="87"/>
                  </a:lnTo>
                  <a:lnTo>
                    <a:pt x="381" y="59"/>
                  </a:lnTo>
                  <a:lnTo>
                    <a:pt x="403" y="59"/>
                  </a:lnTo>
                  <a:lnTo>
                    <a:pt x="403" y="82"/>
                  </a:lnTo>
                  <a:lnTo>
                    <a:pt x="403" y="105"/>
                  </a:lnTo>
                  <a:lnTo>
                    <a:pt x="685" y="105"/>
                  </a:lnTo>
                  <a:lnTo>
                    <a:pt x="685" y="82"/>
                  </a:lnTo>
                  <a:lnTo>
                    <a:pt x="685" y="59"/>
                  </a:lnTo>
                  <a:lnTo>
                    <a:pt x="703" y="59"/>
                  </a:lnTo>
                  <a:lnTo>
                    <a:pt x="703" y="71"/>
                  </a:lnTo>
                  <a:lnTo>
                    <a:pt x="879" y="71"/>
                  </a:lnTo>
                  <a:lnTo>
                    <a:pt x="879" y="27"/>
                  </a:lnTo>
                  <a:lnTo>
                    <a:pt x="993" y="27"/>
                  </a:lnTo>
                  <a:lnTo>
                    <a:pt x="993" y="43"/>
                  </a:lnTo>
                  <a:lnTo>
                    <a:pt x="923" y="43"/>
                  </a:lnTo>
                  <a:lnTo>
                    <a:pt x="923" y="71"/>
                  </a:lnTo>
                  <a:lnTo>
                    <a:pt x="1037" y="71"/>
                  </a:lnTo>
                  <a:lnTo>
                    <a:pt x="1037" y="66"/>
                  </a:lnTo>
                  <a:lnTo>
                    <a:pt x="1037" y="43"/>
                  </a:lnTo>
                  <a:lnTo>
                    <a:pt x="1037" y="27"/>
                  </a:lnTo>
                  <a:lnTo>
                    <a:pt x="1037" y="0"/>
                  </a:lnTo>
                  <a:lnTo>
                    <a:pt x="985" y="0"/>
                  </a:lnTo>
                  <a:lnTo>
                    <a:pt x="938" y="0"/>
                  </a:lnTo>
                  <a:lnTo>
                    <a:pt x="887" y="0"/>
                  </a:lnTo>
                  <a:lnTo>
                    <a:pt x="835" y="0"/>
                  </a:lnTo>
                  <a:lnTo>
                    <a:pt x="835" y="43"/>
                  </a:lnTo>
                  <a:lnTo>
                    <a:pt x="744" y="43"/>
                  </a:lnTo>
                  <a:lnTo>
                    <a:pt x="744" y="0"/>
                  </a:lnTo>
                  <a:lnTo>
                    <a:pt x="703" y="0"/>
                  </a:lnTo>
                  <a:lnTo>
                    <a:pt x="703" y="34"/>
                  </a:lnTo>
                  <a:lnTo>
                    <a:pt x="685" y="34"/>
                  </a:lnTo>
                  <a:lnTo>
                    <a:pt x="685" y="0"/>
                  </a:lnTo>
                  <a:lnTo>
                    <a:pt x="652" y="0"/>
                  </a:lnTo>
                  <a:lnTo>
                    <a:pt x="619" y="0"/>
                  </a:lnTo>
                  <a:lnTo>
                    <a:pt x="590" y="0"/>
                  </a:lnTo>
                  <a:lnTo>
                    <a:pt x="557" y="0"/>
                  </a:lnTo>
                  <a:lnTo>
                    <a:pt x="557" y="32"/>
                  </a:lnTo>
                  <a:lnTo>
                    <a:pt x="557" y="61"/>
                  </a:lnTo>
                  <a:lnTo>
                    <a:pt x="615" y="61"/>
                  </a:lnTo>
                  <a:lnTo>
                    <a:pt x="615" y="43"/>
                  </a:lnTo>
                  <a:lnTo>
                    <a:pt x="597" y="43"/>
                  </a:lnTo>
                  <a:lnTo>
                    <a:pt x="597" y="27"/>
                  </a:lnTo>
                  <a:lnTo>
                    <a:pt x="641" y="27"/>
                  </a:lnTo>
                  <a:lnTo>
                    <a:pt x="641" y="80"/>
                  </a:lnTo>
                  <a:lnTo>
                    <a:pt x="447" y="80"/>
                  </a:lnTo>
                  <a:lnTo>
                    <a:pt x="447" y="27"/>
                  </a:lnTo>
                  <a:lnTo>
                    <a:pt x="498" y="27"/>
                  </a:lnTo>
                  <a:lnTo>
                    <a:pt x="498" y="43"/>
                  </a:lnTo>
                  <a:lnTo>
                    <a:pt x="473" y="43"/>
                  </a:lnTo>
                  <a:lnTo>
                    <a:pt x="473" y="61"/>
                  </a:lnTo>
                  <a:lnTo>
                    <a:pt x="531" y="61"/>
                  </a:lnTo>
                  <a:lnTo>
                    <a:pt x="531" y="32"/>
                  </a:lnTo>
                  <a:lnTo>
                    <a:pt x="531" y="0"/>
                  </a:lnTo>
                  <a:lnTo>
                    <a:pt x="498" y="0"/>
                  </a:lnTo>
                  <a:lnTo>
                    <a:pt x="469" y="0"/>
                  </a:lnTo>
                  <a:lnTo>
                    <a:pt x="436" y="0"/>
                  </a:lnTo>
                  <a:lnTo>
                    <a:pt x="403" y="0"/>
                  </a:lnTo>
                  <a:lnTo>
                    <a:pt x="403" y="34"/>
                  </a:lnTo>
                  <a:lnTo>
                    <a:pt x="381" y="34"/>
                  </a:lnTo>
                  <a:lnTo>
                    <a:pt x="381" y="18"/>
                  </a:lnTo>
                  <a:lnTo>
                    <a:pt x="381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254"/>
                  </a:lnTo>
                  <a:lnTo>
                    <a:pt x="47" y="254"/>
                  </a:lnTo>
                  <a:close/>
                  <a:moveTo>
                    <a:pt x="278" y="71"/>
                  </a:moveTo>
                  <a:lnTo>
                    <a:pt x="278" y="103"/>
                  </a:lnTo>
                  <a:lnTo>
                    <a:pt x="242" y="103"/>
                  </a:lnTo>
                  <a:lnTo>
                    <a:pt x="242" y="71"/>
                  </a:lnTo>
                  <a:lnTo>
                    <a:pt x="278" y="71"/>
                  </a:lnTo>
                  <a:close/>
                  <a:moveTo>
                    <a:pt x="5254" y="27"/>
                  </a:moveTo>
                  <a:lnTo>
                    <a:pt x="4961" y="27"/>
                  </a:lnTo>
                  <a:lnTo>
                    <a:pt x="4961" y="144"/>
                  </a:lnTo>
                  <a:lnTo>
                    <a:pt x="5056" y="144"/>
                  </a:lnTo>
                  <a:lnTo>
                    <a:pt x="5056" y="126"/>
                  </a:lnTo>
                  <a:lnTo>
                    <a:pt x="5020" y="126"/>
                  </a:lnTo>
                  <a:lnTo>
                    <a:pt x="4990" y="126"/>
                  </a:lnTo>
                  <a:lnTo>
                    <a:pt x="4990" y="48"/>
                  </a:lnTo>
                  <a:lnTo>
                    <a:pt x="5042" y="48"/>
                  </a:lnTo>
                  <a:lnTo>
                    <a:pt x="5097" y="48"/>
                  </a:lnTo>
                  <a:lnTo>
                    <a:pt x="5097" y="144"/>
                  </a:lnTo>
                  <a:lnTo>
                    <a:pt x="5221" y="144"/>
                  </a:lnTo>
                  <a:lnTo>
                    <a:pt x="5221" y="178"/>
                  </a:lnTo>
                  <a:lnTo>
                    <a:pt x="5221" y="211"/>
                  </a:lnTo>
                  <a:lnTo>
                    <a:pt x="5185" y="211"/>
                  </a:lnTo>
                  <a:lnTo>
                    <a:pt x="5148" y="211"/>
                  </a:lnTo>
                  <a:lnTo>
                    <a:pt x="5148" y="190"/>
                  </a:lnTo>
                  <a:lnTo>
                    <a:pt x="5188" y="190"/>
                  </a:lnTo>
                  <a:lnTo>
                    <a:pt x="5188" y="167"/>
                  </a:lnTo>
                  <a:lnTo>
                    <a:pt x="5097" y="167"/>
                  </a:lnTo>
                  <a:lnTo>
                    <a:pt x="5097" y="229"/>
                  </a:lnTo>
                  <a:lnTo>
                    <a:pt x="5254" y="229"/>
                  </a:lnTo>
                  <a:lnTo>
                    <a:pt x="5254" y="126"/>
                  </a:lnTo>
                  <a:lnTo>
                    <a:pt x="5122" y="126"/>
                  </a:lnTo>
                  <a:lnTo>
                    <a:pt x="5122" y="105"/>
                  </a:lnTo>
                  <a:lnTo>
                    <a:pt x="5122" y="84"/>
                  </a:lnTo>
                  <a:lnTo>
                    <a:pt x="5122" y="66"/>
                  </a:lnTo>
                  <a:lnTo>
                    <a:pt x="5122" y="45"/>
                  </a:lnTo>
                  <a:lnTo>
                    <a:pt x="5225" y="45"/>
                  </a:lnTo>
                  <a:lnTo>
                    <a:pt x="5225" y="66"/>
                  </a:lnTo>
                  <a:lnTo>
                    <a:pt x="5225" y="84"/>
                  </a:lnTo>
                  <a:lnTo>
                    <a:pt x="5196" y="84"/>
                  </a:lnTo>
                  <a:lnTo>
                    <a:pt x="5196" y="66"/>
                  </a:lnTo>
                  <a:lnTo>
                    <a:pt x="5163" y="66"/>
                  </a:lnTo>
                  <a:lnTo>
                    <a:pt x="5163" y="103"/>
                  </a:lnTo>
                  <a:lnTo>
                    <a:pt x="5254" y="103"/>
                  </a:lnTo>
                  <a:lnTo>
                    <a:pt x="5254" y="27"/>
                  </a:lnTo>
                  <a:close/>
                  <a:moveTo>
                    <a:pt x="5251" y="254"/>
                  </a:moveTo>
                  <a:lnTo>
                    <a:pt x="5251" y="270"/>
                  </a:lnTo>
                  <a:lnTo>
                    <a:pt x="5298" y="270"/>
                  </a:lnTo>
                  <a:lnTo>
                    <a:pt x="5298" y="289"/>
                  </a:lnTo>
                  <a:lnTo>
                    <a:pt x="5298" y="309"/>
                  </a:lnTo>
                  <a:lnTo>
                    <a:pt x="5298" y="330"/>
                  </a:lnTo>
                  <a:lnTo>
                    <a:pt x="5298" y="348"/>
                  </a:lnTo>
                  <a:lnTo>
                    <a:pt x="5247" y="348"/>
                  </a:lnTo>
                  <a:lnTo>
                    <a:pt x="5199" y="348"/>
                  </a:lnTo>
                  <a:lnTo>
                    <a:pt x="5199" y="312"/>
                  </a:lnTo>
                  <a:lnTo>
                    <a:pt x="5229" y="312"/>
                  </a:lnTo>
                  <a:lnTo>
                    <a:pt x="5229" y="323"/>
                  </a:lnTo>
                  <a:lnTo>
                    <a:pt x="5254" y="323"/>
                  </a:lnTo>
                  <a:lnTo>
                    <a:pt x="5254" y="295"/>
                  </a:lnTo>
                  <a:lnTo>
                    <a:pt x="5170" y="295"/>
                  </a:lnTo>
                  <a:lnTo>
                    <a:pt x="5170" y="417"/>
                  </a:lnTo>
                  <a:lnTo>
                    <a:pt x="5254" y="417"/>
                  </a:lnTo>
                  <a:lnTo>
                    <a:pt x="5254" y="392"/>
                  </a:lnTo>
                  <a:lnTo>
                    <a:pt x="5229" y="392"/>
                  </a:lnTo>
                  <a:lnTo>
                    <a:pt x="5229" y="401"/>
                  </a:lnTo>
                  <a:lnTo>
                    <a:pt x="5199" y="401"/>
                  </a:lnTo>
                  <a:lnTo>
                    <a:pt x="5199" y="364"/>
                  </a:lnTo>
                  <a:lnTo>
                    <a:pt x="5247" y="364"/>
                  </a:lnTo>
                  <a:lnTo>
                    <a:pt x="5298" y="364"/>
                  </a:lnTo>
                  <a:lnTo>
                    <a:pt x="5298" y="385"/>
                  </a:lnTo>
                  <a:lnTo>
                    <a:pt x="5298" y="406"/>
                  </a:lnTo>
                  <a:lnTo>
                    <a:pt x="5298" y="424"/>
                  </a:lnTo>
                  <a:lnTo>
                    <a:pt x="5298" y="445"/>
                  </a:lnTo>
                  <a:lnTo>
                    <a:pt x="5243" y="445"/>
                  </a:lnTo>
                  <a:lnTo>
                    <a:pt x="5243" y="456"/>
                  </a:lnTo>
                  <a:lnTo>
                    <a:pt x="5298" y="456"/>
                  </a:lnTo>
                  <a:lnTo>
                    <a:pt x="5298" y="481"/>
                  </a:lnTo>
                  <a:lnTo>
                    <a:pt x="5229" y="481"/>
                  </a:lnTo>
                  <a:lnTo>
                    <a:pt x="5229" y="539"/>
                  </a:lnTo>
                  <a:lnTo>
                    <a:pt x="5254" y="539"/>
                  </a:lnTo>
                  <a:lnTo>
                    <a:pt x="5298" y="539"/>
                  </a:lnTo>
                  <a:lnTo>
                    <a:pt x="5298" y="566"/>
                  </a:lnTo>
                  <a:lnTo>
                    <a:pt x="5298" y="637"/>
                  </a:lnTo>
                  <a:lnTo>
                    <a:pt x="5298" y="665"/>
                  </a:lnTo>
                  <a:lnTo>
                    <a:pt x="5254" y="665"/>
                  </a:lnTo>
                  <a:lnTo>
                    <a:pt x="5229" y="665"/>
                  </a:lnTo>
                  <a:lnTo>
                    <a:pt x="5192" y="665"/>
                  </a:lnTo>
                  <a:lnTo>
                    <a:pt x="5185" y="665"/>
                  </a:lnTo>
                  <a:lnTo>
                    <a:pt x="5185" y="591"/>
                  </a:lnTo>
                  <a:lnTo>
                    <a:pt x="5229" y="591"/>
                  </a:lnTo>
                  <a:lnTo>
                    <a:pt x="5229" y="637"/>
                  </a:lnTo>
                  <a:lnTo>
                    <a:pt x="5254" y="637"/>
                  </a:lnTo>
                  <a:lnTo>
                    <a:pt x="5254" y="566"/>
                  </a:lnTo>
                  <a:lnTo>
                    <a:pt x="5185" y="566"/>
                  </a:lnTo>
                  <a:lnTo>
                    <a:pt x="5185" y="456"/>
                  </a:lnTo>
                  <a:lnTo>
                    <a:pt x="5203" y="456"/>
                  </a:lnTo>
                  <a:lnTo>
                    <a:pt x="5203" y="445"/>
                  </a:lnTo>
                  <a:lnTo>
                    <a:pt x="5166" y="445"/>
                  </a:lnTo>
                  <a:lnTo>
                    <a:pt x="5130" y="445"/>
                  </a:lnTo>
                  <a:lnTo>
                    <a:pt x="5130" y="270"/>
                  </a:lnTo>
                  <a:lnTo>
                    <a:pt x="5166" y="270"/>
                  </a:lnTo>
                  <a:lnTo>
                    <a:pt x="5207" y="270"/>
                  </a:lnTo>
                  <a:lnTo>
                    <a:pt x="5207" y="254"/>
                  </a:lnTo>
                  <a:lnTo>
                    <a:pt x="5056" y="254"/>
                  </a:lnTo>
                  <a:lnTo>
                    <a:pt x="5056" y="229"/>
                  </a:lnTo>
                  <a:lnTo>
                    <a:pt x="5056" y="167"/>
                  </a:lnTo>
                  <a:lnTo>
                    <a:pt x="4917" y="167"/>
                  </a:lnTo>
                  <a:lnTo>
                    <a:pt x="4917" y="139"/>
                  </a:lnTo>
                  <a:lnTo>
                    <a:pt x="4917" y="114"/>
                  </a:lnTo>
                  <a:lnTo>
                    <a:pt x="4917" y="87"/>
                  </a:lnTo>
                  <a:lnTo>
                    <a:pt x="4917" y="59"/>
                  </a:lnTo>
                  <a:lnTo>
                    <a:pt x="4895" y="59"/>
                  </a:lnTo>
                  <a:lnTo>
                    <a:pt x="4895" y="82"/>
                  </a:lnTo>
                  <a:lnTo>
                    <a:pt x="4895" y="105"/>
                  </a:lnTo>
                  <a:lnTo>
                    <a:pt x="4613" y="105"/>
                  </a:lnTo>
                  <a:lnTo>
                    <a:pt x="4613" y="82"/>
                  </a:lnTo>
                  <a:lnTo>
                    <a:pt x="4613" y="59"/>
                  </a:lnTo>
                  <a:lnTo>
                    <a:pt x="4595" y="59"/>
                  </a:lnTo>
                  <a:lnTo>
                    <a:pt x="4595" y="71"/>
                  </a:lnTo>
                  <a:lnTo>
                    <a:pt x="4419" y="71"/>
                  </a:lnTo>
                  <a:lnTo>
                    <a:pt x="4419" y="27"/>
                  </a:lnTo>
                  <a:lnTo>
                    <a:pt x="4305" y="27"/>
                  </a:lnTo>
                  <a:lnTo>
                    <a:pt x="4305" y="43"/>
                  </a:lnTo>
                  <a:lnTo>
                    <a:pt x="4375" y="43"/>
                  </a:lnTo>
                  <a:lnTo>
                    <a:pt x="4375" y="71"/>
                  </a:lnTo>
                  <a:lnTo>
                    <a:pt x="4261" y="71"/>
                  </a:lnTo>
                  <a:lnTo>
                    <a:pt x="4261" y="66"/>
                  </a:lnTo>
                  <a:lnTo>
                    <a:pt x="4261" y="43"/>
                  </a:lnTo>
                  <a:lnTo>
                    <a:pt x="4261" y="27"/>
                  </a:lnTo>
                  <a:lnTo>
                    <a:pt x="4261" y="0"/>
                  </a:lnTo>
                  <a:lnTo>
                    <a:pt x="4313" y="0"/>
                  </a:lnTo>
                  <a:lnTo>
                    <a:pt x="4360" y="0"/>
                  </a:lnTo>
                  <a:lnTo>
                    <a:pt x="4411" y="0"/>
                  </a:lnTo>
                  <a:lnTo>
                    <a:pt x="4463" y="0"/>
                  </a:lnTo>
                  <a:lnTo>
                    <a:pt x="4463" y="43"/>
                  </a:lnTo>
                  <a:lnTo>
                    <a:pt x="4554" y="43"/>
                  </a:lnTo>
                  <a:lnTo>
                    <a:pt x="4554" y="0"/>
                  </a:lnTo>
                  <a:lnTo>
                    <a:pt x="4595" y="0"/>
                  </a:lnTo>
                  <a:lnTo>
                    <a:pt x="4595" y="34"/>
                  </a:lnTo>
                  <a:lnTo>
                    <a:pt x="4613" y="34"/>
                  </a:lnTo>
                  <a:lnTo>
                    <a:pt x="4613" y="0"/>
                  </a:lnTo>
                  <a:lnTo>
                    <a:pt x="4646" y="0"/>
                  </a:lnTo>
                  <a:lnTo>
                    <a:pt x="4679" y="0"/>
                  </a:lnTo>
                  <a:lnTo>
                    <a:pt x="4708" y="0"/>
                  </a:lnTo>
                  <a:lnTo>
                    <a:pt x="4741" y="0"/>
                  </a:lnTo>
                  <a:lnTo>
                    <a:pt x="4741" y="32"/>
                  </a:lnTo>
                  <a:lnTo>
                    <a:pt x="4741" y="61"/>
                  </a:lnTo>
                  <a:lnTo>
                    <a:pt x="4683" y="61"/>
                  </a:lnTo>
                  <a:lnTo>
                    <a:pt x="4683" y="43"/>
                  </a:lnTo>
                  <a:lnTo>
                    <a:pt x="4701" y="43"/>
                  </a:lnTo>
                  <a:lnTo>
                    <a:pt x="4701" y="27"/>
                  </a:lnTo>
                  <a:lnTo>
                    <a:pt x="4657" y="27"/>
                  </a:lnTo>
                  <a:lnTo>
                    <a:pt x="4657" y="80"/>
                  </a:lnTo>
                  <a:lnTo>
                    <a:pt x="4851" y="80"/>
                  </a:lnTo>
                  <a:lnTo>
                    <a:pt x="4851" y="27"/>
                  </a:lnTo>
                  <a:lnTo>
                    <a:pt x="4800" y="27"/>
                  </a:lnTo>
                  <a:lnTo>
                    <a:pt x="4800" y="43"/>
                  </a:lnTo>
                  <a:lnTo>
                    <a:pt x="4825" y="43"/>
                  </a:lnTo>
                  <a:lnTo>
                    <a:pt x="4825" y="61"/>
                  </a:lnTo>
                  <a:lnTo>
                    <a:pt x="4767" y="61"/>
                  </a:lnTo>
                  <a:lnTo>
                    <a:pt x="4767" y="32"/>
                  </a:lnTo>
                  <a:lnTo>
                    <a:pt x="4767" y="0"/>
                  </a:lnTo>
                  <a:lnTo>
                    <a:pt x="4800" y="0"/>
                  </a:lnTo>
                  <a:lnTo>
                    <a:pt x="4829" y="0"/>
                  </a:lnTo>
                  <a:lnTo>
                    <a:pt x="4862" y="0"/>
                  </a:lnTo>
                  <a:lnTo>
                    <a:pt x="4895" y="0"/>
                  </a:lnTo>
                  <a:lnTo>
                    <a:pt x="4895" y="34"/>
                  </a:lnTo>
                  <a:lnTo>
                    <a:pt x="4917" y="34"/>
                  </a:lnTo>
                  <a:lnTo>
                    <a:pt x="4917" y="18"/>
                  </a:lnTo>
                  <a:lnTo>
                    <a:pt x="4917" y="0"/>
                  </a:lnTo>
                  <a:lnTo>
                    <a:pt x="5298" y="0"/>
                  </a:lnTo>
                  <a:lnTo>
                    <a:pt x="5298" y="18"/>
                  </a:lnTo>
                  <a:lnTo>
                    <a:pt x="5298" y="254"/>
                  </a:lnTo>
                  <a:lnTo>
                    <a:pt x="5251" y="254"/>
                  </a:lnTo>
                  <a:close/>
                  <a:moveTo>
                    <a:pt x="5020" y="71"/>
                  </a:moveTo>
                  <a:lnTo>
                    <a:pt x="5020" y="103"/>
                  </a:lnTo>
                  <a:lnTo>
                    <a:pt x="5056" y="103"/>
                  </a:lnTo>
                  <a:lnTo>
                    <a:pt x="5056" y="71"/>
                  </a:lnTo>
                  <a:lnTo>
                    <a:pt x="5020" y="71"/>
                  </a:lnTo>
                  <a:close/>
                </a:path>
              </a:pathLst>
            </a:custGeom>
            <a:noFill/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02" name="Group 14"/>
            <p:cNvGrpSpPr>
              <a:grpSpLocks/>
            </p:cNvGrpSpPr>
            <p:nvPr/>
          </p:nvGrpSpPr>
          <p:grpSpPr bwMode="auto">
            <a:xfrm>
              <a:off x="18" y="11"/>
              <a:ext cx="5724" cy="4298"/>
              <a:chOff x="18" y="11"/>
              <a:chExt cx="5724" cy="4298"/>
            </a:xfrm>
          </p:grpSpPr>
          <p:sp>
            <p:nvSpPr>
              <p:cNvPr id="33803" name="Freeform 15"/>
              <p:cNvSpPr>
                <a:spLocks noEditPoints="1"/>
              </p:cNvSpPr>
              <p:nvPr/>
            </p:nvSpPr>
            <p:spPr bwMode="auto">
              <a:xfrm>
                <a:off x="18" y="11"/>
                <a:ext cx="5724" cy="4298"/>
              </a:xfrm>
              <a:custGeom>
                <a:avLst/>
                <a:gdLst>
                  <a:gd name="T0" fmla="*/ 15 w 5724"/>
                  <a:gd name="T1" fmla="*/ 0 h 4298"/>
                  <a:gd name="T2" fmla="*/ 5709 w 5724"/>
                  <a:gd name="T3" fmla="*/ 0 h 4298"/>
                  <a:gd name="T4" fmla="*/ 5709 w 5724"/>
                  <a:gd name="T5" fmla="*/ 19 h 4298"/>
                  <a:gd name="T6" fmla="*/ 15 w 5724"/>
                  <a:gd name="T7" fmla="*/ 19 h 4298"/>
                  <a:gd name="T8" fmla="*/ 15 w 5724"/>
                  <a:gd name="T9" fmla="*/ 0 h 4298"/>
                  <a:gd name="T10" fmla="*/ 5709 w 5724"/>
                  <a:gd name="T11" fmla="*/ 0 h 4298"/>
                  <a:gd name="T12" fmla="*/ 5724 w 5724"/>
                  <a:gd name="T13" fmla="*/ 0 h 4298"/>
                  <a:gd name="T14" fmla="*/ 5724 w 5724"/>
                  <a:gd name="T15" fmla="*/ 10 h 4298"/>
                  <a:gd name="T16" fmla="*/ 5709 w 5724"/>
                  <a:gd name="T17" fmla="*/ 10 h 4298"/>
                  <a:gd name="T18" fmla="*/ 5709 w 5724"/>
                  <a:gd name="T19" fmla="*/ 0 h 4298"/>
                  <a:gd name="T20" fmla="*/ 5724 w 5724"/>
                  <a:gd name="T21" fmla="*/ 10 h 4298"/>
                  <a:gd name="T22" fmla="*/ 5724 w 5724"/>
                  <a:gd name="T23" fmla="*/ 4288 h 4298"/>
                  <a:gd name="T24" fmla="*/ 5694 w 5724"/>
                  <a:gd name="T25" fmla="*/ 4288 h 4298"/>
                  <a:gd name="T26" fmla="*/ 5694 w 5724"/>
                  <a:gd name="T27" fmla="*/ 10 h 4298"/>
                  <a:gd name="T28" fmla="*/ 5724 w 5724"/>
                  <a:gd name="T29" fmla="*/ 10 h 4298"/>
                  <a:gd name="T30" fmla="*/ 5724 w 5724"/>
                  <a:gd name="T31" fmla="*/ 4288 h 4298"/>
                  <a:gd name="T32" fmla="*/ 5724 w 5724"/>
                  <a:gd name="T33" fmla="*/ 4298 h 4298"/>
                  <a:gd name="T34" fmla="*/ 5709 w 5724"/>
                  <a:gd name="T35" fmla="*/ 4298 h 4298"/>
                  <a:gd name="T36" fmla="*/ 5709 w 5724"/>
                  <a:gd name="T37" fmla="*/ 4288 h 4298"/>
                  <a:gd name="T38" fmla="*/ 5724 w 5724"/>
                  <a:gd name="T39" fmla="*/ 4288 h 4298"/>
                  <a:gd name="T40" fmla="*/ 5709 w 5724"/>
                  <a:gd name="T41" fmla="*/ 4298 h 4298"/>
                  <a:gd name="T42" fmla="*/ 15 w 5724"/>
                  <a:gd name="T43" fmla="*/ 4298 h 4298"/>
                  <a:gd name="T44" fmla="*/ 15 w 5724"/>
                  <a:gd name="T45" fmla="*/ 4279 h 4298"/>
                  <a:gd name="T46" fmla="*/ 5709 w 5724"/>
                  <a:gd name="T47" fmla="*/ 4279 h 4298"/>
                  <a:gd name="T48" fmla="*/ 5709 w 5724"/>
                  <a:gd name="T49" fmla="*/ 4298 h 4298"/>
                  <a:gd name="T50" fmla="*/ 15 w 5724"/>
                  <a:gd name="T51" fmla="*/ 4298 h 4298"/>
                  <a:gd name="T52" fmla="*/ 0 w 5724"/>
                  <a:gd name="T53" fmla="*/ 4298 h 4298"/>
                  <a:gd name="T54" fmla="*/ 0 w 5724"/>
                  <a:gd name="T55" fmla="*/ 4288 h 4298"/>
                  <a:gd name="T56" fmla="*/ 15 w 5724"/>
                  <a:gd name="T57" fmla="*/ 4288 h 4298"/>
                  <a:gd name="T58" fmla="*/ 15 w 5724"/>
                  <a:gd name="T59" fmla="*/ 4298 h 4298"/>
                  <a:gd name="T60" fmla="*/ 0 w 5724"/>
                  <a:gd name="T61" fmla="*/ 4288 h 4298"/>
                  <a:gd name="T62" fmla="*/ 0 w 5724"/>
                  <a:gd name="T63" fmla="*/ 10 h 4298"/>
                  <a:gd name="T64" fmla="*/ 30 w 5724"/>
                  <a:gd name="T65" fmla="*/ 10 h 4298"/>
                  <a:gd name="T66" fmla="*/ 30 w 5724"/>
                  <a:gd name="T67" fmla="*/ 4288 h 4298"/>
                  <a:gd name="T68" fmla="*/ 0 w 5724"/>
                  <a:gd name="T69" fmla="*/ 4288 h 4298"/>
                  <a:gd name="T70" fmla="*/ 0 w 5724"/>
                  <a:gd name="T71" fmla="*/ 10 h 4298"/>
                  <a:gd name="T72" fmla="*/ 0 w 5724"/>
                  <a:gd name="T73" fmla="*/ 0 h 4298"/>
                  <a:gd name="T74" fmla="*/ 15 w 5724"/>
                  <a:gd name="T75" fmla="*/ 0 h 4298"/>
                  <a:gd name="T76" fmla="*/ 15 w 5724"/>
                  <a:gd name="T77" fmla="*/ 10 h 4298"/>
                  <a:gd name="T78" fmla="*/ 0 w 5724"/>
                  <a:gd name="T79" fmla="*/ 10 h 429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724" h="4298">
                    <a:moveTo>
                      <a:pt x="15" y="0"/>
                    </a:moveTo>
                    <a:lnTo>
                      <a:pt x="5709" y="0"/>
                    </a:lnTo>
                    <a:lnTo>
                      <a:pt x="5709" y="19"/>
                    </a:lnTo>
                    <a:lnTo>
                      <a:pt x="15" y="19"/>
                    </a:lnTo>
                    <a:lnTo>
                      <a:pt x="15" y="0"/>
                    </a:lnTo>
                    <a:close/>
                    <a:moveTo>
                      <a:pt x="5709" y="0"/>
                    </a:moveTo>
                    <a:lnTo>
                      <a:pt x="5724" y="0"/>
                    </a:lnTo>
                    <a:lnTo>
                      <a:pt x="5724" y="10"/>
                    </a:lnTo>
                    <a:lnTo>
                      <a:pt x="5709" y="10"/>
                    </a:lnTo>
                    <a:lnTo>
                      <a:pt x="5709" y="0"/>
                    </a:lnTo>
                    <a:close/>
                    <a:moveTo>
                      <a:pt x="5724" y="10"/>
                    </a:moveTo>
                    <a:lnTo>
                      <a:pt x="5724" y="4288"/>
                    </a:lnTo>
                    <a:lnTo>
                      <a:pt x="5694" y="4288"/>
                    </a:lnTo>
                    <a:lnTo>
                      <a:pt x="5694" y="10"/>
                    </a:lnTo>
                    <a:lnTo>
                      <a:pt x="5724" y="10"/>
                    </a:lnTo>
                    <a:close/>
                    <a:moveTo>
                      <a:pt x="5724" y="4288"/>
                    </a:moveTo>
                    <a:lnTo>
                      <a:pt x="5724" y="4298"/>
                    </a:lnTo>
                    <a:lnTo>
                      <a:pt x="5709" y="4298"/>
                    </a:lnTo>
                    <a:lnTo>
                      <a:pt x="5709" y="4288"/>
                    </a:lnTo>
                    <a:lnTo>
                      <a:pt x="5724" y="4288"/>
                    </a:lnTo>
                    <a:close/>
                    <a:moveTo>
                      <a:pt x="5709" y="4298"/>
                    </a:moveTo>
                    <a:lnTo>
                      <a:pt x="15" y="4298"/>
                    </a:lnTo>
                    <a:lnTo>
                      <a:pt x="15" y="4279"/>
                    </a:lnTo>
                    <a:lnTo>
                      <a:pt x="5709" y="4279"/>
                    </a:lnTo>
                    <a:lnTo>
                      <a:pt x="5709" y="4298"/>
                    </a:lnTo>
                    <a:close/>
                    <a:moveTo>
                      <a:pt x="15" y="4298"/>
                    </a:moveTo>
                    <a:lnTo>
                      <a:pt x="0" y="4298"/>
                    </a:lnTo>
                    <a:lnTo>
                      <a:pt x="0" y="4288"/>
                    </a:lnTo>
                    <a:lnTo>
                      <a:pt x="15" y="4288"/>
                    </a:lnTo>
                    <a:lnTo>
                      <a:pt x="15" y="4298"/>
                    </a:lnTo>
                    <a:close/>
                    <a:moveTo>
                      <a:pt x="0" y="4288"/>
                    </a:moveTo>
                    <a:lnTo>
                      <a:pt x="0" y="10"/>
                    </a:lnTo>
                    <a:lnTo>
                      <a:pt x="30" y="10"/>
                    </a:lnTo>
                    <a:lnTo>
                      <a:pt x="30" y="4288"/>
                    </a:lnTo>
                    <a:lnTo>
                      <a:pt x="0" y="4288"/>
                    </a:lnTo>
                    <a:close/>
                    <a:moveTo>
                      <a:pt x="0" y="10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4" name="Rectangle 16"/>
              <p:cNvSpPr>
                <a:spLocks noChangeArrowheads="1"/>
              </p:cNvSpPr>
              <p:nvPr/>
            </p:nvSpPr>
            <p:spPr bwMode="auto">
              <a:xfrm>
                <a:off x="202" y="126"/>
                <a:ext cx="5356" cy="4068"/>
              </a:xfrm>
              <a:prstGeom prst="rect">
                <a:avLst/>
              </a:prstGeom>
              <a:noFill/>
              <a:ln w="0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6" grpId="0" animBg="1"/>
      <p:bldP spid="16896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AutoShape 5"/>
          <p:cNvSpPr>
            <a:spLocks noChangeArrowheads="1"/>
          </p:cNvSpPr>
          <p:nvPr/>
        </p:nvSpPr>
        <p:spPr bwMode="auto">
          <a:xfrm>
            <a:off x="1066800" y="1600200"/>
            <a:ext cx="7239000" cy="3276600"/>
          </a:xfrm>
          <a:prstGeom prst="wedgeRoundRectCallout">
            <a:avLst>
              <a:gd name="adj1" fmla="val -39296"/>
              <a:gd name="adj2" fmla="val 96366"/>
              <a:gd name="adj3" fmla="val 16667"/>
            </a:avLst>
          </a:prstGeom>
          <a:gradFill rotWithShape="1">
            <a:gsLst>
              <a:gs pos="0">
                <a:srgbClr val="2F762F"/>
              </a:gs>
              <a:gs pos="100000">
                <a:srgbClr val="66FF66">
                  <a:alpha val="56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5400" b="1"/>
              <a:t>Theo em, tại sao vua Quang Trung lại đề cao chữ Nôm ?</a:t>
            </a:r>
          </a:p>
        </p:txBody>
      </p:sp>
      <p:pic>
        <p:nvPicPr>
          <p:cNvPr id="7171" name="Picture 6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1675" y="0"/>
            <a:ext cx="8223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23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1675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6" name="Rectangle 14"/>
          <p:cNvSpPr>
            <a:spLocks noGrp="1" noChangeArrowheads="1"/>
          </p:cNvSpPr>
          <p:nvPr>
            <p:ph type="title"/>
          </p:nvPr>
        </p:nvSpPr>
        <p:spPr>
          <a:xfrm>
            <a:off x="609600" y="1676400"/>
            <a:ext cx="8015288" cy="914400"/>
          </a:xfrm>
          <a:noFill/>
        </p:spPr>
        <p:txBody>
          <a:bodyPr/>
          <a:lstStyle/>
          <a:p>
            <a:pPr eaLnBrk="1" hangingPunct="1"/>
            <a:r>
              <a:rPr lang="en-US" sz="4000" smtClean="0">
                <a:latin typeface="Arial" charset="0"/>
              </a:rPr>
              <a:t>      </a:t>
            </a:r>
            <a:r>
              <a:rPr lang="en-US" sz="4000" b="1" smtClean="0">
                <a:latin typeface="Arial" charset="0"/>
              </a:rPr>
              <a:t>TRÒ CHƠI Ô CỬA BÍ MẬT</a:t>
            </a:r>
          </a:p>
        </p:txBody>
      </p:sp>
      <p:sp>
        <p:nvSpPr>
          <p:cNvPr id="151568" name="Rectangle 16"/>
          <p:cNvSpPr>
            <a:spLocks noChangeArrowheads="1"/>
          </p:cNvSpPr>
          <p:nvPr/>
        </p:nvSpPr>
        <p:spPr bwMode="auto">
          <a:xfrm>
            <a:off x="1600200" y="3276600"/>
            <a:ext cx="2590800" cy="2286000"/>
          </a:xfrm>
          <a:prstGeom prst="rect">
            <a:avLst/>
          </a:prstGeom>
          <a:gradFill rotWithShape="1">
            <a:gsLst>
              <a:gs pos="0">
                <a:srgbClr val="762F47"/>
              </a:gs>
              <a:gs pos="50000">
                <a:srgbClr val="FF6699"/>
              </a:gs>
              <a:gs pos="100000">
                <a:srgbClr val="762F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600"/>
          </a:p>
        </p:txBody>
      </p:sp>
      <p:sp>
        <p:nvSpPr>
          <p:cNvPr id="151569" name="Text Box 17"/>
          <p:cNvSpPr txBox="1">
            <a:spLocks noChangeArrowheads="1"/>
          </p:cNvSpPr>
          <p:nvPr/>
        </p:nvSpPr>
        <p:spPr bwMode="auto">
          <a:xfrm>
            <a:off x="1905000" y="3657600"/>
            <a:ext cx="1828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b="1"/>
              <a:t>Ô cửa số 2</a:t>
            </a:r>
          </a:p>
        </p:txBody>
      </p:sp>
      <p:sp>
        <p:nvSpPr>
          <p:cNvPr id="151570" name="Rectangle 18"/>
          <p:cNvSpPr>
            <a:spLocks noChangeArrowheads="1"/>
          </p:cNvSpPr>
          <p:nvPr/>
        </p:nvSpPr>
        <p:spPr bwMode="auto">
          <a:xfrm>
            <a:off x="5562600" y="3276600"/>
            <a:ext cx="2590800" cy="2209800"/>
          </a:xfrm>
          <a:prstGeom prst="rect">
            <a:avLst/>
          </a:prstGeom>
          <a:gradFill rotWithShape="1">
            <a:gsLst>
              <a:gs pos="0">
                <a:srgbClr val="76762F"/>
              </a:gs>
              <a:gs pos="50000">
                <a:srgbClr val="FFFF66"/>
              </a:gs>
              <a:gs pos="100000">
                <a:srgbClr val="76762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600"/>
          </a:p>
        </p:txBody>
      </p:sp>
      <p:sp>
        <p:nvSpPr>
          <p:cNvPr id="151571" name="Text Box 19"/>
          <p:cNvSpPr txBox="1">
            <a:spLocks noChangeArrowheads="1"/>
          </p:cNvSpPr>
          <p:nvPr/>
        </p:nvSpPr>
        <p:spPr bwMode="auto">
          <a:xfrm>
            <a:off x="6019800" y="3581400"/>
            <a:ext cx="1828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b="1"/>
              <a:t>Ô cửa số 3</a:t>
            </a:r>
          </a:p>
        </p:txBody>
      </p:sp>
      <p:sp>
        <p:nvSpPr>
          <p:cNvPr id="151572" name="Rectangle 20"/>
          <p:cNvSpPr>
            <a:spLocks noChangeArrowheads="1"/>
          </p:cNvSpPr>
          <p:nvPr/>
        </p:nvSpPr>
        <p:spPr bwMode="auto">
          <a:xfrm>
            <a:off x="1828800" y="609600"/>
            <a:ext cx="5715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4400" u="sng">
                <a:solidFill>
                  <a:srgbClr val="FF0066"/>
                </a:solidFill>
              </a:rPr>
              <a:t>Kiểm tra bài cũ</a:t>
            </a:r>
          </a:p>
        </p:txBody>
      </p:sp>
      <p:pic>
        <p:nvPicPr>
          <p:cNvPr id="8200" name="Picture 27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795587" y="3252787"/>
            <a:ext cx="5943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28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995988" y="3328987"/>
            <a:ext cx="5943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29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05575"/>
            <a:ext cx="9144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30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1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6" grpId="0"/>
      <p:bldP spid="151568" grpId="0" animBg="1"/>
      <p:bldP spid="151569" grpId="0"/>
      <p:bldP spid="151570" grpId="0" animBg="1"/>
      <p:bldP spid="1515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6c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7" name="AutoShape 7" descr="50%"/>
          <p:cNvSpPr>
            <a:spLocks noChangeArrowheads="1"/>
          </p:cNvSpPr>
          <p:nvPr/>
        </p:nvSpPr>
        <p:spPr bwMode="auto">
          <a:xfrm>
            <a:off x="838200" y="1066800"/>
            <a:ext cx="7315200" cy="4038600"/>
          </a:xfrm>
          <a:prstGeom prst="wedgeRoundRectCallout">
            <a:avLst>
              <a:gd name="adj1" fmla="val -39366"/>
              <a:gd name="adj2" fmla="val 82389"/>
              <a:gd name="adj3" fmla="val 16667"/>
            </a:avLst>
          </a:prstGeom>
          <a:pattFill prst="pct50">
            <a:fgClr>
              <a:srgbClr val="66FF33">
                <a:alpha val="32941"/>
              </a:srgbClr>
            </a:fgClr>
            <a:bgClr>
              <a:srgbClr val="2F7617">
                <a:alpha val="32941"/>
              </a:srgb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4400">
                <a:solidFill>
                  <a:srgbClr val="993300"/>
                </a:solidFill>
              </a:rPr>
              <a:t>   </a:t>
            </a:r>
            <a:r>
              <a:rPr lang="en-US" sz="4800">
                <a:solidFill>
                  <a:srgbClr val="0000FF"/>
                </a:solidFill>
              </a:rPr>
              <a:t>Em hiểu câu </a:t>
            </a:r>
            <a:r>
              <a:rPr lang="en-US" sz="4800" b="1" i="1">
                <a:solidFill>
                  <a:srgbClr val="0000FF"/>
                </a:solidFill>
              </a:rPr>
              <a:t>“xây dựng đất nước lấy việc học làm đầu”</a:t>
            </a:r>
            <a:r>
              <a:rPr lang="en-US" sz="4800" i="1">
                <a:solidFill>
                  <a:srgbClr val="0000FF"/>
                </a:solidFill>
              </a:rPr>
              <a:t> </a:t>
            </a:r>
            <a:r>
              <a:rPr lang="en-US" sz="4800" b="1">
                <a:solidFill>
                  <a:srgbClr val="0000FF"/>
                </a:solidFill>
              </a:rPr>
              <a:t>của vua Quang Trung như thế nào?</a:t>
            </a:r>
          </a:p>
          <a:p>
            <a:pPr algn="ctr" eaLnBrk="1" hangingPunct="1"/>
            <a:endParaRPr lang="en-US" sz="4800">
              <a:solidFill>
                <a:srgbClr val="0000FF"/>
              </a:solidFill>
            </a:endParaRPr>
          </a:p>
        </p:txBody>
      </p:sp>
      <p:pic>
        <p:nvPicPr>
          <p:cNvPr id="9220" name="Picture 8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223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9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1675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0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1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1675" y="0"/>
            <a:ext cx="8223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1828800" y="609600"/>
            <a:ext cx="5715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4400" u="sng">
                <a:solidFill>
                  <a:srgbClr val="FF0066"/>
                </a:solidFill>
              </a:rPr>
              <a:t>Kiểm tra bài cũ</a:t>
            </a: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8015288" cy="914400"/>
          </a:xfrm>
          <a:noFill/>
        </p:spPr>
        <p:txBody>
          <a:bodyPr/>
          <a:lstStyle/>
          <a:p>
            <a:pPr eaLnBrk="1" hangingPunct="1"/>
            <a:r>
              <a:rPr lang="en-US" sz="4000" smtClean="0">
                <a:latin typeface="Arial" charset="0"/>
              </a:rPr>
              <a:t>      </a:t>
            </a:r>
            <a:r>
              <a:rPr lang="en-US" sz="4000" b="1" smtClean="0">
                <a:latin typeface="Arial" charset="0"/>
              </a:rPr>
              <a:t>TRÒ CHƠI Ô CỬA BÍ MẬT</a:t>
            </a:r>
          </a:p>
        </p:txBody>
      </p:sp>
      <p:sp>
        <p:nvSpPr>
          <p:cNvPr id="152587" name="Rectangle 11"/>
          <p:cNvSpPr>
            <a:spLocks noChangeArrowheads="1"/>
          </p:cNvSpPr>
          <p:nvPr/>
        </p:nvSpPr>
        <p:spPr bwMode="auto">
          <a:xfrm>
            <a:off x="2971800" y="3124200"/>
            <a:ext cx="3429000" cy="2667000"/>
          </a:xfrm>
          <a:prstGeom prst="rect">
            <a:avLst/>
          </a:prstGeom>
          <a:gradFill rotWithShape="1">
            <a:gsLst>
              <a:gs pos="0">
                <a:srgbClr val="76762F"/>
              </a:gs>
              <a:gs pos="50000">
                <a:srgbClr val="FFFF66"/>
              </a:gs>
              <a:gs pos="100000">
                <a:srgbClr val="76762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600"/>
          </a:p>
        </p:txBody>
      </p:sp>
      <p:sp>
        <p:nvSpPr>
          <p:cNvPr id="152588" name="Text Box 12"/>
          <p:cNvSpPr txBox="1">
            <a:spLocks noChangeArrowheads="1"/>
          </p:cNvSpPr>
          <p:nvPr/>
        </p:nvSpPr>
        <p:spPr bwMode="auto">
          <a:xfrm>
            <a:off x="3124200" y="3429000"/>
            <a:ext cx="2971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6000" b="1"/>
              <a:t>Ô cửa số 3</a:t>
            </a:r>
          </a:p>
        </p:txBody>
      </p:sp>
      <p:pic>
        <p:nvPicPr>
          <p:cNvPr id="10246" name="Picture 13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795587" y="3252787"/>
            <a:ext cx="5943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4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995988" y="3328987"/>
            <a:ext cx="5943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5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05575"/>
            <a:ext cx="9144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6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7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3">
            <a:lum bright="26000" contrast="30000"/>
          </a:blip>
          <a:srcRect/>
          <a:stretch>
            <a:fillRect/>
          </a:stretch>
        </p:blipFill>
        <p:spPr bwMode="auto">
          <a:xfrm>
            <a:off x="2438400" y="17526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/>
      <p:bldP spid="152587" grpId="0" animBg="1"/>
      <p:bldP spid="1525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AutoShape 2"/>
          <p:cNvSpPr>
            <a:spLocks noChangeArrowheads="1"/>
          </p:cNvSpPr>
          <p:nvPr/>
        </p:nvSpPr>
        <p:spPr bwMode="auto">
          <a:xfrm>
            <a:off x="1600200" y="1219200"/>
            <a:ext cx="6400800" cy="2667000"/>
          </a:xfrm>
          <a:prstGeom prst="cloudCallout">
            <a:avLst>
              <a:gd name="adj1" fmla="val -60468"/>
              <a:gd name="adj2" fmla="val 7613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endParaRPr lang="en-US" sz="4000"/>
          </a:p>
          <a:p>
            <a:pPr algn="ctr" eaLnBrk="1" hangingPunct="1"/>
            <a:r>
              <a:rPr lang="en-US" sz="4000">
                <a:solidFill>
                  <a:schemeClr val="bg1"/>
                </a:solidFill>
              </a:rPr>
              <a:t>PHẦN THƯỞNG</a:t>
            </a:r>
          </a:p>
        </p:txBody>
      </p:sp>
      <p:pic>
        <p:nvPicPr>
          <p:cNvPr id="129032" name="Picture 8" descr="Copy of 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3" name="Picture 9" descr="Copy of 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67375"/>
            <a:ext cx="129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4" name="Picture 10" descr="Copy of 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597525"/>
            <a:ext cx="13716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5" name="Picture 11" descr="Copy of 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0"/>
            <a:ext cx="13716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6" fill="hold">
                                          <p:stCondLst>
                                            <p:cond delay="456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6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6c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3810000" y="762000"/>
            <a:ext cx="2438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Lịch sử</a:t>
            </a:r>
          </a:p>
        </p:txBody>
      </p:sp>
      <p:sp>
        <p:nvSpPr>
          <p:cNvPr id="4105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3400" y="2133600"/>
            <a:ext cx="7848600" cy="3200400"/>
          </a:xfrm>
          <a:prstGeom prst="horizontalScroll">
            <a:avLst>
              <a:gd name="adj" fmla="val 24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 algn="ctr" eaLnBrk="1" hangingPunct="1">
              <a:defRPr/>
            </a:pPr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Times New Roman" pitchFamily="18" charset="0"/>
              </a:rPr>
              <a:t> </a:t>
            </a: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2057400" y="3581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371600" y="3048000"/>
            <a:ext cx="6781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I/ Hoàn cảnh ra đời  của Nhà Nguyễn. </a:t>
            </a:r>
            <a:endParaRPr lang="en-US" sz="4000" b="1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5105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4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Nhà Nguyễn thành lập</a:t>
            </a:r>
          </a:p>
        </p:txBody>
      </p:sp>
      <p:pic>
        <p:nvPicPr>
          <p:cNvPr id="12296" name="Picture 6" descr="XMASCA~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5637213"/>
            <a:ext cx="12954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6" descr="XMASCA~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954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6" descr="XMASCA~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37213"/>
            <a:ext cx="12954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5" grpId="0" animBg="1"/>
      <p:bldP spid="28680" grpId="0"/>
      <p:bldP spid="3083" grpId="0" animBg="1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2006</TotalTime>
  <Words>611</Words>
  <Application>Microsoft Office PowerPoint</Application>
  <PresentationFormat>On-screen Show (4:3)</PresentationFormat>
  <Paragraphs>107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Garamond</vt:lpstr>
      <vt:lpstr>Wingdings</vt:lpstr>
      <vt:lpstr>Calibri</vt:lpstr>
      <vt:lpstr>Times New Roman</vt:lpstr>
      <vt:lpstr>Edge</vt:lpstr>
      <vt:lpstr>Slide 1</vt:lpstr>
      <vt:lpstr>Slide 2</vt:lpstr>
      <vt:lpstr>      TRÒ CHƠI: Ô CỬA BÍ MẬT</vt:lpstr>
      <vt:lpstr>Slide 4</vt:lpstr>
      <vt:lpstr>      TRÒ CHƠI Ô CỬA BÍ MẬT</vt:lpstr>
      <vt:lpstr>Slide 6</vt:lpstr>
      <vt:lpstr>      TRÒ CHƠI Ô CỬA BÍ MẬT</vt:lpstr>
      <vt:lpstr>Slide 8</vt:lpstr>
      <vt:lpstr>Slide 9</vt:lpstr>
      <vt:lpstr>Slide 10</vt:lpstr>
      <vt:lpstr>Slide 11</vt:lpstr>
      <vt:lpstr>Slide 12</vt:lpstr>
      <vt:lpstr>Slide 13</vt:lpstr>
      <vt:lpstr>Vua Minh Mạng</vt:lpstr>
      <vt:lpstr>Vua Tự Đức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VIETNAM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AMD</dc:creator>
  <cp:lastModifiedBy>CSTeam</cp:lastModifiedBy>
  <cp:revision>136</cp:revision>
  <dcterms:created xsi:type="dcterms:W3CDTF">2009-03-08T14:32:19Z</dcterms:created>
  <dcterms:modified xsi:type="dcterms:W3CDTF">2016-06-30T01:16:57Z</dcterms:modified>
</cp:coreProperties>
</file>