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76" r:id="rId3"/>
    <p:sldId id="261" r:id="rId4"/>
    <p:sldId id="263" r:id="rId5"/>
    <p:sldId id="262" r:id="rId6"/>
    <p:sldId id="265" r:id="rId7"/>
    <p:sldId id="271" r:id="rId8"/>
    <p:sldId id="277" r:id="rId9"/>
    <p:sldId id="278" r:id="rId10"/>
    <p:sldId id="268" r:id="rId11"/>
    <p:sldId id="279" r:id="rId12"/>
    <p:sldId id="280" r:id="rId13"/>
    <p:sldId id="264" r:id="rId14"/>
    <p:sldId id="260" r:id="rId15"/>
    <p:sldId id="258" r:id="rId16"/>
    <p:sldId id="259" r:id="rId17"/>
    <p:sldId id="266" r:id="rId18"/>
    <p:sldId id="257" r:id="rId19"/>
    <p:sldId id="291" r:id="rId20"/>
    <p:sldId id="29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00"/>
    <a:srgbClr val="3399FF"/>
    <a:srgbClr val="CCFFFF"/>
    <a:srgbClr val="FF99FF"/>
    <a:srgbClr val="336600"/>
    <a:srgbClr val="009900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558" autoAdjust="0"/>
  </p:normalViewPr>
  <p:slideViewPr>
    <p:cSldViewPr>
      <p:cViewPr varScale="1">
        <p:scale>
          <a:sx n="22" d="100"/>
          <a:sy n="22" d="100"/>
        </p:scale>
        <p:origin x="-15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2A5E2-4D4B-4DB8-8B1E-AD3E437BE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F6CB2-4B27-4F39-A1A2-F8E50FC353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2AB66-9A1E-44C1-9E90-EE1D5EA7E4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6EA6D-AF55-40A5-B3B1-3078B2B1D0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235BC3-2513-4812-A36C-0D6DF1B0C7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A25AF0-8C7A-47E4-8344-3E6F89AFF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281717-3AD2-4FB2-8F87-503AC6D601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33F113-3043-43FB-8A18-3E8E87BCEC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FFD0D-1EE4-417D-8D6A-7A2D95076F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071A4C-F8FE-41AC-B39B-AB953B8BC3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63021-26A0-42F2-A08F-CE0011912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1C77D-1960-4FE0-9680-F7AFD810D8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E39931-0AD2-4F68-9BEF-3CAFDE09CF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B2FA16D-0BF5-45D3-AF46-5BB8BAD5699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H:\K.H.4.CHUOITHUCAN\43%20-%20Thieu%20nhi%20the%20gioi%20lien%20hoan.mid" TargetMode="Externa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My%20Documents\DONGVAT1.MPG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images.google.com.vn/imgres?imgurl=http://www.dactai.com/images/cay_sa.jpg&amp;imgrefurl=http://www.dactai.com/caysa.html&amp;h=216&amp;w=150&amp;sz=15&amp;hl=vi&amp;start=73&amp;tbnid=gQ2sbi7ec_BzTM:&amp;tbnh=107&amp;tbnw=74&amp;prev=/images%3Fq%3Dc%25E1%25BB%258F%26start%3D72%26ndsp%3D18%26svnum%3D10%26hl%3Dvi%26lr%3D%26sa%3DN" TargetMode="External"/><Relationship Id="rId7" Type="http://schemas.openxmlformats.org/officeDocument/2006/relationships/hyperlink" Target="http://images.google.com.vn/imgres?imgurl=http://www.nld.com.vn/img/3579/daday.jpg&amp;imgrefurl=http://www.nld.com.vn/tintuc/suc-khoe/147336.asp&amp;h=150&amp;w=170&amp;sz=15&amp;hl=vi&amp;start=26&amp;tbnid=hrbOscs5ls0W8M:&amp;tbnh=87&amp;tbnw=99&amp;prev=/images%3Fq%3D%2Bvi%2Bkhu%25E1%25BA%25A9n%26start%3D18%26ndsp%3D18%26svnum%3D10%26hl%3Dvi%26lr%3D%26sa%3DN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My%20Documents\Nhac%20dem\22%20-%20chim%20chich%20bong.mid" TargetMode="External"/><Relationship Id="rId6" Type="http://schemas.openxmlformats.org/officeDocument/2006/relationships/image" Target="../media/image13.jpeg"/><Relationship Id="rId5" Type="http://schemas.openxmlformats.org/officeDocument/2006/relationships/hyperlink" Target="http://images.google.com.vn/imgres?imgurl=http://vndgkhktnn.vietnamgateway.org/photo/1144897563tho-5.jpg&amp;imgrefurl=http://vndgkhktnn.vietnamgateway.org/news.php%3Fnewsid%3D50610082673&amp;h=131&amp;w=150&amp;sz=10&amp;hl=vi&amp;start=5&amp;tbnid=uxg0LELztmF4pM:&amp;tbnh=84&amp;tbnw=96&amp;prev=/images%3Fq%3Dth%25E1%25BB%258F%2Bnu%25C3%25B4i%26svnum%3D10%26hl%3Dvi%26lr%3D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hyperlink" Target="http://images.google.com.vn/imgres?imgurl=http://www.vnn.vn/dataimages/original/images144517_rabbits100304.jpg&amp;imgrefurl=http://www.vnn.vn/khoahoc/tintuc/2004/03/54803/&amp;h=175&amp;w=250&amp;sz=14&amp;hl=vi&amp;start=15&amp;tbnid=SVYr4CHrVj0WYM:&amp;tbnh=78&amp;tbnw=111&amp;prev=/images%3Fq%3Dth%25E1%25BB%258F%26svnum%3D10%26hl%3Dvi%26lr%3Dlang_en" TargetMode="Externa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audio" Target="../media/audio2.wav"/><Relationship Id="rId7" Type="http://schemas.openxmlformats.org/officeDocument/2006/relationships/hyperlink" Target="http://images.google.com.vn/imgres?imgurl=http://vietsciences1.free.fr/vietscience/docbao/why/images/crab.jpg&amp;imgrefurl=http://vietsciences1.free.fr/vietscience/docbao/why/taisao1.htm&amp;h=100&amp;w=130&amp;sz=6&amp;hl=vi&amp;start=25&amp;tbnid=XmgpIAKM3g6oyM:&amp;tbnh=70&amp;tbnw=91&amp;prev=/images%3Fq%3Dx%25C3%25A1c%2Bv%25E1%25BA%25ADt%26start%3D20%26ndsp%3D20%26svnum%3D10%26hl%3Dvi%26lr%3Dlang_en%26sa%3DN" TargetMode="External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jpeg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.vn/imgres?imgurl=http://www.tierrechteportal.de/Bilder/beo_kaninchen.jpg&amp;imgrefurl=http://www.tierrechteportal.de/AkteInfo/Highlights.html&amp;h=200&amp;w=224&amp;sz=12&amp;hl=vi&amp;start=514&amp;tbnid=HRcyZOuHBejCHM:&amp;tbnh=96&amp;tbnw=108&amp;prev=/images%3Fq%3Dbeo%2B%26start%3D500%26ndsp%3D20%26svnum%3D10%26hl%3Dvi%26lr%3Dlang_en%26sa%3DN" TargetMode="External"/><Relationship Id="rId9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2.wav"/><Relationship Id="rId7" Type="http://schemas.openxmlformats.org/officeDocument/2006/relationships/hyperlink" Target="http://images.google.com.vn/imgres?imgurl=http://www.nld.com.vn/img/3579/daday.jpg&amp;imgrefurl=http://www.nld.com.vn/tintuc/suc-khoe/147336.asp&amp;h=150&amp;w=170&amp;sz=15&amp;hl=vi&amp;start=26&amp;tbnid=hrbOscs5ls0W8M:&amp;tbnh=87&amp;tbnw=99&amp;prev=/images%3Fq%3D%2Bvi%2Bkhu%25E1%25BA%25A9n%26start%3D18%26ndsp%3D18%26svnum%3D10%26hl%3Dvi%26lr%3D%26sa%3DN" TargetMode="External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m.vn/imgres?imgurl=http://www.tierrechteportal.de/Bilder/beo_kaninchen.jpg&amp;imgrefurl=http://www.tierrechteportal.de/AkteInfo/Highlights.html&amp;h=200&amp;w=224&amp;sz=12&amp;hl=vi&amp;start=514&amp;tbnid=HRcyZOuHBejCHM:&amp;tbnh=96&amp;tbnw=108&amp;prev=/images%3Fq%3Dbeo%2B%26start%3D500%26ndsp%3D20%26svnum%3D10%26hl%3Dvi%26lr%3Dlang_en%26sa%3DN" TargetMode="External"/><Relationship Id="rId4" Type="http://schemas.openxmlformats.org/officeDocument/2006/relationships/image" Target="../media/image20.jpeg"/><Relationship Id="rId9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hyperlink" Target="http://images.google.com.vn/imgres?imgurl=http://www.sgtt.com.vn/web/data/news/2006/4/11428/01.jpg&amp;imgrefurl=http://www.sgtt.com.vn/web/tintuc/default.aspx%3Fcat_id%3D653%26news_id%3D11428&amp;h=150&amp;w=205&amp;sz=39&amp;hl=vi&amp;start=74&amp;tbnid=tkesshjDIWUgUM:&amp;tbnh=77&amp;tbnw=105&amp;prev=/images%3Fq%3D%2Bcon%2Bb%25C3%25B2%26start%3D72%26ndsp%3D18%26svnum%3D10%26hl%3Dvi%26lr%3D%26sa%3DN" TargetMode="External"/><Relationship Id="rId3" Type="http://schemas.openxmlformats.org/officeDocument/2006/relationships/hyperlink" Target="http://images.google.com.vn/imgres?imgurl=http://www.huynhtieuhuong.org/images/gallery/06.jpg&amp;imgrefurl=http://www.huynhtieuhuong.org/picture.php%3F%26start%3D72&amp;h=188&amp;w=250&amp;sz=20&amp;hl=vi&amp;start=85&amp;tbnid=YYGFQncwwthSKM:&amp;tbnh=83&amp;tbnw=111&amp;prev=/images%3Fq%3D%2522%25C4%2583n%2522%26start%3D80%26ndsp%3D20%26svnum%3D10%26hl%3Dvi%26lr%3Dlang_en%26sa%3DN" TargetMode="External"/><Relationship Id="rId7" Type="http://schemas.openxmlformats.org/officeDocument/2006/relationships/hyperlink" Target="http://images.google.com.vn/imgres?imgurl=http://www.htv.com.vn/data/news/2004/11/40101/borung.jpg&amp;imgrefurl=http://www.htv.com.vn/khgd/news_detail.asp%3Fperiod_id%3D1%26cat_id%3D404%26news_id%3D40101&amp;h=143&amp;w=200&amp;sz=13&amp;hl=vi&amp;start=11&amp;tbnid=1Eot4vck8PX9WM:&amp;tbnh=70&amp;tbnw=99&amp;prev=/images%3Fq%3Dtr%25E1%25BA%25A1i%2Bb%25C3%25B2%2B%26svnum%3D10%26hl%3Dvi%26lr%3Dlang_en" TargetMode="Externa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6" Type="http://schemas.openxmlformats.org/officeDocument/2006/relationships/hyperlink" Target="K.H.4.CHUOITHUCAN/MRC.EXE" TargetMode="External"/><Relationship Id="rId1" Type="http://schemas.openxmlformats.org/officeDocument/2006/relationships/audio" Target="file:///H:\K.H.4.CHUOITHUCAN\13%20-%20that%20la%20hay%20a.mid" TargetMode="External"/><Relationship Id="rId6" Type="http://schemas.openxmlformats.org/officeDocument/2006/relationships/image" Target="../media/image5.jpeg"/><Relationship Id="rId11" Type="http://schemas.openxmlformats.org/officeDocument/2006/relationships/hyperlink" Target="http://images.google.com.vn/imgres?imgurl=http://img450.imageshack.us/img450/3746/frontpagepic4zg.jpg&amp;imgrefurl=http://www.hoahoctro.com/4rum/showthread.php%3Ft%3D98805&amp;h=267&amp;w=400&amp;sz=25&amp;hl=vi&amp;start=89&amp;tbnid=pJu1OSB9nB2uwM:&amp;tbnh=83&amp;tbnw=124&amp;prev=/images%3Fq%3D%2522%25C4%2583n%2522%26start%3D80%26ndsp%3D20%26svnum%3D10%26hl%3Dvi%26lr%3Dlang_en%26sa%3DN" TargetMode="External"/><Relationship Id="rId5" Type="http://schemas.openxmlformats.org/officeDocument/2006/relationships/hyperlink" Target="http://images.google.com.vn/imgres?imgurl=http://www.vietnameselink.com/articles/images/20060327_anuonglanhmanh.jpg&amp;imgrefurl=http://www.irccsj.com/articles/article.aspx%3FPageID%3D4%26dirID%3D64%26catID%3D70%26artID%3D31215&amp;h=320&amp;w=320&amp;sz=58&amp;hl=vi&amp;start=238&amp;tbnid=ABudZ8C9KQ53zM:&amp;tbnh=118&amp;tbnw=118&amp;prev=/images%3Fq%3D%2522%25C4%2583n%2522%26start%3D220%26ndsp%3D20%26svnum%3D10%26hl%3Dvi%26lr%3Dlang_en%26sa%3DN" TargetMode="External"/><Relationship Id="rId15" Type="http://schemas.openxmlformats.org/officeDocument/2006/relationships/image" Target="../media/image1.png"/><Relationship Id="rId10" Type="http://schemas.openxmlformats.org/officeDocument/2006/relationships/image" Target="../media/image7.jpeg"/><Relationship Id="rId4" Type="http://schemas.openxmlformats.org/officeDocument/2006/relationships/image" Target="../media/image4.jpeg"/><Relationship Id="rId9" Type="http://schemas.openxmlformats.org/officeDocument/2006/relationships/hyperlink" Target="http://images.google.com.vn/imgres?imgurl=http://www.tierrechteportal.de/Bilder/beo_kaninchen.jpg&amp;imgrefurl=http://www.tierrechteportal.de/AkteInfo/Highlights.html&amp;h=200&amp;w=224&amp;sz=12&amp;hl=vi&amp;start=514&amp;tbnid=HRcyZOuHBejCHM:&amp;tbnh=96&amp;tbnw=108&amp;prev=/images%3Fq%3Dbeo%2B%26start%3D500%26ndsp%3D20%26svnum%3D10%26hl%3Dvi%26lr%3Dlang_en%26sa%3DN" TargetMode="External"/><Relationship Id="rId1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H:\K.H.4.CHUOITHUCAN\NAI.M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My%20Documents\Nhac%20dem\20%20-%20hoa%20la%20mua%20xuan.mid" TargetMode="Externa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9" name="43 - Thieu nhi the gioi lien hoan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077200" y="6324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3352800" y="990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Arial" charset="0"/>
              </a:rPr>
              <a:t>KHOA HỌC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638800" y="1600200"/>
            <a:ext cx="3276600" cy="1524000"/>
            <a:chOff x="3408" y="1248"/>
            <a:chExt cx="1824" cy="1008"/>
          </a:xfrm>
        </p:grpSpPr>
        <p:sp>
          <p:nvSpPr>
            <p:cNvPr id="2054" name="AutoShape 11"/>
            <p:cNvSpPr>
              <a:spLocks noChangeArrowheads="1"/>
            </p:cNvSpPr>
            <p:nvPr/>
          </p:nvSpPr>
          <p:spPr bwMode="auto">
            <a:xfrm>
              <a:off x="3408" y="1248"/>
              <a:ext cx="1824" cy="1008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US" sz="6000">
                <a:latin typeface="Arial" charset="0"/>
              </a:endParaRPr>
            </a:p>
          </p:txBody>
        </p:sp>
        <p:pic>
          <p:nvPicPr>
            <p:cNvPr id="2055" name="Picture 12" descr="NOTEST_4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04" y="1344"/>
              <a:ext cx="1632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810" name="Picture 18" descr="bunny_thumping_foot_md_clr"/>
          <p:cNvPicPr>
            <a:picLocks noChangeAspect="1" noChangeArrowheads="1" noCrop="1"/>
          </p:cNvPicPr>
          <p:nvPr>
            <p:ph sz="half" idx="2"/>
          </p:nvPr>
        </p:nvPicPr>
        <p:blipFill>
          <a:blip r:embed="rId5">
            <a:lum contrast="12000"/>
          </a:blip>
          <a:srcRect/>
          <a:stretch>
            <a:fillRect/>
          </a:stretch>
        </p:blipFill>
        <p:spPr>
          <a:xfrm>
            <a:off x="2362200" y="1447800"/>
            <a:ext cx="3386138" cy="53340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3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3379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9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79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1447800" y="3048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14600" y="228600"/>
            <a:ext cx="4419600" cy="584200"/>
          </a:xfrm>
          <a:prstGeom prst="rect">
            <a:avLst/>
          </a:prstGeom>
          <a:gradFill rotWithShape="0">
            <a:gsLst>
              <a:gs pos="0">
                <a:srgbClr val="FF66CC"/>
              </a:gs>
              <a:gs pos="100000">
                <a:schemeClr val="bg1"/>
              </a:gs>
            </a:gsLst>
            <a:lin ang="5400000" scaled="1"/>
          </a:gra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Xem đoạn phim sau</a:t>
            </a:r>
          </a:p>
        </p:txBody>
      </p:sp>
      <p:pic>
        <p:nvPicPr>
          <p:cNvPr id="15367" name="DONGVAT1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990600"/>
            <a:ext cx="82296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5367"/>
                </p:tgtEl>
              </p:cMediaNode>
            </p:video>
          </p:childTnLst>
        </p:cTn>
      </p:par>
    </p:tnLst>
    <p:bldLst>
      <p:bldP spid="15364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696200" cy="1676400"/>
          </a:xfr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28575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3200" b="1" smtClean="0">
                <a:latin typeface="Arial" charset="0"/>
              </a:rPr>
              <a:t>HOẠT ĐỘNG 2</a:t>
            </a:r>
            <a:r>
              <a:rPr lang="en-US" sz="3600" smtClean="0">
                <a:latin typeface="Arial" charset="0"/>
              </a:rPr>
              <a:t/>
            </a:r>
            <a:br>
              <a:rPr lang="en-US" sz="3600" smtClean="0">
                <a:latin typeface="Arial" charset="0"/>
              </a:rPr>
            </a:br>
            <a:r>
              <a:rPr lang="en-US" sz="2800" b="1" smtClean="0">
                <a:solidFill>
                  <a:schemeClr val="accent2"/>
                </a:solidFill>
                <a:latin typeface="Arial" charset="0"/>
              </a:rPr>
              <a:t>Chỉ và nói mối quan hệ về chuỗi thức ăn trong tự nhiên qua sơ đồ sau :</a:t>
            </a:r>
          </a:p>
        </p:txBody>
      </p:sp>
      <p:pic>
        <p:nvPicPr>
          <p:cNvPr id="26642" name="Picture 18" descr="cay_s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819400"/>
            <a:ext cx="1447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685800" y="22860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336600"/>
                </a:solidFill>
                <a:latin typeface="Arial" charset="0"/>
              </a:rPr>
              <a:t>Cỏ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1905000" y="3352800"/>
            <a:ext cx="12192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6645" name="Picture 21" descr="1144897563tho-5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2819400"/>
            <a:ext cx="167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886200" y="236220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  <a:latin typeface="Arial" charset="0"/>
              </a:rPr>
              <a:t>Thỏ</a:t>
            </a:r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V="1">
            <a:off x="5334000" y="3352800"/>
            <a:ext cx="114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7239000" y="2362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993300"/>
                </a:solidFill>
                <a:latin typeface="Arial" charset="0"/>
              </a:rPr>
              <a:t>Cáo</a:t>
            </a: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rot="5393648">
            <a:off x="7087394" y="5257006"/>
            <a:ext cx="1219200" cy="15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 rot="10815467" flipV="1">
            <a:off x="5410200" y="5865813"/>
            <a:ext cx="228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6652" name="Picture 28" descr="daday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2800" y="5026025"/>
            <a:ext cx="1828800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53" name="Text Box 29"/>
          <p:cNvSpPr txBox="1">
            <a:spLocks noChangeArrowheads="1"/>
          </p:cNvSpPr>
          <p:nvPr/>
        </p:nvSpPr>
        <p:spPr bwMode="auto">
          <a:xfrm>
            <a:off x="2514600" y="4495800"/>
            <a:ext cx="3505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33CC"/>
                </a:solidFill>
                <a:latin typeface="Arial" charset="0"/>
              </a:rPr>
              <a:t>Xác chết đang phân hủy</a:t>
            </a:r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3276600" y="6248400"/>
            <a:ext cx="2057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(</a:t>
            </a:r>
            <a:r>
              <a:rPr lang="en-US" sz="2000" b="1">
                <a:latin typeface="Arial" charset="0"/>
              </a:rPr>
              <a:t>do vi khuẩn</a:t>
            </a:r>
            <a:r>
              <a:rPr lang="en-US" sz="2000">
                <a:latin typeface="Arial" charset="0"/>
              </a:rPr>
              <a:t>)</a:t>
            </a:r>
          </a:p>
        </p:txBody>
      </p:sp>
      <p:sp>
        <p:nvSpPr>
          <p:cNvPr id="26655" name="Line 31"/>
          <p:cNvSpPr>
            <a:spLocks noChangeShapeType="1"/>
          </p:cNvSpPr>
          <p:nvPr/>
        </p:nvSpPr>
        <p:spPr bwMode="auto">
          <a:xfrm>
            <a:off x="762000" y="5943600"/>
            <a:ext cx="2286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 rot="16199533" flipV="1">
            <a:off x="74613" y="5257800"/>
            <a:ext cx="1371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6661" name="22 - chim chich bong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534400" y="6172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6" name="Picture 38" descr="cao de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657975" y="2819400"/>
            <a:ext cx="202882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6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52975" fill="hold"/>
                                        <p:tgtEl>
                                          <p:spTgt spid="266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61"/>
                </p:tgtEl>
              </p:cMediaNode>
            </p:audio>
          </p:childTnLst>
        </p:cTn>
      </p:par>
    </p:tnLst>
    <p:bldLst>
      <p:bldP spid="26626" grpId="0" animBg="1" autoUpdateAnimBg="0"/>
      <p:bldP spid="26643" grpId="0" autoUpdateAnimBg="0"/>
      <p:bldP spid="26644" grpId="0" animBg="1"/>
      <p:bldP spid="26646" grpId="0" autoUpdateAnimBg="0"/>
      <p:bldP spid="26647" grpId="0" animBg="1"/>
      <p:bldP spid="26649" grpId="0" autoUpdateAnimBg="0"/>
      <p:bldP spid="26650" grpId="0" animBg="1"/>
      <p:bldP spid="26651" grpId="0" animBg="1"/>
      <p:bldP spid="26653" grpId="0" autoUpdateAnimBg="0"/>
      <p:bldP spid="26654" grpId="0" autoUpdateAnimBg="0"/>
      <p:bldP spid="26655" grpId="0" animBg="1"/>
      <p:bldP spid="2665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066800"/>
            <a:ext cx="7848600" cy="4724400"/>
          </a:xfrm>
          <a:gradFill rotWithShape="0">
            <a:gsLst>
              <a:gs pos="0">
                <a:schemeClr val="bg1"/>
              </a:gs>
              <a:gs pos="100000">
                <a:srgbClr val="CC99FF"/>
              </a:gs>
            </a:gsLst>
            <a:lin ang="5400000" scaled="1"/>
          </a:gradFill>
          <a:ln w="38100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5000" b="1" smtClean="0">
                <a:solidFill>
                  <a:srgbClr val="33CC33"/>
                </a:solidFill>
                <a:latin typeface="Arial" charset="0"/>
              </a:rPr>
              <a:t>     Cỏ</a:t>
            </a:r>
            <a:r>
              <a:rPr lang="en-US" sz="5000" smtClean="0">
                <a:latin typeface="Arial" charset="0"/>
              </a:rPr>
              <a:t> là thức ăn của </a:t>
            </a:r>
            <a:r>
              <a:rPr lang="en-US" sz="5000" b="1" u="sng" smtClean="0">
                <a:solidFill>
                  <a:srgbClr val="3399FF"/>
                </a:solidFill>
                <a:latin typeface="Arial" charset="0"/>
              </a:rPr>
              <a:t>thỏ</a:t>
            </a:r>
            <a:r>
              <a:rPr lang="en-US" sz="5000" smtClean="0">
                <a:latin typeface="Arial" charset="0"/>
              </a:rPr>
              <a:t> ; </a:t>
            </a:r>
            <a:r>
              <a:rPr lang="en-US" sz="5000" b="1" u="sng" smtClean="0">
                <a:solidFill>
                  <a:srgbClr val="3399FF"/>
                </a:solidFill>
                <a:latin typeface="Arial" charset="0"/>
              </a:rPr>
              <a:t>thỏ</a:t>
            </a:r>
            <a:r>
              <a:rPr lang="en-US" sz="5000" b="1" smtClean="0">
                <a:latin typeface="Arial" charset="0"/>
              </a:rPr>
              <a:t> </a:t>
            </a:r>
            <a:r>
              <a:rPr lang="en-US" sz="5000" smtClean="0">
                <a:latin typeface="Arial" charset="0"/>
              </a:rPr>
              <a:t>là thức</a:t>
            </a:r>
            <a:r>
              <a:rPr lang="en-US" sz="5000" b="1" smtClean="0">
                <a:latin typeface="Arial" charset="0"/>
              </a:rPr>
              <a:t> </a:t>
            </a:r>
            <a:r>
              <a:rPr lang="en-US" sz="5000" smtClean="0">
                <a:latin typeface="Arial" charset="0"/>
              </a:rPr>
              <a:t>ăn của </a:t>
            </a:r>
            <a:r>
              <a:rPr lang="en-US" sz="5000" b="1" smtClean="0">
                <a:solidFill>
                  <a:srgbClr val="FF0000"/>
                </a:solidFill>
                <a:latin typeface="Arial" charset="0"/>
              </a:rPr>
              <a:t>cáo</a:t>
            </a:r>
            <a:r>
              <a:rPr lang="en-US" sz="5000" smtClean="0">
                <a:latin typeface="Arial" charset="0"/>
              </a:rPr>
              <a:t> ; </a:t>
            </a:r>
            <a:r>
              <a:rPr lang="en-US" sz="5000" b="1" smtClean="0">
                <a:solidFill>
                  <a:srgbClr val="FF0000"/>
                </a:solidFill>
                <a:latin typeface="Arial" charset="0"/>
              </a:rPr>
              <a:t>cáo</a:t>
            </a:r>
            <a:r>
              <a:rPr lang="en-US" sz="5000" smtClean="0">
                <a:latin typeface="Arial" charset="0"/>
              </a:rPr>
              <a:t> chết, vi khuẩn phân huỷ xác chết của cáo thành chất khoáng trong đất, làm thức ăn cho cỏ. </a:t>
            </a:r>
            <a:r>
              <a:rPr lang="en-US" sz="5000" b="1" u="sng" smtClean="0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3733800"/>
          </a:xfrm>
          <a:gradFill rotWithShape="0">
            <a:gsLst>
              <a:gs pos="0">
                <a:schemeClr val="bg1"/>
              </a:gs>
              <a:gs pos="50000">
                <a:srgbClr val="CC99FF"/>
              </a:gs>
              <a:gs pos="100000">
                <a:schemeClr val="bg1"/>
              </a:gs>
            </a:gsLst>
            <a:lin ang="5400000" scaled="1"/>
          </a:gradFill>
          <a:ln w="19050"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8800" b="1" smtClean="0">
                <a:solidFill>
                  <a:srgbClr val="33CC33"/>
                </a:solidFill>
                <a:latin typeface="Arial"/>
              </a:rPr>
              <a:t>LUYỆN  TẬP</a:t>
            </a:r>
            <a:r>
              <a:rPr lang="en-US" sz="8800" b="1" smtClean="0">
                <a:latin typeface="Arial"/>
              </a:rPr>
              <a:t/>
            </a:r>
            <a:br>
              <a:rPr lang="en-US" sz="8800" b="1" smtClean="0">
                <a:latin typeface="Arial"/>
              </a:rPr>
            </a:br>
            <a:r>
              <a:rPr lang="en-US" sz="8800" b="1" smtClean="0">
                <a:solidFill>
                  <a:srgbClr val="FF0000"/>
                </a:solidFill>
                <a:latin typeface="Arial"/>
              </a:rPr>
              <a:t>CỦNG  CỐ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988"/>
            <a:ext cx="8534400" cy="1447800"/>
          </a:xfrm>
          <a:solidFill>
            <a:srgbClr val="FFCCFF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</a:rPr>
              <a:t>Đánh dấu x vào ô chọn câu trả lời đúng cho câu hỏi sau :</a:t>
            </a:r>
            <a:r>
              <a:rPr lang="en-US" sz="2800" smtClean="0">
                <a:latin typeface="Arial" charset="0"/>
              </a:rPr>
              <a:t> </a:t>
            </a:r>
            <a:br>
              <a:rPr lang="en-US" sz="2800" smtClean="0">
                <a:latin typeface="Arial" charset="0"/>
              </a:rPr>
            </a:br>
            <a:r>
              <a:rPr lang="en-US" sz="2800" b="1" smtClean="0">
                <a:latin typeface="Arial" charset="0"/>
              </a:rPr>
              <a:t>a) - “Thức ăn” của cỏ trong hình 2 SGK là gì ?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2541588"/>
            <a:ext cx="3886200" cy="2590800"/>
          </a:xfrm>
          <a:solidFill>
            <a:srgbClr val="FFFF99"/>
          </a:solidFill>
          <a:ln w="76200">
            <a:solidFill>
              <a:srgbClr val="008000"/>
            </a:solidFill>
          </a:ln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sym typeface="Webdings" pitchFamily="18" charset="2"/>
              </a:rPr>
              <a:t>  Cáo.</a:t>
            </a:r>
          </a:p>
          <a:p>
            <a:pPr eaLnBrk="1" hangingPunct="1"/>
            <a:r>
              <a:rPr lang="en-US" sz="2400" smtClean="0">
                <a:latin typeface="Arial" charset="0"/>
                <a:sym typeface="Webdings" pitchFamily="18" charset="2"/>
              </a:rPr>
              <a:t>  Thỏ.</a:t>
            </a:r>
          </a:p>
          <a:p>
            <a:pPr eaLnBrk="1" hangingPunct="1"/>
            <a:r>
              <a:rPr lang="en-US" sz="2400" smtClean="0">
                <a:latin typeface="Arial" charset="0"/>
                <a:sym typeface="Webdings" pitchFamily="18" charset="2"/>
              </a:rPr>
              <a:t>  Chất khoáng được tạo thành do vi khuẩn phân huỷ các xác chết.</a:t>
            </a:r>
          </a:p>
          <a:p>
            <a:pPr eaLnBrk="1" hangingPunct="1">
              <a:buFontTx/>
              <a:buNone/>
            </a:pPr>
            <a:endParaRPr lang="en-US" sz="2400" smtClean="0">
              <a:latin typeface="Arial" charset="0"/>
              <a:sym typeface="Webdings" pitchFamily="18" charset="2"/>
            </a:endParaRPr>
          </a:p>
        </p:txBody>
      </p:sp>
      <p:pic>
        <p:nvPicPr>
          <p:cNvPr id="7174" name="Picture 6" descr="1132300675078_so10-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235200"/>
            <a:ext cx="14478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0" descr="images144517_rabbits100304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294188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Freeform 14"/>
          <p:cNvSpPr>
            <a:spLocks/>
          </p:cNvSpPr>
          <p:nvPr/>
        </p:nvSpPr>
        <p:spPr bwMode="auto">
          <a:xfrm>
            <a:off x="1176338" y="4973638"/>
            <a:ext cx="119062" cy="158750"/>
          </a:xfrm>
          <a:custGeom>
            <a:avLst/>
            <a:gdLst>
              <a:gd name="T0" fmla="*/ 0 w 75"/>
              <a:gd name="T1" fmla="*/ 0 h 100"/>
              <a:gd name="T2" fmla="*/ 189010131 w 75"/>
              <a:gd name="T3" fmla="*/ 126007813 h 100"/>
              <a:gd name="T4" fmla="*/ 0 w 75"/>
              <a:gd name="T5" fmla="*/ 252015625 h 100"/>
              <a:gd name="T6" fmla="*/ 0 w 75"/>
              <a:gd name="T7" fmla="*/ 0 h 100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100"/>
              <a:gd name="T14" fmla="*/ 75 w 75"/>
              <a:gd name="T15" fmla="*/ 100 h 1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100">
                <a:moveTo>
                  <a:pt x="0" y="0"/>
                </a:moveTo>
                <a:cubicBezTo>
                  <a:pt x="19" y="7"/>
                  <a:pt x="75" y="21"/>
                  <a:pt x="75" y="50"/>
                </a:cubicBezTo>
                <a:cubicBezTo>
                  <a:pt x="75" y="82"/>
                  <a:pt x="20" y="94"/>
                  <a:pt x="0" y="100"/>
                </a:cubicBezTo>
                <a:cubicBezTo>
                  <a:pt x="19" y="43"/>
                  <a:pt x="14" y="76"/>
                  <a:pt x="0" y="0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7" name="Freeform 12"/>
          <p:cNvSpPr>
            <a:spLocks/>
          </p:cNvSpPr>
          <p:nvPr/>
        </p:nvSpPr>
        <p:spPr bwMode="auto">
          <a:xfrm>
            <a:off x="990600" y="5138738"/>
            <a:ext cx="215900" cy="146050"/>
          </a:xfrm>
          <a:custGeom>
            <a:avLst/>
            <a:gdLst>
              <a:gd name="T0" fmla="*/ 98286888 w 136"/>
              <a:gd name="T1" fmla="*/ 0 h 92"/>
              <a:gd name="T2" fmla="*/ 161290000 w 136"/>
              <a:gd name="T3" fmla="*/ 221773750 h 92"/>
              <a:gd name="T4" fmla="*/ 320060638 w 136"/>
              <a:gd name="T5" fmla="*/ 189012513 h 92"/>
              <a:gd name="T6" fmla="*/ 257055938 w 136"/>
              <a:gd name="T7" fmla="*/ 93246575 h 92"/>
              <a:gd name="T8" fmla="*/ 224294700 w 136"/>
              <a:gd name="T9" fmla="*/ 0 h 92"/>
              <a:gd name="T10" fmla="*/ 98286888 w 136"/>
              <a:gd name="T11" fmla="*/ 0 h 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6"/>
              <a:gd name="T19" fmla="*/ 0 h 92"/>
              <a:gd name="T20" fmla="*/ 136 w 136"/>
              <a:gd name="T21" fmla="*/ 92 h 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6" h="92">
                <a:moveTo>
                  <a:pt x="39" y="0"/>
                </a:moveTo>
                <a:cubicBezTo>
                  <a:pt x="3" y="53"/>
                  <a:pt x="0" y="66"/>
                  <a:pt x="64" y="88"/>
                </a:cubicBezTo>
                <a:cubicBezTo>
                  <a:pt x="85" y="84"/>
                  <a:pt x="114" y="92"/>
                  <a:pt x="127" y="75"/>
                </a:cubicBezTo>
                <a:cubicBezTo>
                  <a:pt x="136" y="63"/>
                  <a:pt x="109" y="51"/>
                  <a:pt x="102" y="37"/>
                </a:cubicBezTo>
                <a:cubicBezTo>
                  <a:pt x="96" y="25"/>
                  <a:pt x="93" y="12"/>
                  <a:pt x="89" y="0"/>
                </a:cubicBezTo>
                <a:cubicBezTo>
                  <a:pt x="46" y="14"/>
                  <a:pt x="62" y="21"/>
                  <a:pt x="39" y="0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Freeform 16"/>
          <p:cNvSpPr>
            <a:spLocks/>
          </p:cNvSpPr>
          <p:nvPr/>
        </p:nvSpPr>
        <p:spPr bwMode="auto">
          <a:xfrm>
            <a:off x="1338263" y="4933950"/>
            <a:ext cx="179387" cy="274638"/>
          </a:xfrm>
          <a:custGeom>
            <a:avLst/>
            <a:gdLst>
              <a:gd name="T0" fmla="*/ 183970100 w 113"/>
              <a:gd name="T1" fmla="*/ 120967280 h 173"/>
              <a:gd name="T2" fmla="*/ 153728309 w 113"/>
              <a:gd name="T3" fmla="*/ 435985444 h 173"/>
              <a:gd name="T4" fmla="*/ 120967163 w 113"/>
              <a:gd name="T5" fmla="*/ 340219681 h 173"/>
              <a:gd name="T6" fmla="*/ 27720848 w 113"/>
              <a:gd name="T7" fmla="*/ 277216683 h 173"/>
              <a:gd name="T8" fmla="*/ 57962638 w 113"/>
              <a:gd name="T9" fmla="*/ 183970278 h 173"/>
              <a:gd name="T10" fmla="*/ 183970100 w 113"/>
              <a:gd name="T11" fmla="*/ 120967280 h 17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3"/>
              <a:gd name="T19" fmla="*/ 0 h 173"/>
              <a:gd name="T20" fmla="*/ 113 w 113"/>
              <a:gd name="T21" fmla="*/ 173 h 17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3" h="173">
                <a:moveTo>
                  <a:pt x="73" y="48"/>
                </a:moveTo>
                <a:cubicBezTo>
                  <a:pt x="113" y="106"/>
                  <a:pt x="98" y="117"/>
                  <a:pt x="61" y="173"/>
                </a:cubicBezTo>
                <a:cubicBezTo>
                  <a:pt x="57" y="160"/>
                  <a:pt x="56" y="145"/>
                  <a:pt x="48" y="135"/>
                </a:cubicBezTo>
                <a:cubicBezTo>
                  <a:pt x="39" y="123"/>
                  <a:pt x="17" y="124"/>
                  <a:pt x="11" y="110"/>
                </a:cubicBezTo>
                <a:cubicBezTo>
                  <a:pt x="6" y="98"/>
                  <a:pt x="19" y="85"/>
                  <a:pt x="23" y="73"/>
                </a:cubicBezTo>
                <a:cubicBezTo>
                  <a:pt x="0" y="0"/>
                  <a:pt x="19" y="48"/>
                  <a:pt x="73" y="48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Freeform 13"/>
          <p:cNvSpPr>
            <a:spLocks/>
          </p:cNvSpPr>
          <p:nvPr/>
        </p:nvSpPr>
        <p:spPr bwMode="auto">
          <a:xfrm>
            <a:off x="1135063" y="5105400"/>
            <a:ext cx="163512" cy="179388"/>
          </a:xfrm>
          <a:custGeom>
            <a:avLst/>
            <a:gdLst>
              <a:gd name="T0" fmla="*/ 221773072 w 103"/>
              <a:gd name="T1" fmla="*/ 0 h 113"/>
              <a:gd name="T2" fmla="*/ 95765645 w 103"/>
              <a:gd name="T3" fmla="*/ 221773132 h 113"/>
              <a:gd name="T4" fmla="*/ 191531289 w 103"/>
              <a:gd name="T5" fmla="*/ 284776069 h 113"/>
              <a:gd name="T6" fmla="*/ 254534209 w 103"/>
              <a:gd name="T7" fmla="*/ 191531341 h 113"/>
              <a:gd name="T8" fmla="*/ 221773072 w 103"/>
              <a:gd name="T9" fmla="*/ 95765671 h 113"/>
              <a:gd name="T10" fmla="*/ 221773072 w 103"/>
              <a:gd name="T11" fmla="*/ 0 h 11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3"/>
              <a:gd name="T19" fmla="*/ 0 h 113"/>
              <a:gd name="T20" fmla="*/ 103 w 103"/>
              <a:gd name="T21" fmla="*/ 113 h 11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3" h="113">
                <a:moveTo>
                  <a:pt x="88" y="0"/>
                </a:moveTo>
                <a:cubicBezTo>
                  <a:pt x="52" y="13"/>
                  <a:pt x="0" y="41"/>
                  <a:pt x="38" y="88"/>
                </a:cubicBezTo>
                <a:cubicBezTo>
                  <a:pt x="48" y="100"/>
                  <a:pt x="63" y="105"/>
                  <a:pt x="76" y="113"/>
                </a:cubicBezTo>
                <a:cubicBezTo>
                  <a:pt x="84" y="101"/>
                  <a:pt x="99" y="91"/>
                  <a:pt x="101" y="76"/>
                </a:cubicBezTo>
                <a:cubicBezTo>
                  <a:pt x="103" y="63"/>
                  <a:pt x="90" y="51"/>
                  <a:pt x="88" y="38"/>
                </a:cubicBezTo>
                <a:cubicBezTo>
                  <a:pt x="86" y="26"/>
                  <a:pt x="88" y="13"/>
                  <a:pt x="88" y="0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Freeform 17"/>
          <p:cNvSpPr>
            <a:spLocks/>
          </p:cNvSpPr>
          <p:nvPr/>
        </p:nvSpPr>
        <p:spPr bwMode="auto">
          <a:xfrm>
            <a:off x="1492250" y="5021263"/>
            <a:ext cx="241300" cy="263525"/>
          </a:xfrm>
          <a:custGeom>
            <a:avLst/>
            <a:gdLst>
              <a:gd name="T0" fmla="*/ 35282188 w 152"/>
              <a:gd name="T1" fmla="*/ 0 h 166"/>
              <a:gd name="T2" fmla="*/ 350302513 w 152"/>
              <a:gd name="T3" fmla="*/ 219254388 h 166"/>
              <a:gd name="T4" fmla="*/ 287297813 w 152"/>
              <a:gd name="T5" fmla="*/ 126007813 h 166"/>
              <a:gd name="T6" fmla="*/ 35282188 w 152"/>
              <a:gd name="T7" fmla="*/ 0 h 166"/>
              <a:gd name="T8" fmla="*/ 0 60000 65536"/>
              <a:gd name="T9" fmla="*/ 0 60000 65536"/>
              <a:gd name="T10" fmla="*/ 0 60000 65536"/>
              <a:gd name="T11" fmla="*/ 0 60000 65536"/>
              <a:gd name="T12" fmla="*/ 0 w 152"/>
              <a:gd name="T13" fmla="*/ 0 h 166"/>
              <a:gd name="T14" fmla="*/ 152 w 152"/>
              <a:gd name="T15" fmla="*/ 166 h 1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2" h="166">
                <a:moveTo>
                  <a:pt x="14" y="0"/>
                </a:moveTo>
                <a:cubicBezTo>
                  <a:pt x="24" y="83"/>
                  <a:pt x="0" y="166"/>
                  <a:pt x="139" y="87"/>
                </a:cubicBezTo>
                <a:cubicBezTo>
                  <a:pt x="152" y="80"/>
                  <a:pt x="125" y="60"/>
                  <a:pt x="114" y="50"/>
                </a:cubicBezTo>
                <a:cubicBezTo>
                  <a:pt x="87" y="23"/>
                  <a:pt x="47" y="16"/>
                  <a:pt x="14" y="0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Freeform 15"/>
          <p:cNvSpPr>
            <a:spLocks/>
          </p:cNvSpPr>
          <p:nvPr/>
        </p:nvSpPr>
        <p:spPr bwMode="auto">
          <a:xfrm>
            <a:off x="1301750" y="5187950"/>
            <a:ext cx="350838" cy="173038"/>
          </a:xfrm>
          <a:custGeom>
            <a:avLst/>
            <a:gdLst>
              <a:gd name="T0" fmla="*/ 85685435 w 221"/>
              <a:gd name="T1" fmla="*/ 45362681 h 109"/>
              <a:gd name="T2" fmla="*/ 493951329 w 221"/>
              <a:gd name="T3" fmla="*/ 78123824 h 109"/>
              <a:gd name="T4" fmla="*/ 304940135 w 221"/>
              <a:gd name="T5" fmla="*/ 141128342 h 109"/>
              <a:gd name="T6" fmla="*/ 148690224 w 221"/>
              <a:gd name="T7" fmla="*/ 173889485 h 109"/>
              <a:gd name="T8" fmla="*/ 85685435 w 221"/>
              <a:gd name="T9" fmla="*/ 45362681 h 10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1"/>
              <a:gd name="T16" fmla="*/ 0 h 109"/>
              <a:gd name="T17" fmla="*/ 221 w 221"/>
              <a:gd name="T18" fmla="*/ 109 h 10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1" h="109">
                <a:moveTo>
                  <a:pt x="34" y="18"/>
                </a:moveTo>
                <a:cubicBezTo>
                  <a:pt x="91" y="0"/>
                  <a:pt x="139" y="16"/>
                  <a:pt x="196" y="31"/>
                </a:cubicBezTo>
                <a:cubicBezTo>
                  <a:pt x="221" y="104"/>
                  <a:pt x="217" y="56"/>
                  <a:pt x="121" y="56"/>
                </a:cubicBezTo>
                <a:cubicBezTo>
                  <a:pt x="100" y="56"/>
                  <a:pt x="80" y="65"/>
                  <a:pt x="59" y="69"/>
                </a:cubicBezTo>
                <a:cubicBezTo>
                  <a:pt x="0" y="108"/>
                  <a:pt x="18" y="109"/>
                  <a:pt x="34" y="18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Freeform 18"/>
          <p:cNvSpPr>
            <a:spLocks/>
          </p:cNvSpPr>
          <p:nvPr/>
        </p:nvSpPr>
        <p:spPr bwMode="auto">
          <a:xfrm>
            <a:off x="1454150" y="5295900"/>
            <a:ext cx="131763" cy="141288"/>
          </a:xfrm>
          <a:custGeom>
            <a:avLst/>
            <a:gdLst>
              <a:gd name="T0" fmla="*/ 158771240 w 83"/>
              <a:gd name="T1" fmla="*/ 0 h 89"/>
              <a:gd name="T2" fmla="*/ 0 w 83"/>
              <a:gd name="T3" fmla="*/ 126007367 h 89"/>
              <a:gd name="T4" fmla="*/ 63004939 w 83"/>
              <a:gd name="T5" fmla="*/ 221772965 h 89"/>
              <a:gd name="T6" fmla="*/ 189013230 w 83"/>
              <a:gd name="T7" fmla="*/ 189010256 h 89"/>
              <a:gd name="T8" fmla="*/ 158771240 w 83"/>
              <a:gd name="T9" fmla="*/ 95765599 h 89"/>
              <a:gd name="T10" fmla="*/ 158771240 w 83"/>
              <a:gd name="T11" fmla="*/ 0 h 8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3"/>
              <a:gd name="T19" fmla="*/ 0 h 89"/>
              <a:gd name="T20" fmla="*/ 83 w 83"/>
              <a:gd name="T21" fmla="*/ 89 h 8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3" h="89">
                <a:moveTo>
                  <a:pt x="63" y="0"/>
                </a:moveTo>
                <a:cubicBezTo>
                  <a:pt x="40" y="8"/>
                  <a:pt x="0" y="13"/>
                  <a:pt x="0" y="50"/>
                </a:cubicBezTo>
                <a:cubicBezTo>
                  <a:pt x="0" y="65"/>
                  <a:pt x="17" y="75"/>
                  <a:pt x="25" y="88"/>
                </a:cubicBezTo>
                <a:cubicBezTo>
                  <a:pt x="42" y="84"/>
                  <a:pt x="65" y="89"/>
                  <a:pt x="75" y="75"/>
                </a:cubicBezTo>
                <a:cubicBezTo>
                  <a:pt x="83" y="65"/>
                  <a:pt x="65" y="51"/>
                  <a:pt x="63" y="38"/>
                </a:cubicBezTo>
                <a:cubicBezTo>
                  <a:pt x="61" y="25"/>
                  <a:pt x="63" y="13"/>
                  <a:pt x="63" y="0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Freeform 19"/>
          <p:cNvSpPr>
            <a:spLocks/>
          </p:cNvSpPr>
          <p:nvPr/>
        </p:nvSpPr>
        <p:spPr bwMode="auto">
          <a:xfrm>
            <a:off x="1536700" y="5216525"/>
            <a:ext cx="176213" cy="144463"/>
          </a:xfrm>
          <a:custGeom>
            <a:avLst/>
            <a:gdLst>
              <a:gd name="T0" fmla="*/ 246976013 w 111"/>
              <a:gd name="T1" fmla="*/ 10080590 h 91"/>
              <a:gd name="T2" fmla="*/ 27722591 w 111"/>
              <a:gd name="T3" fmla="*/ 40322360 h 91"/>
              <a:gd name="T4" fmla="*/ 57964552 w 111"/>
              <a:gd name="T5" fmla="*/ 136087966 h 91"/>
              <a:gd name="T6" fmla="*/ 246976013 w 111"/>
              <a:gd name="T7" fmla="*/ 229332631 h 91"/>
              <a:gd name="T8" fmla="*/ 279738931 w 111"/>
              <a:gd name="T9" fmla="*/ 136087966 h 91"/>
              <a:gd name="T10" fmla="*/ 246976013 w 111"/>
              <a:gd name="T11" fmla="*/ 10080590 h 9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1"/>
              <a:gd name="T19" fmla="*/ 0 h 91"/>
              <a:gd name="T20" fmla="*/ 111 w 111"/>
              <a:gd name="T21" fmla="*/ 91 h 9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1" h="91">
                <a:moveTo>
                  <a:pt x="98" y="4"/>
                </a:moveTo>
                <a:cubicBezTo>
                  <a:pt x="69" y="8"/>
                  <a:pt x="35" y="0"/>
                  <a:pt x="11" y="16"/>
                </a:cubicBezTo>
                <a:cubicBezTo>
                  <a:pt x="0" y="23"/>
                  <a:pt x="15" y="44"/>
                  <a:pt x="23" y="54"/>
                </a:cubicBezTo>
                <a:cubicBezTo>
                  <a:pt x="40" y="76"/>
                  <a:pt x="73" y="83"/>
                  <a:pt x="98" y="91"/>
                </a:cubicBezTo>
                <a:cubicBezTo>
                  <a:pt x="102" y="79"/>
                  <a:pt x="111" y="67"/>
                  <a:pt x="111" y="54"/>
                </a:cubicBezTo>
                <a:cubicBezTo>
                  <a:pt x="111" y="37"/>
                  <a:pt x="98" y="4"/>
                  <a:pt x="98" y="4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4" name="Freeform 20"/>
          <p:cNvSpPr>
            <a:spLocks/>
          </p:cNvSpPr>
          <p:nvPr/>
        </p:nvSpPr>
        <p:spPr bwMode="auto">
          <a:xfrm>
            <a:off x="1154113" y="5235575"/>
            <a:ext cx="293687" cy="201613"/>
          </a:xfrm>
          <a:custGeom>
            <a:avLst/>
            <a:gdLst>
              <a:gd name="T0" fmla="*/ 183970299 w 185"/>
              <a:gd name="T1" fmla="*/ 95765700 h 127"/>
              <a:gd name="T2" fmla="*/ 57962701 w 185"/>
              <a:gd name="T3" fmla="*/ 317538900 h 127"/>
              <a:gd name="T4" fmla="*/ 372982490 w 185"/>
              <a:gd name="T5" fmla="*/ 284776156 h 127"/>
              <a:gd name="T6" fmla="*/ 279736074 w 185"/>
              <a:gd name="T7" fmla="*/ 2519356 h 127"/>
              <a:gd name="T8" fmla="*/ 183970299 w 185"/>
              <a:gd name="T9" fmla="*/ 95765700 h 1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5"/>
              <a:gd name="T16" fmla="*/ 0 h 127"/>
              <a:gd name="T17" fmla="*/ 185 w 185"/>
              <a:gd name="T18" fmla="*/ 127 h 1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5" h="127">
                <a:moveTo>
                  <a:pt x="73" y="38"/>
                </a:moveTo>
                <a:cubicBezTo>
                  <a:pt x="5" y="56"/>
                  <a:pt x="0" y="58"/>
                  <a:pt x="23" y="126"/>
                </a:cubicBezTo>
                <a:cubicBezTo>
                  <a:pt x="65" y="122"/>
                  <a:pt x="109" y="127"/>
                  <a:pt x="148" y="113"/>
                </a:cubicBezTo>
                <a:cubicBezTo>
                  <a:pt x="185" y="100"/>
                  <a:pt x="111" y="1"/>
                  <a:pt x="111" y="1"/>
                </a:cubicBezTo>
                <a:cubicBezTo>
                  <a:pt x="65" y="16"/>
                  <a:pt x="73" y="0"/>
                  <a:pt x="73" y="38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Freeform 22"/>
          <p:cNvSpPr>
            <a:spLocks/>
          </p:cNvSpPr>
          <p:nvPr/>
        </p:nvSpPr>
        <p:spPr bwMode="auto">
          <a:xfrm>
            <a:off x="1727200" y="4954588"/>
            <a:ext cx="217488" cy="254000"/>
          </a:xfrm>
          <a:custGeom>
            <a:avLst/>
            <a:gdLst>
              <a:gd name="T0" fmla="*/ 7561280 w 137"/>
              <a:gd name="T1" fmla="*/ 340221888 h 160"/>
              <a:gd name="T2" fmla="*/ 292338797 w 137"/>
              <a:gd name="T3" fmla="*/ 55443438 h 160"/>
              <a:gd name="T4" fmla="*/ 325101697 w 137"/>
              <a:gd name="T5" fmla="*/ 151209375 h 160"/>
              <a:gd name="T6" fmla="*/ 136088750 w 137"/>
              <a:gd name="T7" fmla="*/ 277217188 h 160"/>
              <a:gd name="T8" fmla="*/ 7561280 w 137"/>
              <a:gd name="T9" fmla="*/ 340221888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7"/>
              <a:gd name="T16" fmla="*/ 0 h 160"/>
              <a:gd name="T17" fmla="*/ 137 w 137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7" h="160">
                <a:moveTo>
                  <a:pt x="3" y="135"/>
                </a:moveTo>
                <a:cubicBezTo>
                  <a:pt x="18" y="19"/>
                  <a:pt x="0" y="0"/>
                  <a:pt x="116" y="22"/>
                </a:cubicBezTo>
                <a:cubicBezTo>
                  <a:pt x="120" y="35"/>
                  <a:pt x="137" y="49"/>
                  <a:pt x="129" y="60"/>
                </a:cubicBezTo>
                <a:cubicBezTo>
                  <a:pt x="112" y="85"/>
                  <a:pt x="54" y="110"/>
                  <a:pt x="54" y="110"/>
                </a:cubicBezTo>
                <a:cubicBezTo>
                  <a:pt x="37" y="160"/>
                  <a:pt x="53" y="151"/>
                  <a:pt x="3" y="135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Freeform 21"/>
          <p:cNvSpPr>
            <a:spLocks/>
          </p:cNvSpPr>
          <p:nvPr/>
        </p:nvSpPr>
        <p:spPr bwMode="auto">
          <a:xfrm>
            <a:off x="1692275" y="5208588"/>
            <a:ext cx="219075" cy="173037"/>
          </a:xfrm>
          <a:custGeom>
            <a:avLst/>
            <a:gdLst>
              <a:gd name="T0" fmla="*/ 0 w 138"/>
              <a:gd name="T1" fmla="*/ 110887195 h 109"/>
              <a:gd name="T2" fmla="*/ 347781563 w 138"/>
              <a:gd name="T3" fmla="*/ 206653410 h 109"/>
              <a:gd name="T4" fmla="*/ 254536575 w 138"/>
              <a:gd name="T5" fmla="*/ 269658292 h 109"/>
              <a:gd name="T6" fmla="*/ 158770638 w 138"/>
              <a:gd name="T7" fmla="*/ 239416329 h 109"/>
              <a:gd name="T8" fmla="*/ 32762825 w 138"/>
              <a:gd name="T9" fmla="*/ 206653410 h 109"/>
              <a:gd name="T10" fmla="*/ 0 w 138"/>
              <a:gd name="T11" fmla="*/ 110887195 h 1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8"/>
              <a:gd name="T19" fmla="*/ 0 h 109"/>
              <a:gd name="T20" fmla="*/ 138 w 138"/>
              <a:gd name="T21" fmla="*/ 109 h 1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8" h="109">
                <a:moveTo>
                  <a:pt x="0" y="44"/>
                </a:moveTo>
                <a:cubicBezTo>
                  <a:pt x="67" y="23"/>
                  <a:pt x="112" y="0"/>
                  <a:pt x="138" y="82"/>
                </a:cubicBezTo>
                <a:cubicBezTo>
                  <a:pt x="126" y="90"/>
                  <a:pt x="116" y="104"/>
                  <a:pt x="101" y="107"/>
                </a:cubicBezTo>
                <a:cubicBezTo>
                  <a:pt x="88" y="109"/>
                  <a:pt x="76" y="99"/>
                  <a:pt x="63" y="95"/>
                </a:cubicBezTo>
                <a:cubicBezTo>
                  <a:pt x="46" y="90"/>
                  <a:pt x="26" y="93"/>
                  <a:pt x="13" y="82"/>
                </a:cubicBezTo>
                <a:cubicBezTo>
                  <a:pt x="3" y="74"/>
                  <a:pt x="4" y="57"/>
                  <a:pt x="0" y="44"/>
                </a:cubicBezTo>
                <a:close/>
              </a:path>
            </a:pathLst>
          </a:custGeom>
          <a:solidFill>
            <a:srgbClr val="99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Text Box 23"/>
          <p:cNvSpPr txBox="1">
            <a:spLocks noChangeArrowheads="1"/>
          </p:cNvSpPr>
          <p:nvPr/>
        </p:nvSpPr>
        <p:spPr bwMode="auto">
          <a:xfrm>
            <a:off x="609600" y="5437188"/>
            <a:ext cx="175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chất khoáng</a:t>
            </a:r>
          </a:p>
        </p:txBody>
      </p:sp>
      <p:sp>
        <p:nvSpPr>
          <p:cNvPr id="15378" name="Text Box 25"/>
          <p:cNvSpPr txBox="1">
            <a:spLocks noChangeArrowheads="1"/>
          </p:cNvSpPr>
          <p:nvPr/>
        </p:nvSpPr>
        <p:spPr bwMode="auto">
          <a:xfrm>
            <a:off x="3429000" y="5665788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thỏ</a:t>
            </a:r>
          </a:p>
        </p:txBody>
      </p:sp>
      <p:sp>
        <p:nvSpPr>
          <p:cNvPr id="15379" name="Text Box 26"/>
          <p:cNvSpPr txBox="1">
            <a:spLocks noChangeArrowheads="1"/>
          </p:cNvSpPr>
          <p:nvPr/>
        </p:nvSpPr>
        <p:spPr bwMode="auto">
          <a:xfrm>
            <a:off x="3429000" y="3608388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latin typeface="Arial" charset="0"/>
              </a:rPr>
              <a:t>cáo</a:t>
            </a:r>
          </a:p>
        </p:txBody>
      </p:sp>
      <p:sp>
        <p:nvSpPr>
          <p:cNvPr id="15380" name="Text Box 31"/>
          <p:cNvSpPr txBox="1">
            <a:spLocks noChangeArrowheads="1"/>
          </p:cNvSpPr>
          <p:nvPr/>
        </p:nvSpPr>
        <p:spPr bwMode="auto">
          <a:xfrm>
            <a:off x="228600" y="5284788"/>
            <a:ext cx="2895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2000">
              <a:latin typeface="Arial" charset="0"/>
            </a:endParaRP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flipV="1">
            <a:off x="1143000" y="398938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 flipH="1" flipV="1">
            <a:off x="1828800" y="3684588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 flipH="1">
            <a:off x="1828800" y="2617788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5218113" y="3484563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X</a:t>
            </a:r>
          </a:p>
        </p:txBody>
      </p:sp>
      <p:pic>
        <p:nvPicPr>
          <p:cNvPr id="15385" name="Picture 45" descr="cao den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0" y="2084388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  <p:bldP spid="7172" grpId="0" build="p" autoUpdateAnimBg="0"/>
      <p:bldP spid="7203" grpId="0" animBg="1"/>
      <p:bldP spid="7204" grpId="0" animBg="1"/>
      <p:bldP spid="7205" grpId="0" animBg="1"/>
      <p:bldP spid="720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5791200" cy="533400"/>
          </a:xfrm>
          <a:solidFill>
            <a:srgbClr val="FFCCFF"/>
          </a:solidFill>
          <a:ln w="57150">
            <a:solidFill>
              <a:srgbClr val="008000"/>
            </a:solidFill>
          </a:ln>
        </p:spPr>
        <p:txBody>
          <a:bodyPr/>
          <a:lstStyle/>
          <a:p>
            <a:pPr eaLnBrk="1" hangingPunct="1"/>
            <a:r>
              <a:rPr lang="en-US" sz="3200" b="1" smtClean="0">
                <a:latin typeface="Arial" charset="0"/>
              </a:rPr>
              <a:t>b) -“Thức ăn” của thỏ là gì ?</a:t>
            </a:r>
            <a:r>
              <a:rPr lang="en-US" sz="3200" smtClean="0">
                <a:latin typeface="Arial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4419600"/>
            <a:ext cx="3886200" cy="2133600"/>
          </a:xfrm>
          <a:solidFill>
            <a:srgbClr val="FFFFCC"/>
          </a:solidFill>
          <a:ln w="76200">
            <a:solidFill>
              <a:srgbClr val="0000FF"/>
            </a:solidFill>
          </a:ln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  <a:sym typeface="Webdings" pitchFamily="18" charset="2"/>
              </a:rPr>
              <a:t>  Cáo.</a:t>
            </a:r>
          </a:p>
          <a:p>
            <a:pPr eaLnBrk="1" hangingPunct="1"/>
            <a:r>
              <a:rPr lang="en-US" sz="2800" smtClean="0">
                <a:latin typeface="Arial" charset="0"/>
                <a:sym typeface="Webdings" pitchFamily="18" charset="2"/>
              </a:rPr>
              <a:t>  Cỏ.</a:t>
            </a:r>
          </a:p>
          <a:p>
            <a:pPr eaLnBrk="1" hangingPunct="1"/>
            <a:r>
              <a:rPr lang="en-US" sz="2800" smtClean="0">
                <a:latin typeface="Arial" charset="0"/>
                <a:sym typeface="Webdings" pitchFamily="18" charset="2"/>
              </a:rPr>
              <a:t>  Xác chết đang bị vi khuẩn phân huỷ.</a:t>
            </a:r>
          </a:p>
          <a:p>
            <a:pPr eaLnBrk="1" hangingPunct="1">
              <a:buFontTx/>
              <a:buNone/>
            </a:pPr>
            <a:endParaRPr lang="en-US" sz="2800" smtClean="0">
              <a:latin typeface="Arial" charset="0"/>
              <a:sym typeface="Webdings" pitchFamily="18" charset="2"/>
            </a:endParaRPr>
          </a:p>
        </p:txBody>
      </p:sp>
      <p:pic>
        <p:nvPicPr>
          <p:cNvPr id="5126" name="Picture 6" descr="beo_kaninchen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6600" y="1143000"/>
            <a:ext cx="259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1132300675078_so10-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22860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 descr="crab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15200" y="2057400"/>
            <a:ext cx="160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858000" y="3868738"/>
            <a:ext cx="2286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Xác chết con vật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Đang bị phân huỷ</a:t>
            </a:r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 flipV="1">
            <a:off x="1981200" y="2209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 flipV="1">
            <a:off x="5105400" y="3276600"/>
            <a:ext cx="304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H="1" flipV="1">
            <a:off x="6248400" y="27432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Text Box 19"/>
          <p:cNvSpPr txBox="1">
            <a:spLocks noChangeArrowheads="1"/>
          </p:cNvSpPr>
          <p:nvPr/>
        </p:nvSpPr>
        <p:spPr bwMode="auto">
          <a:xfrm>
            <a:off x="228600" y="48006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16396" name="Text Box 21"/>
          <p:cNvSpPr txBox="1">
            <a:spLocks noChangeArrowheads="1"/>
          </p:cNvSpPr>
          <p:nvPr/>
        </p:nvSpPr>
        <p:spPr bwMode="auto">
          <a:xfrm>
            <a:off x="4876800" y="59436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33400" y="49911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X</a:t>
            </a:r>
          </a:p>
        </p:txBody>
      </p:sp>
      <p:pic>
        <p:nvPicPr>
          <p:cNvPr id="16398" name="Picture 28" descr="cao de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371975" y="4343400"/>
            <a:ext cx="24098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build="p" animBg="1" autoUpdateAnimBg="0"/>
      <p:bldP spid="5135" grpId="0" autoUpdateAnimBg="0"/>
      <p:bldP spid="5136" grpId="0" animBg="1"/>
      <p:bldP spid="5137" grpId="0" animBg="1"/>
      <p:bldP spid="5138" grpId="0" animBg="1"/>
      <p:bldP spid="514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762000"/>
          </a:xfrm>
          <a:solidFill>
            <a:srgbClr val="CCFFFF"/>
          </a:solidFill>
          <a:ln w="57150" cmpd="thinThick">
            <a:solidFill>
              <a:srgbClr val="FF9999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latin typeface="Arial" charset="0"/>
              </a:rPr>
              <a:t>c) - “Thức ăn” của cáo trong hình dưới đây là gì 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0" y="1371600"/>
            <a:ext cx="3657600" cy="2286000"/>
          </a:xfrm>
          <a:solidFill>
            <a:srgbClr val="FFCCFF"/>
          </a:solidFill>
          <a:ln w="57150">
            <a:solidFill>
              <a:srgbClr val="FFCC00"/>
            </a:solidFill>
          </a:ln>
        </p:spPr>
        <p:txBody>
          <a:bodyPr/>
          <a:lstStyle/>
          <a:p>
            <a:pPr eaLnBrk="1" hangingPunct="1"/>
            <a:r>
              <a:rPr lang="en-US" sz="2400" smtClean="0">
                <a:latin typeface="Arial" charset="0"/>
                <a:sym typeface="Webdings" pitchFamily="18" charset="2"/>
              </a:rPr>
              <a:t>  Thỏ.</a:t>
            </a:r>
          </a:p>
          <a:p>
            <a:pPr eaLnBrk="1" hangingPunct="1"/>
            <a:r>
              <a:rPr lang="en-US" sz="2400" smtClean="0">
                <a:latin typeface="Arial" charset="0"/>
                <a:sym typeface="Webdings" pitchFamily="18" charset="2"/>
              </a:rPr>
              <a:t>  Cỏ.</a:t>
            </a:r>
          </a:p>
          <a:p>
            <a:pPr eaLnBrk="1" hangingPunct="1"/>
            <a:r>
              <a:rPr lang="en-US" sz="2400" smtClean="0">
                <a:latin typeface="Arial" charset="0"/>
                <a:sym typeface="Webdings" pitchFamily="18" charset="2"/>
              </a:rPr>
              <a:t>  Xác chết đang bị vi khuẩn phân huỷ.</a:t>
            </a:r>
          </a:p>
        </p:txBody>
      </p:sp>
      <p:pic>
        <p:nvPicPr>
          <p:cNvPr id="6151" name="Picture 7" descr="1132300675078_so10-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4191000"/>
            <a:ext cx="1752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2133600" y="5926138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Xác chết con vật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1600">
                <a:latin typeface="Arial" charset="0"/>
              </a:rPr>
              <a:t>đang bị phân huỷ</a:t>
            </a:r>
          </a:p>
        </p:txBody>
      </p:sp>
      <p:pic>
        <p:nvPicPr>
          <p:cNvPr id="6154" name="Picture 10" descr="beo_kaninchen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19600" y="4114800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609600" y="35052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2514600" y="3581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 flipV="1">
            <a:off x="3429000" y="3429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791200" y="14478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X</a:t>
            </a:r>
          </a:p>
        </p:txBody>
      </p:sp>
      <p:pic>
        <p:nvPicPr>
          <p:cNvPr id="6163" name="Picture 19" descr="daday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09800" y="419100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Text Box 23"/>
          <p:cNvSpPr txBox="1">
            <a:spLocks noChangeArrowheads="1"/>
          </p:cNvSpPr>
          <p:nvPr/>
        </p:nvSpPr>
        <p:spPr bwMode="auto">
          <a:xfrm>
            <a:off x="1905000" y="3124200"/>
            <a:ext cx="990600" cy="3079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Cáo</a:t>
            </a:r>
          </a:p>
        </p:txBody>
      </p:sp>
      <p:pic>
        <p:nvPicPr>
          <p:cNvPr id="17421" name="Picture 24" descr="cao de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71600" y="1295400"/>
            <a:ext cx="2286000" cy="171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8" grpId="0" build="p" autoUpdateAnimBg="0"/>
      <p:bldP spid="6153" grpId="0" autoUpdateAnimBg="0"/>
      <p:bldP spid="6155" grpId="0" animBg="1"/>
      <p:bldP spid="6156" grpId="0" animBg="1"/>
      <p:bldP spid="6157" grpId="0" animBg="1"/>
      <p:bldP spid="616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924800" cy="1828800"/>
          </a:xfr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rgbClr val="FF33CC"/>
                </a:solidFill>
                <a:latin typeface="Arial"/>
              </a:rPr>
              <a:t>THI ĐUA </a:t>
            </a:r>
            <a:br>
              <a:rPr lang="en-US" sz="6000" b="1" smtClean="0">
                <a:solidFill>
                  <a:srgbClr val="FF33CC"/>
                </a:solidFill>
                <a:latin typeface="Arial"/>
              </a:rPr>
            </a:br>
            <a:r>
              <a:rPr lang="en-US" sz="6000" b="1" smtClean="0">
                <a:solidFill>
                  <a:srgbClr val="FF33CC"/>
                </a:solidFill>
                <a:latin typeface="Arial"/>
              </a:rPr>
              <a:t> </a:t>
            </a:r>
            <a:r>
              <a:rPr lang="en-US" sz="6000" b="1" smtClean="0">
                <a:solidFill>
                  <a:schemeClr val="accent2"/>
                </a:solidFill>
                <a:latin typeface="Arial"/>
              </a:rPr>
              <a:t>Ai nhanh, ai đúng ?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>
            <p:ph idx="1"/>
          </p:nvPr>
        </p:nvGraphicFramePr>
        <p:xfrm>
          <a:off x="3581400" y="2071688"/>
          <a:ext cx="2133600" cy="4405312"/>
        </p:xfrm>
        <a:graphic>
          <a:graphicData uri="http://schemas.openxmlformats.org/presentationml/2006/ole">
            <p:oleObj spid="_x0000_s18435" name="Clip" r:id="rId3" imgW="1296063" imgH="3934305" progId="MS_ClipArt_Gallery.2">
              <p:embed/>
            </p:oleObj>
          </a:graphicData>
        </a:graphic>
      </p:graphicFrame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1524000"/>
          </a:xfrm>
          <a:solidFill>
            <a:srgbClr val="CCFFFF"/>
          </a:solidFill>
          <a:ln w="38100">
            <a:solidFill>
              <a:srgbClr val="FF00FF"/>
            </a:solidFill>
          </a:ln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A50021"/>
                </a:solidFill>
                <a:latin typeface="Arial" charset="0"/>
              </a:rPr>
              <a:t>Vẽ mũi tên vào các sơ đồ dưới đây để thể hiện sinh vật này là thức ăn của sinh vật kia.</a:t>
            </a:r>
          </a:p>
        </p:txBody>
      </p:sp>
      <p:sp>
        <p:nvSpPr>
          <p:cNvPr id="4158" name="Rectangle 62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3352800"/>
            <a:ext cx="8610600" cy="2362200"/>
          </a:xfrm>
          <a:solidFill>
            <a:srgbClr val="FFFF99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4400" smtClean="0">
                <a:latin typeface="Arial" charset="0"/>
              </a:rPr>
              <a:t>a)          Cỏ                      Bò.</a:t>
            </a:r>
            <a:r>
              <a:rPr lang="en-US" sz="2400" smtClean="0"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en-US" sz="24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4400" smtClean="0">
                <a:latin typeface="Arial" charset="0"/>
              </a:rPr>
              <a:t>b)</a:t>
            </a:r>
            <a:r>
              <a:rPr lang="en-US" sz="4000" smtClean="0">
                <a:latin typeface="Arial" charset="0"/>
              </a:rPr>
              <a:t>   </a:t>
            </a:r>
            <a:r>
              <a:rPr lang="en-US" sz="4400" smtClean="0">
                <a:latin typeface="Arial" charset="0"/>
              </a:rPr>
              <a:t>Cáo</a:t>
            </a:r>
            <a:r>
              <a:rPr lang="en-US" sz="4000" smtClean="0">
                <a:latin typeface="Arial" charset="0"/>
              </a:rPr>
              <a:t>             </a:t>
            </a:r>
            <a:r>
              <a:rPr lang="en-US" sz="4400" smtClean="0">
                <a:latin typeface="Arial" charset="0"/>
              </a:rPr>
              <a:t>Thỏ</a:t>
            </a:r>
            <a:r>
              <a:rPr lang="en-US" sz="4000" smtClean="0">
                <a:latin typeface="Arial" charset="0"/>
              </a:rPr>
              <a:t>               </a:t>
            </a:r>
            <a:r>
              <a:rPr lang="en-US" sz="4400" smtClean="0">
                <a:latin typeface="Arial" charset="0"/>
              </a:rPr>
              <a:t>Cỏ.</a:t>
            </a:r>
          </a:p>
          <a:p>
            <a:pPr eaLnBrk="1" hangingPunct="1">
              <a:lnSpc>
                <a:spcPct val="80000"/>
              </a:lnSpc>
            </a:pPr>
            <a:endParaRPr lang="en-US" sz="1600" smtClean="0">
              <a:latin typeface="Arial" charset="0"/>
            </a:endParaRPr>
          </a:p>
        </p:txBody>
      </p:sp>
      <p:sp>
        <p:nvSpPr>
          <p:cNvPr id="4160" name="Line 64"/>
          <p:cNvSpPr>
            <a:spLocks noChangeShapeType="1"/>
          </p:cNvSpPr>
          <p:nvPr/>
        </p:nvSpPr>
        <p:spPr bwMode="auto">
          <a:xfrm>
            <a:off x="4038600" y="3733800"/>
            <a:ext cx="2057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1" name="Line 65"/>
          <p:cNvSpPr>
            <a:spLocks noChangeShapeType="1"/>
          </p:cNvSpPr>
          <p:nvPr/>
        </p:nvSpPr>
        <p:spPr bwMode="auto">
          <a:xfrm flipH="1">
            <a:off x="5715000" y="4876800"/>
            <a:ext cx="14478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62" name="Line 66"/>
          <p:cNvSpPr>
            <a:spLocks noChangeShapeType="1"/>
          </p:cNvSpPr>
          <p:nvPr/>
        </p:nvSpPr>
        <p:spPr bwMode="auto">
          <a:xfrm flipH="1">
            <a:off x="2895600" y="4876800"/>
            <a:ext cx="12954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158" grpId="0" build="p" animBg="1" autoUpdateAnimBg="0"/>
      <p:bldP spid="4160" grpId="0" animBg="1"/>
      <p:bldP spid="4161" grpId="0" animBg="1"/>
      <p:bldP spid="41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9144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accent2"/>
                </a:solidFill>
                <a:latin typeface="Arial" charset="0"/>
              </a:rPr>
              <a:t>Hoạt động kết thúc</a:t>
            </a:r>
            <a:r>
              <a:rPr lang="en-US" sz="4400" b="1">
                <a:solidFill>
                  <a:srgbClr val="3399FF"/>
                </a:solidFill>
                <a:latin typeface="Arial" charset="0"/>
              </a:rPr>
              <a:t> 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524000" y="16764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•"/>
            </a:pPr>
            <a:r>
              <a:rPr lang="en-US" sz="4800"/>
              <a:t> </a:t>
            </a:r>
            <a:r>
              <a:rPr lang="en-US" sz="4800">
                <a:latin typeface="Arial" charset="0"/>
              </a:rPr>
              <a:t>Đọc </a:t>
            </a:r>
            <a:r>
              <a:rPr lang="en-US" sz="4800"/>
              <a:t>m</a:t>
            </a:r>
            <a:r>
              <a:rPr lang="en-US" sz="4800">
                <a:latin typeface="Arial" charset="0"/>
              </a:rPr>
              <a:t>ục </a:t>
            </a:r>
            <a:r>
              <a:rPr lang="en-US" sz="4800" u="sng">
                <a:solidFill>
                  <a:srgbClr val="FF0000"/>
                </a:solidFill>
                <a:latin typeface="Arial" charset="0"/>
              </a:rPr>
              <a:t>Bạn cần biết</a:t>
            </a:r>
            <a:r>
              <a:rPr lang="en-US" sz="4800">
                <a:latin typeface="Arial" charset="0"/>
              </a:rPr>
              <a:t> trang 132. SGK.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4800">
              <a:latin typeface="Arial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4800">
                <a:latin typeface="Arial" charset="0"/>
              </a:rPr>
              <a:t>Đọc </a:t>
            </a:r>
            <a:r>
              <a:rPr lang="en-US" sz="4800"/>
              <a:t>mục </a:t>
            </a:r>
            <a:r>
              <a:rPr lang="en-US" sz="4800" u="sng">
                <a:solidFill>
                  <a:srgbClr val="FF0000"/>
                </a:solidFill>
              </a:rPr>
              <a:t>Bạn cần biết</a:t>
            </a:r>
            <a:r>
              <a:rPr lang="en-US" sz="4800"/>
              <a:t> trang 133. SGK.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480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052"/>
          <p:cNvSpPr>
            <a:spLocks noGrp="1" noChangeArrowheads="1"/>
          </p:cNvSpPr>
          <p:nvPr>
            <p:ph type="body" idx="1"/>
          </p:nvPr>
        </p:nvSpPr>
        <p:spPr>
          <a:xfrm>
            <a:off x="1219200" y="2971800"/>
            <a:ext cx="6553200" cy="1905000"/>
          </a:xfrm>
          <a:gradFill rotWithShape="0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5400000" scaled="1"/>
          </a:gra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4800" b="1" smtClean="0">
                <a:solidFill>
                  <a:schemeClr val="accent2"/>
                </a:solidFill>
                <a:latin typeface="Arial"/>
              </a:rPr>
              <a:t>QUAN HỆ THỨC ĂN </a:t>
            </a:r>
          </a:p>
          <a:p>
            <a:pPr algn="ctr" eaLnBrk="1" hangingPunct="1">
              <a:buFontTx/>
              <a:buNone/>
              <a:defRPr/>
            </a:pPr>
            <a:r>
              <a:rPr lang="en-US" sz="4800" b="1" smtClean="0">
                <a:solidFill>
                  <a:schemeClr val="accent2"/>
                </a:solidFill>
                <a:latin typeface="Arial"/>
              </a:rPr>
              <a:t>TRONG TỰ NHIÊN</a:t>
            </a:r>
          </a:p>
        </p:txBody>
      </p:sp>
      <p:sp>
        <p:nvSpPr>
          <p:cNvPr id="23557" name="Rectangle 2053"/>
          <p:cNvSpPr>
            <a:spLocks noGrp="1" noChangeArrowheads="1"/>
          </p:cNvSpPr>
          <p:nvPr>
            <p:ph type="title"/>
          </p:nvPr>
        </p:nvSpPr>
        <p:spPr>
          <a:xfrm>
            <a:off x="2438400" y="1676400"/>
            <a:ext cx="4800600" cy="990600"/>
          </a:xfrm>
          <a:gradFill rotWithShape="0">
            <a:gsLst>
              <a:gs pos="0">
                <a:schemeClr val="bg1"/>
              </a:gs>
              <a:gs pos="100000">
                <a:srgbClr val="969696"/>
              </a:gs>
            </a:gsLst>
            <a:lin ang="5400000" scaled="1"/>
          </a:gradFill>
          <a:ln>
            <a:solidFill>
              <a:srgbClr val="00FF00"/>
            </a:solidFill>
          </a:ln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chemeClr val="hlink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3076" name="Text Box 2055"/>
          <p:cNvSpPr txBox="1">
            <a:spLocks noChangeArrowheads="1"/>
          </p:cNvSpPr>
          <p:nvPr/>
        </p:nvSpPr>
        <p:spPr bwMode="auto">
          <a:xfrm>
            <a:off x="3352800" y="9906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9900"/>
                </a:solidFill>
                <a:latin typeface="Arial" charset="0"/>
              </a:rPr>
              <a:t>KHOA HỌC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35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 animBg="1" autoUpdateAnimBg="0"/>
      <p:bldP spid="23557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2" name="Picture 4" descr="Orc%20flow%20purple%20use%205inc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3" name="WordArt 5"/>
          <p:cNvSpPr>
            <a:spLocks noChangeArrowheads="1" noChangeShapeType="1" noTextEdit="1"/>
          </p:cNvSpPr>
          <p:nvPr/>
        </p:nvSpPr>
        <p:spPr bwMode="auto">
          <a:xfrm>
            <a:off x="533400" y="3505200"/>
            <a:ext cx="8077200" cy="3124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Trân trọng kính chào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609600"/>
            <a:ext cx="8077200" cy="1828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chemeClr val="accent2"/>
                </a:solidFill>
              </a:rPr>
              <a:t>Hãy v</a:t>
            </a:r>
            <a:r>
              <a:rPr lang="en-US" b="1" smtClean="0">
                <a:solidFill>
                  <a:schemeClr val="accent2"/>
                </a:solidFill>
                <a:latin typeface="Arial" charset="0"/>
              </a:rPr>
              <a:t>iết</a:t>
            </a:r>
            <a:r>
              <a:rPr lang="en-US" b="1" smtClean="0">
                <a:solidFill>
                  <a:schemeClr val="accent2"/>
                </a:solidFill>
              </a:rPr>
              <a:t> sơ đồ (bằng chữ) về mối quan hệ thức ăn của sinh vật trong tự nhiên mà em biết.</a:t>
            </a:r>
          </a:p>
          <a:p>
            <a:pPr eaLnBrk="1" hangingPunct="1">
              <a:lnSpc>
                <a:spcPct val="80000"/>
              </a:lnSpc>
            </a:pPr>
            <a:r>
              <a:rPr lang="en-US" b="1" smtClean="0">
                <a:solidFill>
                  <a:srgbClr val="CC0066"/>
                </a:solidFill>
              </a:rPr>
              <a:t>Sau đó trình bày sơ đồ.</a:t>
            </a: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1295400" y="4495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600" y="3048000"/>
            <a:ext cx="2438400" cy="1200150"/>
          </a:xfrm>
          <a:prstGeom prst="rect">
            <a:avLst/>
          </a:prstGeom>
          <a:noFill/>
          <a:ln w="38100">
            <a:solidFill>
              <a:srgbClr val="FF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009900"/>
                </a:solidFill>
                <a:latin typeface="Arial" charset="0"/>
              </a:rPr>
              <a:t>Cây ngô …</a:t>
            </a:r>
            <a:endParaRPr lang="en-US" sz="3600" b="1">
              <a:solidFill>
                <a:srgbClr val="FF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304800" y="5334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28600" y="4267200"/>
            <a:ext cx="8610600" cy="1247775"/>
          </a:xfrm>
          <a:prstGeom prst="rect">
            <a:avLst/>
          </a:prstGeom>
          <a:noFill/>
          <a:ln w="57150" cmpd="thinThick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Arial" charset="0"/>
              </a:rPr>
              <a:t>Cây ngô là thức ăn của châu chấu, châu chấu là thức ăn của ếch.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3505200" y="3048000"/>
            <a:ext cx="3048000" cy="120015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Châu chấu … 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7315200" y="3048000"/>
            <a:ext cx="1600200" cy="1200150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  <a:latin typeface="Arial" charset="0"/>
                <a:sym typeface="Wingdings" pitchFamily="2" charset="2"/>
              </a:rPr>
              <a:t>Ếch …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2743200" y="3124200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  <a:sym typeface="Wingdings" pitchFamily="2" charset="2"/>
              </a:rPr>
              <a:t></a:t>
            </a:r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629400" y="3124200"/>
            <a:ext cx="685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  <a:sym typeface="Wingdings" pitchFamily="2" charset="2"/>
              </a:rPr>
              <a:t> </a:t>
            </a:r>
          </a:p>
        </p:txBody>
      </p:sp>
      <p:sp>
        <p:nvSpPr>
          <p:cNvPr id="8219" name="AutoShape 27"/>
          <p:cNvSpPr>
            <a:spLocks noChangeArrowheads="1"/>
          </p:cNvSpPr>
          <p:nvPr/>
        </p:nvSpPr>
        <p:spPr bwMode="auto">
          <a:xfrm>
            <a:off x="990600" y="0"/>
            <a:ext cx="7086600" cy="2971800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>
                <a:solidFill>
                  <a:srgbClr val="FF0000"/>
                </a:solidFill>
                <a:latin typeface="Arial" charset="0"/>
              </a:rPr>
              <a:t>ĐÚNG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5" grpId="1" build="p"/>
      <p:bldP spid="8203" grpId="0" animBg="1"/>
      <p:bldP spid="8207" grpId="0" animBg="1"/>
      <p:bldP spid="8210" grpId="0" animBg="1"/>
      <p:bldP spid="8211" grpId="0" animBg="1"/>
      <p:bldP spid="8212" grpId="0"/>
      <p:bldP spid="8213" grpId="0"/>
      <p:bldP spid="8219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72400" cy="1371600"/>
          </a:xfrm>
          <a:solidFill>
            <a:srgbClr val="FFCCFF"/>
          </a:solidFill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</a:rPr>
              <a:t>Mối quan hệ thức ăn trong tự nhiên diễn ra như thế nào 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315200" cy="3276600"/>
          </a:xfrm>
          <a:solidFill>
            <a:srgbClr val="CCFFFF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990000"/>
                </a:solidFill>
                <a:latin typeface="Arial" charset="0"/>
                <a:sym typeface="Symbol" pitchFamily="18" charset="2"/>
              </a:rPr>
              <a:t>   </a:t>
            </a:r>
            <a:r>
              <a:rPr lang="en-US" sz="4800" b="1" smtClean="0">
                <a:solidFill>
                  <a:srgbClr val="990000"/>
                </a:solidFill>
                <a:latin typeface="Arial" charset="0"/>
              </a:rPr>
              <a:t>Thực vật là thức ăn của động vật ; động vật này là thức ăn của động vật kia.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914400" y="0"/>
            <a:ext cx="7467600" cy="3124200"/>
          </a:xfrm>
          <a:prstGeom prst="irregularSeal1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>
                <a:solidFill>
                  <a:srgbClr val="FF0000"/>
                </a:solidFill>
                <a:latin typeface="Arial" charset="0"/>
              </a:rPr>
              <a:t>ĐÚNG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 autoUpdateAnimBg="0"/>
      <p:bldP spid="10242" grpId="1" animBg="1"/>
      <p:bldP spid="10243" grpId="0" build="p" animBg="1"/>
      <p:bldP spid="1024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153400" cy="1524000"/>
          </a:xfrm>
          <a:solidFill>
            <a:srgbClr val="FFCC99"/>
          </a:solidFill>
          <a:ln w="38100">
            <a:solidFill>
              <a:srgbClr val="3366FF"/>
            </a:solidFill>
          </a:ln>
        </p:spPr>
        <p:txBody>
          <a:bodyPr/>
          <a:lstStyle/>
          <a:p>
            <a:pPr eaLnBrk="1" hangingPunct="1"/>
            <a:r>
              <a:rPr lang="en-US" sz="2800" smtClean="0">
                <a:latin typeface="Arial" charset="0"/>
              </a:rPr>
              <a:t>Hãy quan sát tranh, ảnh sau và cho biết mỗi tranh , ảnh nói về gì</a:t>
            </a:r>
            <a:r>
              <a:rPr lang="en-US" sz="2400" smtClean="0">
                <a:latin typeface="Arial" charset="0"/>
              </a:rPr>
              <a:t> ?</a:t>
            </a:r>
            <a:r>
              <a:rPr lang="en-US" sz="4000" smtClean="0">
                <a:latin typeface="Arial" charset="0"/>
              </a:rPr>
              <a:t> </a:t>
            </a:r>
          </a:p>
        </p:txBody>
      </p:sp>
      <p:pic>
        <p:nvPicPr>
          <p:cNvPr id="9219" name="Picture 3" descr="06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057400"/>
            <a:ext cx="2667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20060327_anuonglanhmanh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24600" y="1905000"/>
            <a:ext cx="2438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 descr="borun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4191000"/>
            <a:ext cx="2743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beo_kaninchen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28600" y="4191000"/>
            <a:ext cx="2590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frontpagepic4z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24200" y="2057400"/>
            <a:ext cx="281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2" descr="01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096000" y="4114800"/>
            <a:ext cx="2819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13 - that la hay a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5"/>
          <a:srcRect/>
          <a:stretch>
            <a:fillRect/>
          </a:stretch>
        </p:blipFill>
        <p:spPr bwMode="auto">
          <a:xfrm>
            <a:off x="81534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Text Box 15">
            <a:hlinkClick r:id="rId16" action="ppaction://hlinkfile"/>
          </p:cNvPr>
          <p:cNvSpPr txBox="1">
            <a:spLocks noChangeArrowheads="1"/>
          </p:cNvSpPr>
          <p:nvPr/>
        </p:nvSpPr>
        <p:spPr bwMode="auto">
          <a:xfrm>
            <a:off x="381000" y="2209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9232" name="Text Box 16">
            <a:hlinkClick r:id="rId16" action="ppaction://hlinkfile"/>
          </p:cNvPr>
          <p:cNvSpPr txBox="1">
            <a:spLocks noChangeArrowheads="1"/>
          </p:cNvSpPr>
          <p:nvPr/>
        </p:nvSpPr>
        <p:spPr bwMode="auto">
          <a:xfrm>
            <a:off x="3124200" y="2819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  <a:latin typeface="Arial" charset="0"/>
              </a:rPr>
              <a:t>2</a:t>
            </a:r>
          </a:p>
        </p:txBody>
      </p:sp>
      <p:sp>
        <p:nvSpPr>
          <p:cNvPr id="9233" name="Text Box 17">
            <a:hlinkClick r:id="rId16" action="ppaction://hlinkfile"/>
          </p:cNvPr>
          <p:cNvSpPr txBox="1">
            <a:spLocks noChangeArrowheads="1"/>
          </p:cNvSpPr>
          <p:nvPr/>
        </p:nvSpPr>
        <p:spPr bwMode="auto">
          <a:xfrm>
            <a:off x="6019800" y="236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9234" name="Text Box 18">
            <a:hlinkClick r:id="rId16" action="ppaction://hlinkfile"/>
          </p:cNvPr>
          <p:cNvSpPr txBox="1">
            <a:spLocks noChangeArrowheads="1"/>
          </p:cNvSpPr>
          <p:nvPr/>
        </p:nvSpPr>
        <p:spPr bwMode="auto">
          <a:xfrm>
            <a:off x="3048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9235" name="Text Box 19">
            <a:hlinkClick r:id="rId16" action="ppaction://hlinkfile"/>
          </p:cNvPr>
          <p:cNvSpPr txBox="1">
            <a:spLocks noChangeArrowheads="1"/>
          </p:cNvSpPr>
          <p:nvPr/>
        </p:nvSpPr>
        <p:spPr bwMode="auto">
          <a:xfrm>
            <a:off x="32004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9236" name="Text Box 20">
            <a:hlinkClick r:id="rId16" action="ppaction://hlinkfile"/>
          </p:cNvPr>
          <p:cNvSpPr txBox="1">
            <a:spLocks noChangeArrowheads="1"/>
          </p:cNvSpPr>
          <p:nvPr/>
        </p:nvSpPr>
        <p:spPr bwMode="auto">
          <a:xfrm>
            <a:off x="6400800" y="4114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9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 nodeType="clickPar">
                      <p:stCondLst>
                        <p:cond delay="0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5" dur="1" fill="hold"/>
                                        <p:tgtEl>
                                          <p:spTgt spid="92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30"/>
                  </p:tgtEl>
                </p:cond>
              </p:nextCondLst>
            </p:seq>
            <p:audio>
              <p:cMediaNode>
                <p:cTn id="8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30"/>
                </p:tgtEl>
              </p:cMediaNode>
            </p:audio>
          </p:childTnLst>
        </p:cTn>
      </p:par>
    </p:tnLst>
    <p:bldLst>
      <p:bldP spid="9218" grpId="0" animBg="1" autoUpdateAnimBg="0"/>
      <p:bldP spid="9231" grpId="0"/>
      <p:bldP spid="9232" grpId="0"/>
      <p:bldP spid="9233" grpId="0"/>
      <p:bldP spid="9234" grpId="0"/>
      <p:bldP spid="9235" grpId="0"/>
      <p:bldP spid="92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458200" cy="9144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chemeClr val="accent2"/>
                </a:solidFill>
                <a:latin typeface="Arial" charset="0"/>
              </a:rPr>
              <a:t>Chuỗi thức ăn trong tự nhiên</a:t>
            </a:r>
          </a:p>
        </p:txBody>
      </p: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3352800" y="9906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1800" b="1">
                <a:solidFill>
                  <a:srgbClr val="009900"/>
                </a:solidFill>
                <a:latin typeface="Arial" charset="0"/>
              </a:rPr>
              <a:t>KHOA HỌC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667000" y="506413"/>
            <a:ext cx="4038600" cy="584200"/>
          </a:xfrm>
          <a:prstGeom prst="rect">
            <a:avLst/>
          </a:prstGeom>
          <a:gradFill rotWithShape="0">
            <a:gsLst>
              <a:gs pos="0">
                <a:srgbClr val="FF66CC"/>
              </a:gs>
              <a:gs pos="100000">
                <a:schemeClr val="bg1"/>
              </a:gs>
            </a:gsLst>
            <a:lin ang="5400000" scaled="1"/>
          </a:gradFill>
          <a:ln w="5715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Xem đoạn phim sau</a:t>
            </a:r>
          </a:p>
        </p:txBody>
      </p:sp>
      <p:pic>
        <p:nvPicPr>
          <p:cNvPr id="18438" name="NAI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"/>
            <a:ext cx="8153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84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9" dur="1" fill="hold"/>
                                        <p:tgtEl>
                                          <p:spTgt spid="184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8"/>
                  </p:tgtEl>
                </p:cond>
              </p:nextCondLst>
            </p:seq>
            <p:vide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8438"/>
                </p:tgtEl>
              </p:cMediaNode>
            </p:video>
          </p:childTnLst>
        </p:cTn>
      </p:par>
    </p:tnLst>
    <p:bldLst>
      <p:bldP spid="1843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295400"/>
            <a:ext cx="8763000" cy="762000"/>
          </a:xfrm>
          <a:solidFill>
            <a:srgbClr val="CCFFFF"/>
          </a:solidFill>
          <a:ln w="28575">
            <a:solidFill>
              <a:srgbClr val="0000FF"/>
            </a:solidFill>
          </a:ln>
        </p:spPr>
        <p:txBody>
          <a:bodyPr/>
          <a:lstStyle/>
          <a:p>
            <a:pPr eaLnBrk="1" hangingPunct="1"/>
            <a:r>
              <a:rPr lang="en-US" sz="2800" b="1" u="sng" smtClean="0">
                <a:solidFill>
                  <a:srgbClr val="FF33CC"/>
                </a:solidFill>
                <a:latin typeface="Arial" charset="0"/>
              </a:rPr>
              <a:t>1.</a:t>
            </a:r>
            <a:r>
              <a:rPr lang="en-US" sz="2800" b="1" smtClean="0">
                <a:latin typeface="Arial" charset="0"/>
              </a:rPr>
              <a:t> </a:t>
            </a:r>
            <a:r>
              <a:rPr lang="en-US" sz="2800" b="1" u="sng" smtClean="0">
                <a:solidFill>
                  <a:srgbClr val="FF33CC"/>
                </a:solidFill>
                <a:latin typeface="Arial" charset="0"/>
              </a:rPr>
              <a:t>Mối quan hệ thức ăn giữa động vật và thực vật</a:t>
            </a:r>
            <a:endParaRPr lang="en-US" sz="2800" b="1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1981200"/>
            <a:ext cx="838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/>
              <a:t>Thảo luận nhóm đôi : </a:t>
            </a:r>
            <a:r>
              <a:rPr lang="en-US" sz="2000" b="1">
                <a:latin typeface="Arial" charset="0"/>
              </a:rPr>
              <a:t>Quan sát</a:t>
            </a:r>
            <a:r>
              <a:rPr lang="en-US" sz="2800" b="1">
                <a:latin typeface="Arial" charset="0"/>
              </a:rPr>
              <a:t> </a:t>
            </a:r>
            <a:r>
              <a:rPr lang="en-US" sz="2000" b="1"/>
              <a:t>Hình 1.Trang 132 SGK.</a:t>
            </a:r>
            <a:endParaRPr lang="en-US" sz="2800" b="1"/>
          </a:p>
          <a:p>
            <a:pPr eaLnBrk="1" hangingPunct="1">
              <a:spcBef>
                <a:spcPct val="50000"/>
              </a:spcBef>
            </a:pPr>
            <a:r>
              <a:rPr lang="en-US" sz="2800" b="1"/>
              <a:t>      Xây dựng sơ đồ (bằng chữ và mũi tên) chỉ ra mối quan hệ qua lại giữa cỏ và bò trong một bãi chăn thả bò. 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800600" y="4318000"/>
            <a:ext cx="914400" cy="646113"/>
          </a:xfrm>
          <a:prstGeom prst="rect">
            <a:avLst/>
          </a:prstGeom>
          <a:solidFill>
            <a:schemeClr val="bg1"/>
          </a:solidFill>
          <a:ln w="9525">
            <a:solidFill>
              <a:srgbClr val="33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336600"/>
                </a:solidFill>
                <a:latin typeface="Arial" charset="0"/>
              </a:rPr>
              <a:t>Cỏ </a:t>
            </a:r>
            <a:r>
              <a:rPr lang="en-US" sz="3600" b="1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 </a:t>
            </a:r>
            <a:endParaRPr lang="en-US" sz="2000">
              <a:latin typeface="Arial" charset="0"/>
              <a:sym typeface="Wingdings" pitchFamily="2" charset="2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086600" y="5537200"/>
            <a:ext cx="990600" cy="64611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A50021"/>
                </a:solidFill>
                <a:latin typeface="Arial" charset="0"/>
              </a:rPr>
              <a:t>Bò</a:t>
            </a:r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59436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 flipH="1">
            <a:off x="4419600" y="59436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600200" y="5205413"/>
            <a:ext cx="2514600" cy="1138237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CC6600"/>
                </a:solidFill>
                <a:latin typeface="Arial" charset="0"/>
              </a:rPr>
              <a:t>Chất khoáng</a:t>
            </a:r>
            <a:r>
              <a:rPr lang="en-US" sz="2000">
                <a:latin typeface="Arial" charset="0"/>
              </a:rPr>
              <a:t> (Phân bò do vi khuẩn phân huỷ)</a:t>
            </a: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2971800" y="45720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24590" name="20 - hoa la mua xuan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04800" y="62484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Text Box 16"/>
          <p:cNvSpPr txBox="1">
            <a:spLocks noChangeArrowheads="1"/>
          </p:cNvSpPr>
          <p:nvPr/>
        </p:nvSpPr>
        <p:spPr bwMode="auto">
          <a:xfrm>
            <a:off x="3429000" y="6096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000" b="1">
                <a:solidFill>
                  <a:srgbClr val="009900"/>
                </a:solidFill>
                <a:latin typeface="Arial" charset="0"/>
              </a:rPr>
              <a:t>KHOA HỌC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80019" fill="hold"/>
                                        <p:tgtEl>
                                          <p:spTgt spid="245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590"/>
                </p:tgtEl>
              </p:cMediaNode>
            </p:audio>
          </p:childTnLst>
        </p:cTn>
      </p:par>
    </p:tnLst>
    <p:bldLst>
      <p:bldP spid="24578" grpId="0" animBg="1" autoUpdateAnimBg="0"/>
      <p:bldP spid="24579" grpId="0" autoUpdateAnimBg="0"/>
      <p:bldP spid="24580" grpId="0" animBg="1" autoUpdateAnimBg="0"/>
      <p:bldP spid="24582" grpId="0" animBg="1" autoUpdateAnimBg="0"/>
      <p:bldP spid="24583" grpId="0" animBg="1"/>
      <p:bldP spid="24584" grpId="0" animBg="1"/>
      <p:bldP spid="24585" grpId="0" animBg="1" autoUpdateAnimBg="0"/>
      <p:bldP spid="245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1143000"/>
            <a:ext cx="7848600" cy="4114800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4000" b="1" smtClean="0">
                <a:solidFill>
                  <a:srgbClr val="9933FF"/>
                </a:solidFill>
                <a:latin typeface="Arial" charset="0"/>
              </a:rPr>
              <a:t>       </a:t>
            </a:r>
            <a:r>
              <a:rPr lang="en-US" sz="4000" b="1" smtClean="0">
                <a:solidFill>
                  <a:srgbClr val="336600"/>
                </a:solidFill>
                <a:latin typeface="Arial" charset="0"/>
              </a:rPr>
              <a:t>Cỏ</a:t>
            </a:r>
            <a:r>
              <a:rPr lang="en-US" sz="4000" b="1" smtClean="0">
                <a:solidFill>
                  <a:srgbClr val="9933FF"/>
                </a:solidFill>
                <a:latin typeface="Arial" charset="0"/>
              </a:rPr>
              <a:t> là thức ăn của </a:t>
            </a:r>
            <a:r>
              <a:rPr lang="en-US" sz="4000" b="1" smtClean="0">
                <a:solidFill>
                  <a:srgbClr val="CC6600"/>
                </a:solidFill>
                <a:latin typeface="Arial" charset="0"/>
              </a:rPr>
              <a:t>bò</a:t>
            </a:r>
            <a:r>
              <a:rPr lang="en-US" sz="4000" b="1" smtClean="0">
                <a:solidFill>
                  <a:srgbClr val="9933FF"/>
                </a:solidFill>
                <a:latin typeface="Arial" charset="0"/>
              </a:rPr>
              <a:t>, phân bò thải ra được phân huỷ (nhờ các vi khuẩn) trong đất thành các chất khoáng. Các </a:t>
            </a:r>
            <a:r>
              <a:rPr lang="en-US" sz="4000" b="1" smtClean="0">
                <a:solidFill>
                  <a:srgbClr val="996633"/>
                </a:solidFill>
                <a:latin typeface="Arial" charset="0"/>
              </a:rPr>
              <a:t>chất khoáng</a:t>
            </a:r>
            <a:r>
              <a:rPr lang="en-US" sz="4000" b="1" smtClean="0">
                <a:solidFill>
                  <a:srgbClr val="9933FF"/>
                </a:solidFill>
                <a:latin typeface="Arial" charset="0"/>
              </a:rPr>
              <a:t> này lại trở thành thức ăn của cỏ.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</TotalTime>
  <Words>500</Words>
  <Application>Microsoft PowerPoint</Application>
  <PresentationFormat>On-screen Show (4:3)</PresentationFormat>
  <Paragraphs>77</Paragraphs>
  <Slides>20</Slides>
  <Notes>0</Notes>
  <HiddenSlides>0</HiddenSlides>
  <MMClips>6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Times New Roman</vt:lpstr>
      <vt:lpstr>Arial</vt:lpstr>
      <vt:lpstr>Calibri</vt:lpstr>
      <vt:lpstr>Wingdings</vt:lpstr>
      <vt:lpstr>Symbol</vt:lpstr>
      <vt:lpstr>Webdings</vt:lpstr>
      <vt:lpstr>Default Design</vt:lpstr>
      <vt:lpstr>Microsoft Clip Gallery</vt:lpstr>
      <vt:lpstr>Slide 1</vt:lpstr>
      <vt:lpstr>KIỂM TRA BÀI CŨ</vt:lpstr>
      <vt:lpstr>Slide 3</vt:lpstr>
      <vt:lpstr>Mối quan hệ thức ăn trong tự nhiên diễn ra như thế nào ?</vt:lpstr>
      <vt:lpstr>Hãy quan sát tranh, ảnh sau và cho biết mỗi tranh , ảnh nói về gì ? </vt:lpstr>
      <vt:lpstr>Slide 6</vt:lpstr>
      <vt:lpstr>Slide 7</vt:lpstr>
      <vt:lpstr>1. Mối quan hệ thức ăn giữa động vật và thực vật</vt:lpstr>
      <vt:lpstr>Slide 9</vt:lpstr>
      <vt:lpstr>Slide 10</vt:lpstr>
      <vt:lpstr>HOẠT ĐỘNG 2 Chỉ và nói mối quan hệ về chuỗi thức ăn trong tự nhiên qua sơ đồ sau :</vt:lpstr>
      <vt:lpstr>Slide 12</vt:lpstr>
      <vt:lpstr>LUYỆN  TẬP CỦNG  CỐ</vt:lpstr>
      <vt:lpstr>Đánh dấu x vào ô chọn câu trả lời đúng cho câu hỏi sau :  a) - “Thức ăn” của cỏ trong hình 2 SGK là gì ?</vt:lpstr>
      <vt:lpstr>b) -“Thức ăn” của thỏ là gì ? </vt:lpstr>
      <vt:lpstr>c) - “Thức ăn” của cáo trong hình dưới đây là gì ?</vt:lpstr>
      <vt:lpstr>THI ĐUA   Ai nhanh, ai đúng ?</vt:lpstr>
      <vt:lpstr>Vẽ mũi tên vào các sơ đồ dưới đây để thể hiện sinh vật này là thức ăn của sinh vật kia.</vt:lpstr>
      <vt:lpstr>Slide 19</vt:lpstr>
      <vt:lpstr>Slide 20</vt:lpstr>
    </vt:vector>
  </TitlesOfParts>
  <Company>robo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KHOA     HỌC LỚP 4</dc:title>
  <dc:creator>user</dc:creator>
  <cp:lastModifiedBy>CSTeam</cp:lastModifiedBy>
  <cp:revision>230</cp:revision>
  <dcterms:created xsi:type="dcterms:W3CDTF">1999-06-26T14:35:26Z</dcterms:created>
  <dcterms:modified xsi:type="dcterms:W3CDTF">2016-06-30T01:11:39Z</dcterms:modified>
</cp:coreProperties>
</file>