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77" r:id="rId3"/>
    <p:sldId id="314" r:id="rId4"/>
    <p:sldId id="322" r:id="rId5"/>
    <p:sldId id="331" r:id="rId6"/>
    <p:sldId id="318" r:id="rId7"/>
    <p:sldId id="332" r:id="rId8"/>
    <p:sldId id="330" r:id="rId9"/>
    <p:sldId id="272" r:id="rId10"/>
    <p:sldId id="304" r:id="rId11"/>
    <p:sldId id="306" r:id="rId12"/>
    <p:sldId id="307" r:id="rId13"/>
    <p:sldId id="30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FFFF00"/>
    <a:srgbClr val="FF00FF"/>
    <a:srgbClr val="99FF99"/>
    <a:srgbClr val="FF6600"/>
    <a:srgbClr val="FF0000"/>
    <a:srgbClr val="0000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21" autoAdjust="0"/>
    <p:restoredTop sz="88862" autoAdjust="0"/>
  </p:normalViewPr>
  <p:slideViewPr>
    <p:cSldViewPr>
      <p:cViewPr varScale="1">
        <p:scale>
          <a:sx n="43" d="100"/>
          <a:sy n="43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6607-8278-4643-B7DC-3E39DF252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C9558-CF15-402E-B564-286315352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5E6A-2703-4016-805D-F977E62D3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6CF81-9AA7-4BB8-9A66-A5E055601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64576-7AC4-457A-A7BD-3841F9A0C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72CA-15A5-405D-97AF-22E77A19C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76A9-4E89-43F7-9343-E081F227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894F7-9713-4E7C-AE54-AE3B09E7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4F31-BDB8-4D54-B2B6-A96F0D3B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71725-36D2-44E7-83CB-F6B71342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732CA-3817-4A21-A0F4-85CF99DE1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DFF97C4-6675-4A55-8A34-F662E21F8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11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solidFill>
                  <a:schemeClr val="bg1"/>
                </a:solidFill>
                <a:latin typeface="Arial" charset="0"/>
              </a:rPr>
              <a:t>Chính tả</a:t>
            </a:r>
            <a:r>
              <a:rPr lang="en-US" sz="4000" b="1" i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( </a:t>
            </a:r>
            <a:r>
              <a:rPr lang="en-US" sz="4000" i="1">
                <a:solidFill>
                  <a:schemeClr val="folHlink"/>
                </a:solidFill>
                <a:latin typeface="Arial" charset="0"/>
              </a:rPr>
              <a:t>Nghe - viết</a:t>
            </a:r>
            <a:r>
              <a:rPr lang="en-US" sz="40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40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4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486400" y="129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172200" y="44958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267200" y="510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1371600" y="57150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Men-xen liền bảo:	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-Anh hãy thử  làm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lại xem sao! Nghĩa là hãy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cả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vẽ một    tranh, rồi bán nó trong một ngày.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Theo Nụ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Bác Học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7848600" y="2743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486400" y="1309688"/>
            <a:ext cx="457200" cy="954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sĩ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95400" y="1905000"/>
            <a:ext cx="914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Đức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248400" y="4419600"/>
            <a:ext cx="9144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sung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267200" y="5029200"/>
            <a:ext cx="7620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sao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5638800"/>
            <a:ext cx="7620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bức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42" grpId="0" animBg="1"/>
      <p:bldP spid="69643" grpId="0" animBg="1"/>
      <p:bldP spid="69644" grpId="0" animBg="1"/>
      <p:bldP spid="696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lue_Sky_Flowers_HM030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latin typeface="Arial" charset="0"/>
              </a:rPr>
              <a:t>Chính tả</a:t>
            </a:r>
            <a:r>
              <a:rPr lang="en-US" sz="4000" b="1" i="1">
                <a:latin typeface="Arial" charset="0"/>
              </a:rPr>
              <a:t> 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( </a:t>
            </a:r>
            <a:r>
              <a:rPr lang="en-US" sz="4000" i="1">
                <a:solidFill>
                  <a:schemeClr val="folHlink"/>
                </a:solidFill>
                <a:latin typeface="Arial" charset="0"/>
              </a:rPr>
              <a:t>Nghe-viết</a:t>
            </a:r>
            <a:r>
              <a:rPr lang="en-US" sz="40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7315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latin typeface="Arial" charset="0"/>
              </a:rPr>
              <a:t>Kỳ sau</a:t>
            </a:r>
            <a:r>
              <a:rPr lang="en-US" sz="4400" b="1">
                <a:latin typeface="Arial" charset="0"/>
              </a:rPr>
              <a:t>: Ngắm tr</a:t>
            </a:r>
            <a:r>
              <a:rPr lang="vi-VN" sz="4400" b="1">
                <a:latin typeface="Arial" charset="0"/>
              </a:rPr>
              <a:t>ă</a:t>
            </a:r>
            <a:r>
              <a:rPr lang="en-US" sz="4400" b="1">
                <a:latin typeface="Arial" charset="0"/>
              </a:rPr>
              <a:t>ng                                			không </a:t>
            </a:r>
            <a:r>
              <a:rPr lang="vi-VN" sz="4400" b="1">
                <a:latin typeface="Arial" charset="0"/>
              </a:rPr>
              <a:t>đ</a:t>
            </a:r>
            <a:r>
              <a:rPr lang="en-US" sz="4400" b="1">
                <a:latin typeface="Arial" charset="0"/>
              </a:rPr>
              <a:t>ề</a:t>
            </a:r>
            <a:endParaRPr lang="en-US" sz="4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838200" y="160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609600" y="164465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>
                <a:solidFill>
                  <a:schemeClr val="folHlink"/>
                </a:solidFill>
                <a:latin typeface="Arial" charset="0"/>
              </a:rPr>
              <a:t>Kiểm tra</a:t>
            </a:r>
          </a:p>
        </p:txBody>
      </p:sp>
      <p:sp>
        <p:nvSpPr>
          <p:cNvPr id="3075" name="Text Box 12"/>
          <p:cNvSpPr txBox="1">
            <a:spLocks noChangeArrowheads="1"/>
          </p:cNvSpPr>
          <p:nvPr/>
        </p:nvSpPr>
        <p:spPr bwMode="auto">
          <a:xfrm>
            <a:off x="2362200" y="0"/>
            <a:ext cx="556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Ngày xửa ngày x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a, có một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quốc buồn chán kinh khủng chỉ vì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dân 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ời. Nói chính xác là chỉ có rất ít trẻ con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ợc, còn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lớn thì hoàn toàn không. Buổi sáng, mặt trời không muốn dậy, chim không muốn hót, hoa trong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ch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 nở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tàn. Ra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gặp toàn những 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mặt rầu rĩ, héo hon. Ngay kinh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ô là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nhộn nhịp cũng chỉ nghe thấy tiếng ngựa hí, tiếng sỏi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á lạo xạo d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bánh xe, tiếng gió thở dài trên những mái nhà…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Arial" charset="0"/>
              </a:rPr>
              <a:t>* Đoạn v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n kể cho chúng ta nghe chuyện gì?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20574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 Kể về một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quốc rất buồn chán và tẻ nhạt vì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dân ở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ời.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Ngày xửa ngày x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a, có một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quốc buồn chán kinh khủng chỉ vì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dân 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ời. Nói chính xác là chỉ có rất ít trẻ con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ợc, còn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lớn thì hoàn toàn không. Buổi sáng, mặt trời không muốn dậy, chim không muốn hót, hoa trong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ch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 nở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tàn. Ra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gặp toàn những 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mặt rầu rĩ, héo hon. Ngay kinh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ô là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nhộn nhịp cũng chỉ nghe thấy tiếng ngựa hí, tiếng sỏi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á lạo xạo d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bánh xe, tiếng gió thở dài trên những mái nhà…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0" y="0"/>
            <a:ext cx="6096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Arial" charset="0"/>
              </a:rPr>
              <a:t>B</a:t>
            </a:r>
            <a:endParaRPr lang="en-US" sz="2400">
              <a:latin typeface="Arial" charset="0"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6400800" y="6858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133600" y="12954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0" y="45720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0" y="57150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94214" grpId="0" animBg="1"/>
      <p:bldP spid="94214" grpId="1" animBg="1"/>
      <p:bldP spid="94215" grpId="0" animBg="1"/>
      <p:bldP spid="94215" grpId="1" animBg="1"/>
      <p:bldP spid="94216" grpId="0" animBg="1"/>
      <p:bldP spid="94216" grpId="1" animBg="1"/>
      <p:bldP spid="94217" grpId="0" animBg="1"/>
      <p:bldP spid="942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FFFF00"/>
                </a:solidFill>
                <a:latin typeface="Arial" charset="0"/>
              </a:rPr>
              <a:t>tả</a:t>
            </a:r>
            <a:r>
              <a:rPr lang="en-US" sz="3200" i="1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sz="3200" i="1">
                <a:solidFill>
                  <a:schemeClr val="bg1"/>
                </a:solidFill>
                <a:latin typeface="Arial" charset="0"/>
              </a:rPr>
              <a:t>(Nghe- viết</a:t>
            </a:r>
            <a:r>
              <a:rPr lang="en-US" sz="3200" b="1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Thứ ba, </a:t>
            </a:r>
            <a:r>
              <a:rPr lang="en-US" sz="4000" b="1">
                <a:solidFill>
                  <a:schemeClr val="bg1"/>
                </a:solidFill>
              </a:rPr>
              <a:t>n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gày    tháng     n</a:t>
            </a:r>
            <a:r>
              <a:rPr lang="vi-VN" sz="4000" b="1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 201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066800" y="1295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ời</a:t>
            </a:r>
            <a:r>
              <a:rPr lang="en-US" sz="3600">
                <a:latin typeface="Arial" charset="0"/>
              </a:rPr>
              <a:t> </a:t>
            </a: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716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-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quốc, kinh khủng, rầu rĩ, lạo xạo.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Ngày xửa ngày x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a, có một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quốc buồn chán kinh khủng chỉ vì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dân 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ời. Nói chính xác là chỉ có rất ít trẻ con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ợc, còn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lớn thì hoàn toàn không. Buổi sáng, mặt trời không muốn dậy, chim không muốn hót, hoa trong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ch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 nở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tàn. Ra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gặp toàn những 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mặt rầu rĩ, héo hon. Ngay kinh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ô là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nhộn nhịp cũng chỉ nghe thấy tiếng ngựa hí, tiếng sỏi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á lạo xạo d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bánh xe, tiếng gió thở dài trên những mái nhà…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FFFF00"/>
                </a:solidFill>
                <a:latin typeface="Arial" charset="0"/>
              </a:rPr>
              <a:t>tả</a:t>
            </a:r>
            <a:r>
              <a:rPr lang="en-US" sz="3200" i="1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sz="3200" i="1">
                <a:solidFill>
                  <a:schemeClr val="folHlink"/>
                </a:solidFill>
                <a:latin typeface="Arial" charset="0"/>
              </a:rPr>
              <a:t>(Nghe- viết</a:t>
            </a:r>
            <a:r>
              <a:rPr lang="en-US" sz="3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00200" y="1905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0" y="1295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ời</a:t>
            </a:r>
            <a:r>
              <a:rPr lang="en-US" sz="3600">
                <a:latin typeface="Arial" charset="0"/>
              </a:rPr>
              <a:t> </a:t>
            </a: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7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0243" name="Text Box 18"/>
          <p:cNvSpPr txBox="1">
            <a:spLocks noChangeArrowheads="1"/>
          </p:cNvSpPr>
          <p:nvPr/>
        </p:nvSpPr>
        <p:spPr bwMode="auto">
          <a:xfrm>
            <a:off x="0" y="10668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2. Tìm tiếng thích hợp với mỗi ô trống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mẩu chuyện d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ới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ây.Biết rằng, ô số1chứa tiếng có âm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ầu là s hay x, còn ô số 2 chứa tiếng có vần là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c hay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251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180</cp:revision>
  <dcterms:created xsi:type="dcterms:W3CDTF">2009-11-22T17:10:22Z</dcterms:created>
  <dcterms:modified xsi:type="dcterms:W3CDTF">2016-06-30T02:02:44Z</dcterms:modified>
</cp:coreProperties>
</file>