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99"/>
    <a:srgbClr val="CCCC00"/>
    <a:srgbClr val="CC99FF"/>
    <a:srgbClr val="0000FF"/>
    <a:srgbClr val="FF0066"/>
    <a:srgbClr val="9900FF"/>
    <a:srgbClr val="99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966" autoAdjust="0"/>
    <p:restoredTop sz="93081" autoAdjust="0"/>
  </p:normalViewPr>
  <p:slideViewPr>
    <p:cSldViewPr>
      <p:cViewPr>
        <p:scale>
          <a:sx n="75" d="100"/>
          <a:sy n="75" d="100"/>
        </p:scale>
        <p:origin x="-2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EBC0E-AEF1-4DE5-B96C-016209348F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48B6B-C8FF-449A-8B4F-2E5CE4708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F8AAC-0F4C-47F2-A04A-CC8F038ED0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86650-1B29-4C24-A367-0E2F24CCE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4ED6E-E0A5-4D5D-939F-CFB66C984D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60D1B-7173-4302-936C-A26A85A78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13BBF-82B5-4046-8477-648E320A1C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FB147-DE27-4C36-8AAB-51308D619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21C16-5794-4568-B116-1448B3174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56599-E8F4-4420-9AB9-69342CE28B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D0E58-F818-4973-9DFA-6C9DC7976B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rgbClr val="FF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9230BBA5-70D4-4772-8C64-64130AF36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609600" y="838200"/>
            <a:ext cx="2892425" cy="457200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latin typeface="Arial" charset="0"/>
              </a:rPr>
              <a:t>Kể chuyện</a:t>
            </a:r>
            <a:r>
              <a:rPr lang="en-US" sz="2400" b="1">
                <a:latin typeface="Arial" charset="0"/>
              </a:rPr>
              <a:t>:</a:t>
            </a:r>
            <a:r>
              <a:rPr lang="en-US" sz="2000" b="1">
                <a:latin typeface="Arial" charset="0"/>
              </a:rPr>
              <a:t> 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800100" y="1736725"/>
            <a:ext cx="3467100" cy="457200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FF0066"/>
                </a:solidFill>
                <a:latin typeface="Arial" charset="0"/>
              </a:rPr>
              <a:t>KIỂM TRA BÀI CŨ: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38150" y="2454275"/>
            <a:ext cx="8705850" cy="1200150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Kể một câu chuyện em đã được nghe, được đọc ca ngợi cái đẹp hay phản ánh cuộc đấu tranh giữa cái đẹp với cái xấu, cái thiện với cái ác.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838200" y="647700"/>
            <a:ext cx="2892425" cy="457200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chemeClr val="tx2"/>
                </a:solidFill>
                <a:latin typeface="Arial" charset="0"/>
              </a:rPr>
              <a:t>Kể chuyện</a:t>
            </a:r>
            <a:r>
              <a:rPr lang="en-US" sz="2400" b="1">
                <a:solidFill>
                  <a:schemeClr val="tx2"/>
                </a:solidFill>
                <a:latin typeface="Arial" charset="0"/>
              </a:rPr>
              <a:t>: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438400" y="609600"/>
            <a:ext cx="6896100" cy="954088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Arial" charset="0"/>
              </a:rPr>
              <a:t>Kể chuyện được chứng kiến hoặc tham gia.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838200" y="1219200"/>
            <a:ext cx="1333500" cy="457200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9900CC"/>
                </a:solidFill>
                <a:latin typeface="Arial" charset="0"/>
              </a:rPr>
              <a:t>Đề bài</a:t>
            </a:r>
            <a:r>
              <a:rPr lang="en-US" sz="2400" b="1">
                <a:solidFill>
                  <a:srgbClr val="9900CC"/>
                </a:solidFill>
                <a:latin typeface="Arial" charset="0"/>
              </a:rPr>
              <a:t> :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90550" y="1524000"/>
            <a:ext cx="8553450" cy="1200150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Em (hoặc người xung quanh) đã làm gì để góp phần giữ gìn xóm làng  (đường  phố,  trường  học)  xanh, sạch, đẹp? Hãy kể lại câu chuyện đó.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838200" y="2590800"/>
            <a:ext cx="1466850" cy="457200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FF0066"/>
                </a:solidFill>
                <a:latin typeface="Arial" charset="0"/>
              </a:rPr>
              <a:t>Gợi ý 1</a:t>
            </a:r>
            <a:r>
              <a:rPr lang="en-US" sz="2400" b="1">
                <a:solidFill>
                  <a:srgbClr val="FF0066"/>
                </a:solidFill>
                <a:latin typeface="Arial" charset="0"/>
              </a:rPr>
              <a:t>:</a:t>
            </a:r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673100" y="1866900"/>
            <a:ext cx="476250" cy="0"/>
          </a:xfrm>
          <a:prstGeom prst="line">
            <a:avLst/>
          </a:prstGeom>
          <a:noFill/>
          <a:ln w="19050" cap="sq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4648200" y="1879600"/>
            <a:ext cx="1023938" cy="0"/>
          </a:xfrm>
          <a:prstGeom prst="line">
            <a:avLst/>
          </a:prstGeom>
          <a:noFill/>
          <a:ln w="19050" cap="sq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5029200" y="2235200"/>
            <a:ext cx="1908175" cy="0"/>
          </a:xfrm>
          <a:prstGeom prst="line">
            <a:avLst/>
          </a:prstGeom>
          <a:noFill/>
          <a:ln w="19050" cap="sq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1981200" y="1866900"/>
            <a:ext cx="2362200" cy="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304800" y="2895600"/>
            <a:ext cx="8382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Những hoạt động có thể em (hoặc người xung quanh) đã tham gia để giữ cho xóm làng, đường phố hay trường học luôn luôn xanh, sạch, đẹp: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      - Trồng cây, chăm sóc cây.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      - Dọn vệ sinh nơi đang sống và học tập.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      - Làm đẹp nơi ở và cảnh quan xung quanh.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      - Ngăn cản những hành động phá hoại và làm ô nhiễm môi trường sống.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9" grpId="0"/>
      <p:bldP spid="8200" grpId="0"/>
      <p:bldP spid="8201" grpId="0"/>
      <p:bldP spid="8208" grpId="0" animBg="1"/>
      <p:bldP spid="8209" grpId="0" animBg="1"/>
      <p:bldP spid="8210" grpId="0" animBg="1"/>
      <p:bldP spid="8212" grpId="0" animBg="1"/>
      <p:bldP spid="82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0" y="533400"/>
            <a:ext cx="2892425" cy="457200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latin typeface="Arial" charset="0"/>
              </a:rPr>
              <a:t>Kể chuyện</a:t>
            </a:r>
            <a:r>
              <a:rPr lang="en-US" sz="2400" b="1">
                <a:latin typeface="Arial" charset="0"/>
              </a:rPr>
              <a:t>: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752600" y="533400"/>
            <a:ext cx="7620000" cy="523875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Arial" charset="0"/>
              </a:rPr>
              <a:t>Kể chuyện được chứng kiến hoặc tham gia.</a:t>
            </a: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685800" y="990600"/>
            <a:ext cx="1466850" cy="457200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FF0066"/>
                </a:solidFill>
                <a:latin typeface="Arial" charset="0"/>
              </a:rPr>
              <a:t>Gợi ý 1</a:t>
            </a:r>
            <a:r>
              <a:rPr lang="en-US" sz="2400" b="1">
                <a:solidFill>
                  <a:srgbClr val="FF0066"/>
                </a:solidFill>
                <a:latin typeface="Arial" charset="0"/>
              </a:rPr>
              <a:t>:</a:t>
            </a:r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0" y="1371600"/>
            <a:ext cx="9398000" cy="1200150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Những hoạt động có thể em (hoặc người xung quanh) đã tham gia để giữ cho xóm làng, đường phố hay trường học luôn xanh, sạch, đẹp: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54000" y="2133600"/>
            <a:ext cx="4876800" cy="457200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- Trồng cây, chăm sóc cây.</a:t>
            </a:r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228600" y="2514600"/>
            <a:ext cx="5448300" cy="830263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- </a:t>
            </a:r>
            <a:r>
              <a:rPr lang="en-US" sz="2400" b="1">
                <a:latin typeface="Arial" charset="0"/>
              </a:rPr>
              <a:t>Dọn vệ sinh nơi đang sống và học tập.</a:t>
            </a:r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8600" y="2895600"/>
            <a:ext cx="5810250" cy="830263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- </a:t>
            </a:r>
            <a:r>
              <a:rPr lang="en-US" sz="2400" b="1">
                <a:latin typeface="Arial" charset="0"/>
              </a:rPr>
              <a:t>Làm đẹp nơi ở và cảnh quan xung quanh.</a:t>
            </a:r>
          </a:p>
        </p:txBody>
      </p:sp>
      <p:sp>
        <p:nvSpPr>
          <p:cNvPr id="4105" name="Text Box 11"/>
          <p:cNvSpPr txBox="1">
            <a:spLocks noChangeArrowheads="1"/>
          </p:cNvSpPr>
          <p:nvPr/>
        </p:nvSpPr>
        <p:spPr bwMode="auto">
          <a:xfrm>
            <a:off x="241300" y="3276600"/>
            <a:ext cx="8839200" cy="830263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- </a:t>
            </a:r>
            <a:r>
              <a:rPr lang="en-US" sz="2400" b="1">
                <a:latin typeface="Arial" charset="0"/>
              </a:rPr>
              <a:t>Ngăn cản những hành động phá hoại nhằm ô nhiễm môi     trường sống.</a:t>
            </a:r>
          </a:p>
        </p:txBody>
      </p:sp>
      <p:pic>
        <p:nvPicPr>
          <p:cNvPr id="9228" name="Picture 12" descr="tuoi cay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3810000"/>
            <a:ext cx="5257800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533400" y="457200"/>
            <a:ext cx="2892425" cy="457200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latin typeface="Arial" charset="0"/>
              </a:rPr>
              <a:t>Kể chuyện</a:t>
            </a:r>
            <a:r>
              <a:rPr lang="en-US" sz="2400" b="1">
                <a:latin typeface="Arial" charset="0"/>
              </a:rPr>
              <a:t>: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2019300" y="406400"/>
            <a:ext cx="7124700" cy="954088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Arial" charset="0"/>
              </a:rPr>
              <a:t>Kể chuyện được chứng kiến hoặc tham gia.</a:t>
            </a: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685800" y="838200"/>
            <a:ext cx="1466850" cy="457200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FF0066"/>
                </a:solidFill>
                <a:latin typeface="Arial" charset="0"/>
              </a:rPr>
              <a:t>Gợi ý 1</a:t>
            </a:r>
            <a:r>
              <a:rPr lang="en-US" sz="2400" b="1">
                <a:solidFill>
                  <a:srgbClr val="FF0066"/>
                </a:solidFill>
                <a:latin typeface="Arial" charset="0"/>
              </a:rPr>
              <a:t>: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0" y="1143000"/>
            <a:ext cx="9372600" cy="1200150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Những hoạt động có thể em (hoặc người xung quanh) đã tham gia để giữ cho xóm làng, đường phố hay trường học luôn xanh, sạch, đẹp:</a:t>
            </a:r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609600" y="1879600"/>
            <a:ext cx="3676650" cy="830263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- Trồng cây, chăm sóc cây.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09600" y="2209800"/>
            <a:ext cx="5524500" cy="830263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- Dọn vệ sinh nơi đang sống và học tập.</a:t>
            </a:r>
          </a:p>
        </p:txBody>
      </p:sp>
      <p:sp>
        <p:nvSpPr>
          <p:cNvPr id="5128" name="Text Box 10"/>
          <p:cNvSpPr txBox="1">
            <a:spLocks noChangeArrowheads="1"/>
          </p:cNvSpPr>
          <p:nvPr/>
        </p:nvSpPr>
        <p:spPr bwMode="auto">
          <a:xfrm>
            <a:off x="609600" y="2565400"/>
            <a:ext cx="5867400" cy="830263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- Làm đẹp nơi ở và cảnh quan xung quanh.</a:t>
            </a:r>
          </a:p>
        </p:txBody>
      </p:sp>
      <p:sp>
        <p:nvSpPr>
          <p:cNvPr id="5129" name="Text Box 11"/>
          <p:cNvSpPr txBox="1">
            <a:spLocks noChangeArrowheads="1"/>
          </p:cNvSpPr>
          <p:nvPr/>
        </p:nvSpPr>
        <p:spPr bwMode="auto">
          <a:xfrm>
            <a:off x="596900" y="2895600"/>
            <a:ext cx="7772400" cy="830263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- Ngăn cản những hành động phá hoại và làm ô nhiễm môi trường sống.</a:t>
            </a:r>
          </a:p>
        </p:txBody>
      </p:sp>
      <p:pic>
        <p:nvPicPr>
          <p:cNvPr id="10252" name="Picture 12" descr="don ra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733800"/>
            <a:ext cx="4114800" cy="31242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0253" name="Picture 13" descr="truc nha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733800"/>
            <a:ext cx="4114800" cy="31242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0" y="304800"/>
            <a:ext cx="1828800" cy="400050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latin typeface="Arial" charset="0"/>
              </a:rPr>
              <a:t>Kể chuyện</a:t>
            </a:r>
            <a:r>
              <a:rPr lang="en-US" sz="2000" b="1">
                <a:latin typeface="Arial" charset="0"/>
              </a:rPr>
              <a:t>: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676400" y="254000"/>
            <a:ext cx="7620000" cy="461963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  <a:latin typeface="Arial" charset="0"/>
              </a:rPr>
              <a:t>Kể chuyện được chứng kiến hoặc tham gia.</a:t>
            </a: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533400" y="685800"/>
            <a:ext cx="1466850" cy="400050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FF0066"/>
                </a:solidFill>
                <a:latin typeface="Arial" charset="0"/>
              </a:rPr>
              <a:t>Gợi ý 1</a:t>
            </a:r>
            <a:r>
              <a:rPr lang="en-US" sz="2000" b="1">
                <a:solidFill>
                  <a:srgbClr val="FF0066"/>
                </a:solidFill>
                <a:latin typeface="Arial" charset="0"/>
              </a:rPr>
              <a:t>:</a:t>
            </a: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0" y="990600"/>
            <a:ext cx="9296400" cy="708025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Những hoạt động có thể em (hoặc người xung quanh) đã tham gia để giữ cho xóm làng, đường phố hay trường học luôn xanh, sạch, đẹp:</a:t>
            </a:r>
          </a:p>
        </p:txBody>
      </p:sp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228600" y="1714500"/>
            <a:ext cx="4800600" cy="400050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- </a:t>
            </a:r>
            <a:r>
              <a:rPr lang="en-US" sz="2000" b="1">
                <a:latin typeface="Arial" charset="0"/>
              </a:rPr>
              <a:t>Trồng cây, chăm sóc cây.</a:t>
            </a:r>
          </a:p>
        </p:txBody>
      </p:sp>
      <p:sp>
        <p:nvSpPr>
          <p:cNvPr id="6151" name="Text Box 9"/>
          <p:cNvSpPr txBox="1">
            <a:spLocks noChangeArrowheads="1"/>
          </p:cNvSpPr>
          <p:nvPr/>
        </p:nvSpPr>
        <p:spPr bwMode="auto">
          <a:xfrm>
            <a:off x="228600" y="2057400"/>
            <a:ext cx="5448300" cy="400050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- </a:t>
            </a:r>
            <a:r>
              <a:rPr lang="en-US" sz="2000" b="1">
                <a:latin typeface="Arial" charset="0"/>
              </a:rPr>
              <a:t>Dọn vệ sinh nơi đang sống và học tập.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215900" y="2362200"/>
            <a:ext cx="5810250" cy="400050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- </a:t>
            </a:r>
            <a:r>
              <a:rPr lang="en-US" sz="2000" b="1">
                <a:latin typeface="Arial" charset="0"/>
              </a:rPr>
              <a:t>Làm đẹp nơi ở và cảnh quan xung quanh.</a:t>
            </a:r>
          </a:p>
        </p:txBody>
      </p:sp>
      <p:sp>
        <p:nvSpPr>
          <p:cNvPr id="6153" name="Text Box 11"/>
          <p:cNvSpPr txBox="1">
            <a:spLocks noChangeArrowheads="1"/>
          </p:cNvSpPr>
          <p:nvPr/>
        </p:nvSpPr>
        <p:spPr bwMode="auto">
          <a:xfrm>
            <a:off x="0" y="2667000"/>
            <a:ext cx="8445500" cy="708025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  - </a:t>
            </a:r>
            <a:r>
              <a:rPr lang="en-US" sz="2000" b="1">
                <a:latin typeface="Arial" charset="0"/>
              </a:rPr>
              <a:t>Ngăn cản những hành động phá hoại và làm ô nhiễm môi  trường sống.</a:t>
            </a:r>
          </a:p>
        </p:txBody>
      </p:sp>
      <p:pic>
        <p:nvPicPr>
          <p:cNvPr id="11276" name="Picture 12" descr="tuoi ca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352800"/>
            <a:ext cx="5486400" cy="35052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762000" y="381000"/>
            <a:ext cx="2892425" cy="400050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latin typeface="Arial" charset="0"/>
              </a:rPr>
              <a:t>Kể chuyện</a:t>
            </a:r>
            <a:r>
              <a:rPr lang="en-US" sz="2000" b="1">
                <a:latin typeface="Arial" charset="0"/>
              </a:rPr>
              <a:t>: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2362200" y="304800"/>
            <a:ext cx="7277100" cy="461963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  <a:latin typeface="Arial" charset="0"/>
              </a:rPr>
              <a:t>Kể chuyện được chứng kiến hoặc tham gia.</a:t>
            </a: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990600" y="685800"/>
            <a:ext cx="1466850" cy="400050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FF0066"/>
                </a:solidFill>
                <a:latin typeface="Arial" charset="0"/>
              </a:rPr>
              <a:t>Gợi ý 1</a:t>
            </a:r>
            <a:r>
              <a:rPr lang="en-US" sz="2000" b="1">
                <a:solidFill>
                  <a:srgbClr val="FF0066"/>
                </a:solidFill>
                <a:latin typeface="Arial" charset="0"/>
              </a:rPr>
              <a:t>:</a:t>
            </a:r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0" y="990600"/>
            <a:ext cx="9296400" cy="708025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Những hoạt động có thể em (hoặc người xung quanh) đã tham gia để giữ cho xóm làng, đường phố hay trường học luôn xanh, sạch, đẹp:</a:t>
            </a:r>
          </a:p>
        </p:txBody>
      </p:sp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381000" y="1638300"/>
            <a:ext cx="4972050" cy="400050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- Trồng cây, chăm sóc cây.</a:t>
            </a:r>
          </a:p>
        </p:txBody>
      </p:sp>
      <p:sp>
        <p:nvSpPr>
          <p:cNvPr id="7175" name="Text Box 9"/>
          <p:cNvSpPr txBox="1">
            <a:spLocks noChangeArrowheads="1"/>
          </p:cNvSpPr>
          <p:nvPr/>
        </p:nvSpPr>
        <p:spPr bwMode="auto">
          <a:xfrm>
            <a:off x="368300" y="1955800"/>
            <a:ext cx="5448300" cy="400050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- Dọn vệ sinh nơi đang sống và học tập.</a:t>
            </a:r>
          </a:p>
        </p:txBody>
      </p:sp>
      <p:sp>
        <p:nvSpPr>
          <p:cNvPr id="7176" name="Text Box 10"/>
          <p:cNvSpPr txBox="1">
            <a:spLocks noChangeArrowheads="1"/>
          </p:cNvSpPr>
          <p:nvPr/>
        </p:nvSpPr>
        <p:spPr bwMode="auto">
          <a:xfrm>
            <a:off x="381000" y="2286000"/>
            <a:ext cx="5810250" cy="400050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- Làm đẹp nơi ở và cảnh quan xung quanh.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81000" y="2590800"/>
            <a:ext cx="9753600" cy="400050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- Ngăn cản những hành động phá hoại và làm ô nhiễm môi trường sống.</a:t>
            </a:r>
          </a:p>
        </p:txBody>
      </p:sp>
      <p:pic>
        <p:nvPicPr>
          <p:cNvPr id="12300" name="Picture 12" descr="cam viet ba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29000"/>
            <a:ext cx="4114800" cy="329565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2301" name="Picture 13" descr="vut ra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3429000"/>
            <a:ext cx="4953000" cy="33242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685800" y="457200"/>
            <a:ext cx="2892425" cy="400050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latin typeface="Arial" charset="0"/>
              </a:rPr>
              <a:t>Kể chuyện</a:t>
            </a:r>
            <a:r>
              <a:rPr lang="en-US" sz="2000" b="1">
                <a:latin typeface="Arial" charset="0"/>
              </a:rPr>
              <a:t>: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2324100" y="471488"/>
            <a:ext cx="7277100" cy="461962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  <a:latin typeface="Arial" charset="0"/>
              </a:rPr>
              <a:t>Kể chuyện được chứng kiến hoặc tham gia.</a:t>
            </a:r>
          </a:p>
        </p:txBody>
      </p:sp>
      <p:sp>
        <p:nvSpPr>
          <p:cNvPr id="8196" name="Text Box 8"/>
          <p:cNvSpPr txBox="1">
            <a:spLocks noChangeArrowheads="1"/>
          </p:cNvSpPr>
          <p:nvPr/>
        </p:nvSpPr>
        <p:spPr bwMode="auto">
          <a:xfrm>
            <a:off x="228600" y="838200"/>
            <a:ext cx="8915400" cy="1016000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9900FF"/>
                </a:solidFill>
                <a:latin typeface="Arial" charset="0"/>
              </a:rPr>
              <a:t>Đề bài</a:t>
            </a:r>
            <a:r>
              <a:rPr lang="en-US" sz="2000" b="1">
                <a:solidFill>
                  <a:srgbClr val="9900FF"/>
                </a:solidFill>
                <a:latin typeface="Arial" charset="0"/>
              </a:rPr>
              <a:t>:</a:t>
            </a:r>
            <a:r>
              <a:rPr lang="en-US" sz="2000">
                <a:latin typeface="Arial" charset="0"/>
              </a:rPr>
              <a:t>   </a:t>
            </a:r>
            <a:r>
              <a:rPr lang="en-US" sz="2000" b="1">
                <a:latin typeface="Arial" charset="0"/>
              </a:rPr>
              <a:t>Em (hoặc người xung quanh) đã làm gì để góp phần giữ gìn xóm làng  (đường  phố,  trường  học)  xanh, sạch, đẹp? Hãy kể lại câu chuyện đó.</a:t>
            </a:r>
          </a:p>
        </p:txBody>
      </p:sp>
      <p:sp>
        <p:nvSpPr>
          <p:cNvPr id="8197" name="Text Box 9"/>
          <p:cNvSpPr txBox="1">
            <a:spLocks noChangeArrowheads="1"/>
          </p:cNvSpPr>
          <p:nvPr/>
        </p:nvSpPr>
        <p:spPr bwMode="auto">
          <a:xfrm>
            <a:off x="1930400" y="1917700"/>
            <a:ext cx="4616450" cy="369888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</a:t>
            </a:r>
            <a:r>
              <a:rPr lang="en-US" b="1">
                <a:latin typeface="Arial" charset="0"/>
              </a:rPr>
              <a:t>Lập dàn ý câu chuyện định kể: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457200" y="2286000"/>
            <a:ext cx="9036050" cy="646113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*  Mở đầu câu chuyện: Giới thiệu chung về hoạt động (đó là hoạt động thường xuyên hay không thường xuyên? Mục đích của hoạt động là gì?)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457200" y="2819400"/>
            <a:ext cx="8534400" cy="677863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*  Diễn biến câu chuyện: Có thể kể</a:t>
            </a:r>
            <a:r>
              <a:rPr lang="en-US" sz="2000" b="1">
                <a:latin typeface="Arial" charset="0"/>
              </a:rPr>
              <a:t> </a:t>
            </a:r>
            <a:r>
              <a:rPr lang="en-US" b="1">
                <a:latin typeface="Arial" charset="0"/>
              </a:rPr>
              <a:t>về sự tham gia của em hoặc về sự tham gia của người khác mà em đã chứng kiến. Cụ thể: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984250" y="3489325"/>
            <a:ext cx="7200900" cy="369888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- Tổ chức hoạt động như thế nào?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984250" y="3810000"/>
            <a:ext cx="7334250" cy="369888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-  Em (hay người khác) giữ vai trò gì trong hoạt động?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990600" y="4114800"/>
            <a:ext cx="7829550" cy="369888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-  Những chi tiết nào đáng nói khi tham gia hoạt động?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762000" y="4419600"/>
            <a:ext cx="3105150" cy="369888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*  Kết thúc câu chuyện: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990600" y="4724400"/>
            <a:ext cx="3257550" cy="369888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-  Kết quả của hoạt động.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990600" y="5013325"/>
            <a:ext cx="3543300" cy="369888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-  Ý nghĩa của hoạt động.</a:t>
            </a:r>
          </a:p>
        </p:txBody>
      </p:sp>
      <p:sp>
        <p:nvSpPr>
          <p:cNvPr id="8206" name="Rectangle 18"/>
          <p:cNvSpPr>
            <a:spLocks noChangeArrowheads="1"/>
          </p:cNvSpPr>
          <p:nvPr/>
        </p:nvSpPr>
        <p:spPr bwMode="auto">
          <a:xfrm>
            <a:off x="838200" y="1905000"/>
            <a:ext cx="1147763" cy="400050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9900FF"/>
                </a:solidFill>
                <a:latin typeface="Arial" charset="0"/>
              </a:rPr>
              <a:t>Gợi ý 2</a:t>
            </a:r>
            <a:r>
              <a:rPr lang="en-US" sz="2000" b="1">
                <a:solidFill>
                  <a:srgbClr val="9900FF"/>
                </a:solidFill>
                <a:latin typeface="Arial" charset="0"/>
              </a:rPr>
              <a:t>:</a:t>
            </a:r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 flipV="1">
            <a:off x="838200" y="2590800"/>
            <a:ext cx="2009775" cy="0"/>
          </a:xfrm>
          <a:prstGeom prst="line">
            <a:avLst/>
          </a:prstGeom>
          <a:noFill/>
          <a:ln w="19050" cap="sq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 flipV="1">
            <a:off x="923925" y="3162300"/>
            <a:ext cx="2047875" cy="0"/>
          </a:xfrm>
          <a:prstGeom prst="line">
            <a:avLst/>
          </a:prstGeom>
          <a:noFill/>
          <a:ln w="19050" cap="sq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1160463" y="4724400"/>
            <a:ext cx="2116137" cy="0"/>
          </a:xfrm>
          <a:prstGeom prst="line">
            <a:avLst/>
          </a:prstGeom>
          <a:noFill/>
          <a:ln w="19050" cap="sq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2133600" y="5334000"/>
            <a:ext cx="7467600" cy="369888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Dựa vào dàn ý vừa lập, kể câu chuyện một cách sinh động.</a:t>
            </a: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901700" y="5295900"/>
            <a:ext cx="1147763" cy="400050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9900FF"/>
                </a:solidFill>
                <a:latin typeface="Arial" charset="0"/>
              </a:rPr>
              <a:t>Gợi ý 3</a:t>
            </a:r>
            <a:r>
              <a:rPr lang="en-US" sz="2000" b="1">
                <a:solidFill>
                  <a:srgbClr val="9900FF"/>
                </a:solidFill>
                <a:latin typeface="Arial" charset="0"/>
              </a:rPr>
              <a:t>:</a:t>
            </a:r>
          </a:p>
        </p:txBody>
      </p:sp>
      <p:sp>
        <p:nvSpPr>
          <p:cNvPr id="8212" name="Line 30"/>
          <p:cNvSpPr>
            <a:spLocks noChangeShapeType="1"/>
          </p:cNvSpPr>
          <p:nvPr/>
        </p:nvSpPr>
        <p:spPr bwMode="auto">
          <a:xfrm>
            <a:off x="1524000" y="1219200"/>
            <a:ext cx="381000" cy="0"/>
          </a:xfrm>
          <a:prstGeom prst="line">
            <a:avLst/>
          </a:prstGeom>
          <a:noFill/>
          <a:ln w="127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3" name="Line 31"/>
          <p:cNvSpPr>
            <a:spLocks noChangeShapeType="1"/>
          </p:cNvSpPr>
          <p:nvPr/>
        </p:nvSpPr>
        <p:spPr bwMode="auto">
          <a:xfrm>
            <a:off x="5346700" y="1193800"/>
            <a:ext cx="1193800" cy="12700"/>
          </a:xfrm>
          <a:prstGeom prst="line">
            <a:avLst/>
          </a:prstGeom>
          <a:noFill/>
          <a:ln w="127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4" name="Line 32"/>
          <p:cNvSpPr>
            <a:spLocks noChangeShapeType="1"/>
          </p:cNvSpPr>
          <p:nvPr/>
        </p:nvSpPr>
        <p:spPr bwMode="auto">
          <a:xfrm>
            <a:off x="5791200" y="1587500"/>
            <a:ext cx="1828800" cy="0"/>
          </a:xfrm>
          <a:prstGeom prst="line">
            <a:avLst/>
          </a:prstGeom>
          <a:noFill/>
          <a:ln w="127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1143000" y="6019800"/>
            <a:ext cx="3810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  <a:latin typeface="Arial" charset="0"/>
              </a:rPr>
              <a:t>Kể chuyện theo cặp:</a:t>
            </a:r>
          </a:p>
        </p:txBody>
      </p:sp>
      <p:sp>
        <p:nvSpPr>
          <p:cNvPr id="13348" name="Text Box 36"/>
          <p:cNvSpPr txBox="1">
            <a:spLocks noChangeArrowheads="1"/>
          </p:cNvSpPr>
          <p:nvPr/>
        </p:nvSpPr>
        <p:spPr bwMode="auto">
          <a:xfrm>
            <a:off x="4267200" y="6070600"/>
            <a:ext cx="3657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0000FF"/>
                </a:solidFill>
                <a:latin typeface="Arial" charset="0"/>
              </a:rPr>
              <a:t>Thời gian 5 phút.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80"/>
                            </p:stCondLst>
                            <p:childTnLst>
                              <p:par>
                                <p:cTn id="5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3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3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3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/>
      <p:bldP spid="13323" grpId="0"/>
      <p:bldP spid="13324" grpId="0"/>
      <p:bldP spid="13325" grpId="0"/>
      <p:bldP spid="13326" grpId="0"/>
      <p:bldP spid="13327" grpId="0"/>
      <p:bldP spid="13328" grpId="0"/>
      <p:bldP spid="13329" grpId="0"/>
      <p:bldP spid="13331" grpId="0" animBg="1"/>
      <p:bldP spid="13332" grpId="0" animBg="1"/>
      <p:bldP spid="13333" grpId="0" animBg="1"/>
      <p:bldP spid="13335" grpId="0"/>
      <p:bldP spid="13347" grpId="0"/>
      <p:bldP spid="133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533400" y="482600"/>
            <a:ext cx="2892425" cy="400050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latin typeface="Arial" charset="0"/>
              </a:rPr>
              <a:t>Kể chuyện</a:t>
            </a:r>
            <a:r>
              <a:rPr lang="en-US" sz="2000" b="1">
                <a:latin typeface="Arial" charset="0"/>
              </a:rPr>
              <a:t>: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2076450" y="471488"/>
            <a:ext cx="7067550" cy="461962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  <a:latin typeface="Arial" charset="0"/>
              </a:rPr>
              <a:t>Kể chuyện được chứng kiến hoặc tham gia.</a:t>
            </a:r>
          </a:p>
        </p:txBody>
      </p:sp>
      <p:sp>
        <p:nvSpPr>
          <p:cNvPr id="9220" name="Text Box 8"/>
          <p:cNvSpPr txBox="1">
            <a:spLocks noChangeArrowheads="1"/>
          </p:cNvSpPr>
          <p:nvPr/>
        </p:nvSpPr>
        <p:spPr bwMode="auto">
          <a:xfrm>
            <a:off x="457200" y="1022350"/>
            <a:ext cx="8553450" cy="1016000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latin typeface="Arial" charset="0"/>
              </a:rPr>
              <a:t>Đề bài</a:t>
            </a:r>
            <a:r>
              <a:rPr lang="en-US" sz="2000" b="1">
                <a:latin typeface="Arial" charset="0"/>
              </a:rPr>
              <a:t>:</a:t>
            </a:r>
            <a:r>
              <a:rPr lang="en-US" sz="2000">
                <a:latin typeface="Arial" charset="0"/>
              </a:rPr>
              <a:t>  </a:t>
            </a:r>
            <a:r>
              <a:rPr lang="en-US" sz="2000" b="1">
                <a:latin typeface="Arial" charset="0"/>
              </a:rPr>
              <a:t>Em (hoặc người xung quanh) đã làm gì để góp phần giữ gìn xóm làng  (đường  phố,  trường  học)  xanh, sạch, đẹp? Hãy kể lại câu chuyện đó.</a:t>
            </a:r>
          </a:p>
        </p:txBody>
      </p:sp>
      <p:sp>
        <p:nvSpPr>
          <p:cNvPr id="9221" name="Text Box 9"/>
          <p:cNvSpPr txBox="1">
            <a:spLocks noChangeArrowheads="1"/>
          </p:cNvSpPr>
          <p:nvPr/>
        </p:nvSpPr>
        <p:spPr bwMode="auto">
          <a:xfrm>
            <a:off x="717550" y="2074863"/>
            <a:ext cx="4616450" cy="400050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00FF"/>
                </a:solidFill>
                <a:latin typeface="Arial" charset="0"/>
              </a:rPr>
              <a:t>Dàn ý câu chuyện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:</a:t>
            </a:r>
          </a:p>
        </p:txBody>
      </p:sp>
      <p:sp>
        <p:nvSpPr>
          <p:cNvPr id="9222" name="Text Box 10"/>
          <p:cNvSpPr txBox="1">
            <a:spLocks noChangeArrowheads="1"/>
          </p:cNvSpPr>
          <p:nvPr/>
        </p:nvSpPr>
        <p:spPr bwMode="auto">
          <a:xfrm>
            <a:off x="457200" y="2413000"/>
            <a:ext cx="8737600" cy="646113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* Mở đầu câu chuyện: Giới thiệu chung về hoạt động (đó là hoạt động thường xuyên hay không thường xuyên? Mục đích của hoạt động là gì?)</a:t>
            </a:r>
          </a:p>
        </p:txBody>
      </p:sp>
      <p:sp>
        <p:nvSpPr>
          <p:cNvPr id="9223" name="Text Box 11"/>
          <p:cNvSpPr txBox="1">
            <a:spLocks noChangeArrowheads="1"/>
          </p:cNvSpPr>
          <p:nvPr/>
        </p:nvSpPr>
        <p:spPr bwMode="auto">
          <a:xfrm>
            <a:off x="457200" y="3044825"/>
            <a:ext cx="8229600" cy="646113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* Diễn biến câu chuyện có thể về sự tham gia của em hoặc về sự tham gia của người khác mà em đã chứng kiến.Cụ thể:</a:t>
            </a:r>
          </a:p>
        </p:txBody>
      </p:sp>
      <p:sp>
        <p:nvSpPr>
          <p:cNvPr id="9224" name="Text Box 12"/>
          <p:cNvSpPr txBox="1">
            <a:spLocks noChangeArrowheads="1"/>
          </p:cNvSpPr>
          <p:nvPr/>
        </p:nvSpPr>
        <p:spPr bwMode="auto">
          <a:xfrm>
            <a:off x="984250" y="3662363"/>
            <a:ext cx="7200900" cy="369887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-</a:t>
            </a:r>
            <a:r>
              <a:rPr lang="en-US" b="1">
                <a:latin typeface="Arial" charset="0"/>
              </a:rPr>
              <a:t> Tổ chức hoạt động như thế nào?</a:t>
            </a:r>
          </a:p>
        </p:txBody>
      </p:sp>
      <p:sp>
        <p:nvSpPr>
          <p:cNvPr id="9225" name="Text Box 13"/>
          <p:cNvSpPr txBox="1">
            <a:spLocks noChangeArrowheads="1"/>
          </p:cNvSpPr>
          <p:nvPr/>
        </p:nvSpPr>
        <p:spPr bwMode="auto">
          <a:xfrm>
            <a:off x="984250" y="3962400"/>
            <a:ext cx="7334250" cy="369888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-</a:t>
            </a:r>
            <a:r>
              <a:rPr lang="en-US" b="1">
                <a:latin typeface="Arial" charset="0"/>
              </a:rPr>
              <a:t>  Em hay người khác giữ vai trò gì trong hoạt động?</a:t>
            </a:r>
          </a:p>
        </p:txBody>
      </p:sp>
      <p:sp>
        <p:nvSpPr>
          <p:cNvPr id="9226" name="Text Box 14"/>
          <p:cNvSpPr txBox="1">
            <a:spLocks noChangeArrowheads="1"/>
          </p:cNvSpPr>
          <p:nvPr/>
        </p:nvSpPr>
        <p:spPr bwMode="auto">
          <a:xfrm>
            <a:off x="984250" y="4303713"/>
            <a:ext cx="7829550" cy="369887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-</a:t>
            </a:r>
            <a:r>
              <a:rPr lang="en-US" b="1">
                <a:latin typeface="Arial" charset="0"/>
              </a:rPr>
              <a:t>  Những chi tiết nào đáng nói khi tham gia hoạt động?</a:t>
            </a:r>
          </a:p>
        </p:txBody>
      </p:sp>
      <p:sp>
        <p:nvSpPr>
          <p:cNvPr id="9227" name="Text Box 15"/>
          <p:cNvSpPr txBox="1">
            <a:spLocks noChangeArrowheads="1"/>
          </p:cNvSpPr>
          <p:nvPr/>
        </p:nvSpPr>
        <p:spPr bwMode="auto">
          <a:xfrm>
            <a:off x="488950" y="4603750"/>
            <a:ext cx="3105150" cy="369888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*  Kết thúc câu chuyện:</a:t>
            </a:r>
          </a:p>
        </p:txBody>
      </p:sp>
      <p:sp>
        <p:nvSpPr>
          <p:cNvPr id="9228" name="Text Box 16"/>
          <p:cNvSpPr txBox="1">
            <a:spLocks noChangeArrowheads="1"/>
          </p:cNvSpPr>
          <p:nvPr/>
        </p:nvSpPr>
        <p:spPr bwMode="auto">
          <a:xfrm>
            <a:off x="3302000" y="4641850"/>
            <a:ext cx="3257550" cy="369888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-  Kết quả của hoạt động.</a:t>
            </a:r>
          </a:p>
        </p:txBody>
      </p:sp>
      <p:sp>
        <p:nvSpPr>
          <p:cNvPr id="9229" name="Text Box 17"/>
          <p:cNvSpPr txBox="1">
            <a:spLocks noChangeArrowheads="1"/>
          </p:cNvSpPr>
          <p:nvPr/>
        </p:nvSpPr>
        <p:spPr bwMode="auto">
          <a:xfrm>
            <a:off x="3282950" y="4960938"/>
            <a:ext cx="3543300" cy="369887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-  Ý nghĩa của hoạt động.</a:t>
            </a:r>
          </a:p>
        </p:txBody>
      </p:sp>
      <p:sp>
        <p:nvSpPr>
          <p:cNvPr id="9230" name="Line 19"/>
          <p:cNvSpPr>
            <a:spLocks noChangeShapeType="1"/>
          </p:cNvSpPr>
          <p:nvPr/>
        </p:nvSpPr>
        <p:spPr bwMode="auto">
          <a:xfrm flipV="1">
            <a:off x="800100" y="2743200"/>
            <a:ext cx="2009775" cy="0"/>
          </a:xfrm>
          <a:prstGeom prst="line">
            <a:avLst/>
          </a:prstGeom>
          <a:noFill/>
          <a:ln w="12700" cap="sq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1" name="Line 20"/>
          <p:cNvSpPr>
            <a:spLocks noChangeShapeType="1"/>
          </p:cNvSpPr>
          <p:nvPr/>
        </p:nvSpPr>
        <p:spPr bwMode="auto">
          <a:xfrm flipV="1">
            <a:off x="787400" y="3352800"/>
            <a:ext cx="2222500" cy="0"/>
          </a:xfrm>
          <a:prstGeom prst="line">
            <a:avLst/>
          </a:prstGeom>
          <a:noFill/>
          <a:ln w="9525" cap="sq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2" name="Line 21"/>
          <p:cNvSpPr>
            <a:spLocks noChangeShapeType="1"/>
          </p:cNvSpPr>
          <p:nvPr/>
        </p:nvSpPr>
        <p:spPr bwMode="auto">
          <a:xfrm>
            <a:off x="850900" y="4914900"/>
            <a:ext cx="2235200" cy="0"/>
          </a:xfrm>
          <a:prstGeom prst="line">
            <a:avLst/>
          </a:prstGeom>
          <a:noFill/>
          <a:ln w="9525" cap="sq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733425" y="5257800"/>
            <a:ext cx="6124575" cy="400050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00FF"/>
                </a:solidFill>
                <a:latin typeface="Arial" charset="0"/>
              </a:rPr>
              <a:t>Tiêu chuẩn nhận xét bài kể chuyện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:</a:t>
            </a: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962025" y="5643563"/>
            <a:ext cx="6648450" cy="369887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-</a:t>
            </a:r>
            <a:r>
              <a:rPr lang="en-US" b="1">
                <a:latin typeface="Arial" charset="0"/>
              </a:rPr>
              <a:t>  Về nội dung: Kể có phù hợp với đề bài hay không?</a:t>
            </a: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963613" y="5980113"/>
            <a:ext cx="5924550" cy="369887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-</a:t>
            </a:r>
            <a:r>
              <a:rPr lang="en-US" b="1">
                <a:latin typeface="Arial" charset="0"/>
              </a:rPr>
              <a:t>  Về cách kể  : Có mạch lạc, rõ ràng hay không?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962025" y="6254750"/>
            <a:ext cx="7105650" cy="400050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-</a:t>
            </a:r>
            <a:r>
              <a:rPr lang="en-US" b="1">
                <a:latin typeface="Arial" charset="0"/>
              </a:rPr>
              <a:t>  Về cách thể hiện</a:t>
            </a:r>
            <a:r>
              <a:rPr lang="en-US" sz="2000" b="1">
                <a:latin typeface="Arial" charset="0"/>
              </a:rPr>
              <a:t>: </a:t>
            </a:r>
            <a:r>
              <a:rPr lang="en-US" b="1">
                <a:latin typeface="Arial" charset="0"/>
              </a:rPr>
              <a:t>Về cách dùng từ đặt câu, giọng điệu khi kể</a:t>
            </a:r>
            <a:r>
              <a:rPr lang="en-US" sz="2000" b="1">
                <a:latin typeface="Arial" charset="0"/>
              </a:rPr>
              <a:t>.</a:t>
            </a:r>
          </a:p>
        </p:txBody>
      </p:sp>
      <p:sp>
        <p:nvSpPr>
          <p:cNvPr id="9237" name="Line 26"/>
          <p:cNvSpPr>
            <a:spLocks noChangeShapeType="1"/>
          </p:cNvSpPr>
          <p:nvPr/>
        </p:nvSpPr>
        <p:spPr bwMode="auto">
          <a:xfrm>
            <a:off x="1676400" y="1384300"/>
            <a:ext cx="3810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8" name="Line 27"/>
          <p:cNvSpPr>
            <a:spLocks noChangeShapeType="1"/>
          </p:cNvSpPr>
          <p:nvPr/>
        </p:nvSpPr>
        <p:spPr bwMode="auto">
          <a:xfrm>
            <a:off x="5499100" y="1384300"/>
            <a:ext cx="12192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9" name="Line 28"/>
          <p:cNvSpPr>
            <a:spLocks noChangeShapeType="1"/>
          </p:cNvSpPr>
          <p:nvPr/>
        </p:nvSpPr>
        <p:spPr bwMode="auto">
          <a:xfrm>
            <a:off x="6019800" y="1739900"/>
            <a:ext cx="18288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4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4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4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8" grpId="0"/>
      <p:bldP spid="14359" grpId="0"/>
      <p:bldP spid="143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ChangeArrowheads="1"/>
          </p:cNvSpPr>
          <p:nvPr/>
        </p:nvSpPr>
        <p:spPr bwMode="auto">
          <a:xfrm>
            <a:off x="838200" y="990600"/>
            <a:ext cx="1568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u="sng">
                <a:latin typeface="Arial" charset="0"/>
              </a:rPr>
              <a:t>Kể chuyện</a:t>
            </a:r>
            <a:r>
              <a:rPr lang="en-US" sz="2000" b="1">
                <a:latin typeface="Arial" charset="0"/>
              </a:rPr>
              <a:t>:</a:t>
            </a:r>
          </a:p>
        </p:txBody>
      </p:sp>
      <p:sp>
        <p:nvSpPr>
          <p:cNvPr id="10243" name="Rectangle 7"/>
          <p:cNvSpPr>
            <a:spLocks noChangeArrowheads="1"/>
          </p:cNvSpPr>
          <p:nvPr/>
        </p:nvSpPr>
        <p:spPr bwMode="auto">
          <a:xfrm>
            <a:off x="2362200" y="965200"/>
            <a:ext cx="6934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  <a:latin typeface="Arial" charset="0"/>
              </a:rPr>
              <a:t>Kể chuyện được chứng kiến hoặc tham gia.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752600" y="2133600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0000FF"/>
                </a:solidFill>
                <a:latin typeface="Arial" charset="0"/>
              </a:rPr>
              <a:t>Hoạt động nối tiếp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: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81000" y="304800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1. Tập kể lại câu chuyện các em vừa kể ở lớp cho người thân nghe.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381000" y="3581400"/>
            <a:ext cx="7924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2. Xem trước tranh minh họa và đọc gợi ý dưới tranh của bài kể chuyện “Những chú bé không chết” trang 70.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9" grpId="0"/>
      <p:bldP spid="1537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1066</Words>
  <Application>Microsoft Office PowerPoint</Application>
  <PresentationFormat>On-screen Show (4:3)</PresentationFormat>
  <Paragraphs>83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Times New Roman</vt:lpstr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ITQuangNam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Root</dc:creator>
  <cp:lastModifiedBy>CSTeam</cp:lastModifiedBy>
  <cp:revision>34</cp:revision>
  <dcterms:created xsi:type="dcterms:W3CDTF">2011-02-14T18:21:47Z</dcterms:created>
  <dcterms:modified xsi:type="dcterms:W3CDTF">2016-06-30T01:53:24Z</dcterms:modified>
</cp:coreProperties>
</file>