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2" r:id="rId2"/>
    <p:sldId id="373" r:id="rId3"/>
    <p:sldId id="374" r:id="rId4"/>
    <p:sldId id="362" r:id="rId5"/>
    <p:sldId id="375" r:id="rId6"/>
    <p:sldId id="376" r:id="rId7"/>
    <p:sldId id="377" r:id="rId8"/>
    <p:sldId id="379" r:id="rId9"/>
    <p:sldId id="380" r:id="rId10"/>
    <p:sldId id="363" r:id="rId11"/>
    <p:sldId id="382" r:id="rId12"/>
    <p:sldId id="383" r:id="rId13"/>
    <p:sldId id="384" r:id="rId14"/>
    <p:sldId id="385" r:id="rId15"/>
    <p:sldId id="387" r:id="rId16"/>
    <p:sldId id="381" r:id="rId17"/>
    <p:sldId id="388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allowPng="1" imgSz="1024x768" encoding="windows-1252"/>
  <p:clrMru>
    <a:srgbClr val="FFF3FF"/>
    <a:srgbClr val="FFFBFF"/>
    <a:srgbClr val="99CCFF"/>
    <a:srgbClr val="A9A9A9"/>
    <a:srgbClr val="FF0000"/>
    <a:srgbClr val="FF0066"/>
    <a:srgbClr val="0000FF"/>
    <a:srgbClr val="CC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422" autoAdjust="0"/>
    <p:restoredTop sz="94660"/>
  </p:normalViewPr>
  <p:slideViewPr>
    <p:cSldViewPr>
      <p:cViewPr varScale="1">
        <p:scale>
          <a:sx n="43" d="100"/>
          <a:sy n="43" d="100"/>
        </p:scale>
        <p:origin x="-125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8.xml"/><Relationship Id="rId13" Type="http://schemas.openxmlformats.org/officeDocument/2006/relationships/slide" Target="slides/slide16.xml"/><Relationship Id="rId3" Type="http://schemas.openxmlformats.org/officeDocument/2006/relationships/slide" Target="slides/slide3.xml"/><Relationship Id="rId7" Type="http://schemas.openxmlformats.org/officeDocument/2006/relationships/slide" Target="slides/slide7.xml"/><Relationship Id="rId12" Type="http://schemas.openxmlformats.org/officeDocument/2006/relationships/slide" Target="slides/slide15.xml"/><Relationship Id="rId2" Type="http://schemas.openxmlformats.org/officeDocument/2006/relationships/slide" Target="slides/slide2.xml"/><Relationship Id="rId1" Type="http://schemas.openxmlformats.org/officeDocument/2006/relationships/slide" Target="slides/slide1.xml"/><Relationship Id="rId6" Type="http://schemas.openxmlformats.org/officeDocument/2006/relationships/slide" Target="slides/slide6.xml"/><Relationship Id="rId11" Type="http://schemas.openxmlformats.org/officeDocument/2006/relationships/slide" Target="slides/slide14.xml"/><Relationship Id="rId5" Type="http://schemas.openxmlformats.org/officeDocument/2006/relationships/slide" Target="slides/slide5.xml"/><Relationship Id="rId10" Type="http://schemas.openxmlformats.org/officeDocument/2006/relationships/slide" Target="slides/slide10.xml"/><Relationship Id="rId4" Type="http://schemas.openxmlformats.org/officeDocument/2006/relationships/slide" Target="slides/slide4.xml"/><Relationship Id="rId9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876A81-BA53-4AE4-B9B0-65050ED78F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1992DD-6C25-47EA-82A3-941674B5B1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467157-E5C8-4F5A-87AE-DC13B54919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EEE889-A018-4ED4-937B-6D36FCB65E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7EC7EE-1753-4F2C-8915-CFBEFEC42C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C48C26-15C6-4A8A-86A9-19E607A8EA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AE6A69-E067-47B4-B21C-D22A7301D2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9A7C37-23E1-402F-84E3-82C11740A4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B70187-B3C6-45DB-A607-FA60F994B6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07FF71-7A1D-4D3A-97D4-038817DDA3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0AACCB-015E-47DB-8BB4-CA1A668098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93A2F765-3B98-46E4-97E7-CC2B373D84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hyperlink" Target="http://vi.wikipedia.org/wiki/T%E1%BA%ADp_tin:N_Ipoa_D1600.JPG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152400"/>
            <a:ext cx="8534400" cy="2514600"/>
          </a:xfrm>
        </p:spPr>
        <p:txBody>
          <a:bodyPr/>
          <a:lstStyle/>
          <a:p>
            <a:pPr eaLnBrk="1" hangingPunct="1"/>
            <a:r>
              <a:rPr lang="en-US" sz="3600" u="sng" smtClean="0">
                <a:latin typeface="Arial" charset="0"/>
              </a:rPr>
              <a:t>Tự nhiên và xã hội</a:t>
            </a:r>
          </a:p>
        </p:txBody>
      </p:sp>
      <p:sp>
        <p:nvSpPr>
          <p:cNvPr id="51209" name="Text Box 9"/>
          <p:cNvSpPr txBox="1">
            <a:spLocks noChangeArrowheads="1"/>
          </p:cNvSpPr>
          <p:nvPr/>
        </p:nvSpPr>
        <p:spPr bwMode="auto">
          <a:xfrm>
            <a:off x="762000" y="3048000"/>
            <a:ext cx="8077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  <a:latin typeface="Arial" charset="0"/>
              </a:rPr>
              <a:t>Câu 1: Lá cây có những màu gì? Màu nào là phổ biến?</a:t>
            </a:r>
          </a:p>
        </p:txBody>
      </p:sp>
      <p:sp>
        <p:nvSpPr>
          <p:cNvPr id="51213" name="WordArt 13"/>
          <p:cNvSpPr>
            <a:spLocks noChangeArrowheads="1" noChangeShapeType="1" noTextEdit="1"/>
          </p:cNvSpPr>
          <p:nvPr/>
        </p:nvSpPr>
        <p:spPr bwMode="auto">
          <a:xfrm>
            <a:off x="2819400" y="2286000"/>
            <a:ext cx="3810000" cy="4048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rgbClr val="993366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Kiểm tra bài cũ</a:t>
            </a:r>
          </a:p>
        </p:txBody>
      </p:sp>
      <p:pic>
        <p:nvPicPr>
          <p:cNvPr id="2053" name="Picture 14" descr="sunflower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96213" y="6019800"/>
            <a:ext cx="1042987" cy="82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15" descr="sunflower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7825" y="6019800"/>
            <a:ext cx="1042988" cy="82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18" name="Text Box 18"/>
          <p:cNvSpPr txBox="1">
            <a:spLocks noChangeArrowheads="1"/>
          </p:cNvSpPr>
          <p:nvPr/>
        </p:nvSpPr>
        <p:spPr bwMode="auto">
          <a:xfrm>
            <a:off x="914400" y="4191000"/>
            <a:ext cx="7620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0000FF"/>
                </a:solidFill>
                <a:latin typeface="Arial" charset="0"/>
              </a:rPr>
              <a:t>Lá cây có màu xanh lục, màu đỏ hoặc vàng. Phổ biến nhất là màu xanh lục.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1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1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9" grpId="0"/>
      <p:bldP spid="51213" grpId="0" animBg="1"/>
      <p:bldP spid="5121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658" name="Picture 10" descr="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679450"/>
            <a:ext cx="2971800" cy="282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5659" name="Picture 11" descr="0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4200" y="666750"/>
            <a:ext cx="304800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5660" name="Picture 12" descr="0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48400" y="706438"/>
            <a:ext cx="2895600" cy="279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5661" name="Picture 13" descr="0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200" y="3660775"/>
            <a:ext cx="2971800" cy="258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5662" name="Picture 14" descr="0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24200" y="3638550"/>
            <a:ext cx="3048000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5663" name="Picture 15" descr="0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48400" y="3648075"/>
            <a:ext cx="2819400" cy="26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2" name="Text Box 16"/>
          <p:cNvSpPr txBox="1">
            <a:spLocks noChangeArrowheads="1"/>
          </p:cNvSpPr>
          <p:nvPr/>
        </p:nvSpPr>
        <p:spPr bwMode="auto">
          <a:xfrm>
            <a:off x="228600" y="0"/>
            <a:ext cx="8077200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just">
              <a:spcBef>
                <a:spcPct val="50000"/>
              </a:spcBef>
            </a:pPr>
            <a:r>
              <a:rPr lang="en-US" sz="3100" b="1">
                <a:solidFill>
                  <a:srgbClr val="FF0000"/>
                </a:solidFill>
                <a:latin typeface="Arial" charset="0"/>
              </a:rPr>
              <a:t>2. Ích lợi của lá cây: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55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155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155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155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155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155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228" name="Picture 4" descr="imageđfdf"/>
          <p:cNvPicPr>
            <a:picLocks noChangeAspect="1" noChangeArrowheads="1"/>
          </p:cNvPicPr>
          <p:nvPr/>
        </p:nvPicPr>
        <p:blipFill>
          <a:blip r:embed="rId2"/>
          <a:srcRect b="17241"/>
          <a:stretch>
            <a:fillRect/>
          </a:stretch>
        </p:blipFill>
        <p:spPr bwMode="auto">
          <a:xfrm>
            <a:off x="28575" y="28575"/>
            <a:ext cx="4543425" cy="294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0229" name="Oval 5"/>
          <p:cNvSpPr>
            <a:spLocks noChangeArrowheads="1"/>
          </p:cNvSpPr>
          <p:nvPr/>
        </p:nvSpPr>
        <p:spPr bwMode="auto">
          <a:xfrm>
            <a:off x="2133600" y="2971800"/>
            <a:ext cx="457200" cy="381000"/>
          </a:xfrm>
          <a:prstGeom prst="ellipse">
            <a:avLst/>
          </a:prstGeom>
          <a:solidFill>
            <a:srgbClr val="FFEFFF"/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</a:rPr>
              <a:t>1</a:t>
            </a:r>
          </a:p>
        </p:txBody>
      </p:sp>
      <p:pic>
        <p:nvPicPr>
          <p:cNvPr id="180230" name="Picture 6" descr="imag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28575"/>
            <a:ext cx="4357688" cy="294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0231" name="Oval 7"/>
          <p:cNvSpPr>
            <a:spLocks noChangeArrowheads="1"/>
          </p:cNvSpPr>
          <p:nvPr/>
        </p:nvSpPr>
        <p:spPr bwMode="auto">
          <a:xfrm>
            <a:off x="6962775" y="2971800"/>
            <a:ext cx="457200" cy="381000"/>
          </a:xfrm>
          <a:prstGeom prst="ellipse">
            <a:avLst/>
          </a:prstGeom>
          <a:solidFill>
            <a:srgbClr val="FFEFFF"/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</a:rPr>
              <a:t>2</a:t>
            </a:r>
          </a:p>
        </p:txBody>
      </p:sp>
      <p:pic>
        <p:nvPicPr>
          <p:cNvPr id="180232" name="Picture 8" descr="imagesdcdfd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3350" y="3362325"/>
            <a:ext cx="443865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0233" name="Picture 9" descr="imagesdfd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1550" y="3395663"/>
            <a:ext cx="42672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0234" name="Oval 10"/>
          <p:cNvSpPr>
            <a:spLocks noChangeArrowheads="1"/>
          </p:cNvSpPr>
          <p:nvPr/>
        </p:nvSpPr>
        <p:spPr bwMode="auto">
          <a:xfrm>
            <a:off x="6781800" y="6443663"/>
            <a:ext cx="457200" cy="381000"/>
          </a:xfrm>
          <a:prstGeom prst="ellipse">
            <a:avLst/>
          </a:prstGeom>
          <a:solidFill>
            <a:srgbClr val="FFEFFF"/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</a:rPr>
              <a:t>4</a:t>
            </a:r>
          </a:p>
        </p:txBody>
      </p:sp>
      <p:sp>
        <p:nvSpPr>
          <p:cNvPr id="180235" name="Oval 11"/>
          <p:cNvSpPr>
            <a:spLocks noChangeArrowheads="1"/>
          </p:cNvSpPr>
          <p:nvPr/>
        </p:nvSpPr>
        <p:spPr bwMode="auto">
          <a:xfrm>
            <a:off x="2209800" y="6453188"/>
            <a:ext cx="457200" cy="381000"/>
          </a:xfrm>
          <a:prstGeom prst="ellipse">
            <a:avLst/>
          </a:prstGeom>
          <a:solidFill>
            <a:srgbClr val="FFEFFF"/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0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80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80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80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80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80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80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80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229" grpId="0" animBg="1"/>
      <p:bldP spid="180231" grpId="0" animBg="1"/>
      <p:bldP spid="180234" grpId="0" animBg="1"/>
      <p:bldP spid="18023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1" name="Oval 3"/>
          <p:cNvSpPr>
            <a:spLocks noChangeArrowheads="1"/>
          </p:cNvSpPr>
          <p:nvPr/>
        </p:nvSpPr>
        <p:spPr bwMode="auto">
          <a:xfrm>
            <a:off x="2133600" y="2971800"/>
            <a:ext cx="457200" cy="381000"/>
          </a:xfrm>
          <a:prstGeom prst="ellipse">
            <a:avLst/>
          </a:prstGeom>
          <a:solidFill>
            <a:srgbClr val="FFEFFF"/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</a:rPr>
              <a:t>5</a:t>
            </a:r>
          </a:p>
        </p:txBody>
      </p:sp>
      <p:sp>
        <p:nvSpPr>
          <p:cNvPr id="181253" name="Oval 5"/>
          <p:cNvSpPr>
            <a:spLocks noChangeArrowheads="1"/>
          </p:cNvSpPr>
          <p:nvPr/>
        </p:nvSpPr>
        <p:spPr bwMode="auto">
          <a:xfrm>
            <a:off x="6962775" y="2971800"/>
            <a:ext cx="457200" cy="381000"/>
          </a:xfrm>
          <a:prstGeom prst="ellipse">
            <a:avLst/>
          </a:prstGeom>
          <a:solidFill>
            <a:srgbClr val="FFEFFF"/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</a:rPr>
              <a:t>6</a:t>
            </a:r>
          </a:p>
        </p:txBody>
      </p:sp>
      <p:sp>
        <p:nvSpPr>
          <p:cNvPr id="181256" name="Oval 8"/>
          <p:cNvSpPr>
            <a:spLocks noChangeArrowheads="1"/>
          </p:cNvSpPr>
          <p:nvPr/>
        </p:nvSpPr>
        <p:spPr bwMode="auto">
          <a:xfrm>
            <a:off x="6781800" y="6443663"/>
            <a:ext cx="457200" cy="381000"/>
          </a:xfrm>
          <a:prstGeom prst="ellipse">
            <a:avLst/>
          </a:prstGeom>
          <a:solidFill>
            <a:srgbClr val="FFEFFF"/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</a:rPr>
              <a:t>8</a:t>
            </a:r>
          </a:p>
        </p:txBody>
      </p:sp>
      <p:sp>
        <p:nvSpPr>
          <p:cNvPr id="181257" name="Oval 9"/>
          <p:cNvSpPr>
            <a:spLocks noChangeArrowheads="1"/>
          </p:cNvSpPr>
          <p:nvPr/>
        </p:nvSpPr>
        <p:spPr bwMode="auto">
          <a:xfrm>
            <a:off x="2209800" y="6453188"/>
            <a:ext cx="457200" cy="381000"/>
          </a:xfrm>
          <a:prstGeom prst="ellipse">
            <a:avLst/>
          </a:prstGeom>
          <a:solidFill>
            <a:srgbClr val="FFEFFF"/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</a:rPr>
              <a:t>7</a:t>
            </a:r>
          </a:p>
        </p:txBody>
      </p:sp>
      <p:pic>
        <p:nvPicPr>
          <p:cNvPr id="181258" name="Picture 10" descr="imagesdfd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5" y="14288"/>
            <a:ext cx="44958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1259" name="Picture 11" descr="imagesdfdf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28575"/>
            <a:ext cx="4267200" cy="294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1261" name="Picture 13" descr="240px-N_Ipoa_D1600">
            <a:hlinkClick r:id="rId4" tooltip="N Ipoa D1600.JPG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" y="3333750"/>
            <a:ext cx="4572000" cy="306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1262" name="Picture 14" descr="imagãualach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76800" y="3352800"/>
            <a:ext cx="41148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1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81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81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81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81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81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81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81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251" grpId="0" animBg="1"/>
      <p:bldP spid="181253" grpId="0" animBg="1"/>
      <p:bldP spid="181256" grpId="0" animBg="1"/>
      <p:bldP spid="18125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Oval 2"/>
          <p:cNvSpPr>
            <a:spLocks noChangeArrowheads="1"/>
          </p:cNvSpPr>
          <p:nvPr/>
        </p:nvSpPr>
        <p:spPr bwMode="auto">
          <a:xfrm>
            <a:off x="2133600" y="2971800"/>
            <a:ext cx="457200" cy="381000"/>
          </a:xfrm>
          <a:prstGeom prst="ellipse">
            <a:avLst/>
          </a:prstGeom>
          <a:solidFill>
            <a:srgbClr val="FFEFFF"/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</a:rPr>
              <a:t>9</a:t>
            </a:r>
          </a:p>
        </p:txBody>
      </p:sp>
      <p:sp>
        <p:nvSpPr>
          <p:cNvPr id="184323" name="Oval 3"/>
          <p:cNvSpPr>
            <a:spLocks noChangeArrowheads="1"/>
          </p:cNvSpPr>
          <p:nvPr/>
        </p:nvSpPr>
        <p:spPr bwMode="auto">
          <a:xfrm>
            <a:off x="6962775" y="2971800"/>
            <a:ext cx="457200" cy="381000"/>
          </a:xfrm>
          <a:prstGeom prst="ellipse">
            <a:avLst/>
          </a:prstGeom>
          <a:solidFill>
            <a:srgbClr val="FFEFFF"/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</a:rPr>
              <a:t>10</a:t>
            </a:r>
          </a:p>
        </p:txBody>
      </p:sp>
      <p:sp>
        <p:nvSpPr>
          <p:cNvPr id="184324" name="Oval 4"/>
          <p:cNvSpPr>
            <a:spLocks noChangeArrowheads="1"/>
          </p:cNvSpPr>
          <p:nvPr/>
        </p:nvSpPr>
        <p:spPr bwMode="auto">
          <a:xfrm>
            <a:off x="6781800" y="6443663"/>
            <a:ext cx="457200" cy="381000"/>
          </a:xfrm>
          <a:prstGeom prst="ellipse">
            <a:avLst/>
          </a:prstGeom>
          <a:solidFill>
            <a:srgbClr val="FFEFFF"/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</a:rPr>
              <a:t>12</a:t>
            </a:r>
          </a:p>
        </p:txBody>
      </p:sp>
      <p:sp>
        <p:nvSpPr>
          <p:cNvPr id="184325" name="Oval 5"/>
          <p:cNvSpPr>
            <a:spLocks noChangeArrowheads="1"/>
          </p:cNvSpPr>
          <p:nvPr/>
        </p:nvSpPr>
        <p:spPr bwMode="auto">
          <a:xfrm>
            <a:off x="2209800" y="6453188"/>
            <a:ext cx="457200" cy="381000"/>
          </a:xfrm>
          <a:prstGeom prst="ellipse">
            <a:avLst/>
          </a:prstGeom>
          <a:solidFill>
            <a:srgbClr val="FFEFFF"/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</a:rPr>
              <a:t>11</a:t>
            </a:r>
          </a:p>
        </p:txBody>
      </p:sp>
      <p:pic>
        <p:nvPicPr>
          <p:cNvPr id="184330" name="Picture 10" descr="CAU7KH6ỏaude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8" y="0"/>
            <a:ext cx="45720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31" name="Picture 11" descr="imagesdambu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63500"/>
            <a:ext cx="3886200" cy="290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32" name="Picture 12" descr="CAO3ZR6Oluotva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8588" y="3381375"/>
            <a:ext cx="4748212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33" name="Picture 13" descr="imagẻnau ram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29200" y="3352800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43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4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4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4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4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4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4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43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43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4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4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4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4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22" grpId="0" animBg="1"/>
      <p:bldP spid="184323" grpId="0" animBg="1"/>
      <p:bldP spid="184324" grpId="0" animBg="1"/>
      <p:bldP spid="18432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152400"/>
            <a:ext cx="8534400" cy="685800"/>
          </a:xfrm>
        </p:spPr>
        <p:txBody>
          <a:bodyPr/>
          <a:lstStyle/>
          <a:p>
            <a:pPr eaLnBrk="1" hangingPunct="1"/>
            <a:r>
              <a:rPr lang="en-US" smtClean="0">
                <a:latin typeface="Arial" charset="0"/>
              </a:rPr>
              <a:t/>
            </a:r>
            <a:br>
              <a:rPr lang="en-US" smtClean="0">
                <a:latin typeface="Arial" charset="0"/>
              </a:rPr>
            </a:br>
            <a:r>
              <a:rPr lang="en-US" sz="3600" u="sng" smtClean="0">
                <a:latin typeface="Arial" charset="0"/>
              </a:rPr>
              <a:t>Tự nhiên và xã hội</a:t>
            </a: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1752600" y="914400"/>
            <a:ext cx="5562600" cy="112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700" b="1">
                <a:solidFill>
                  <a:srgbClr val="0000FF"/>
                </a:solidFill>
                <a:latin typeface="Arial" charset="0"/>
              </a:rPr>
              <a:t>Khả năng kì diệu của lá cây</a:t>
            </a:r>
          </a:p>
          <a:p>
            <a:pPr algn="ctr">
              <a:spcBef>
                <a:spcPct val="50000"/>
              </a:spcBef>
            </a:pPr>
            <a:r>
              <a:rPr lang="en-US" sz="2700" b="1">
                <a:solidFill>
                  <a:srgbClr val="0000FF"/>
                </a:solidFill>
                <a:latin typeface="Arial" charset="0"/>
              </a:rPr>
              <a:t>(Trang 88, 89)</a:t>
            </a: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1219200" y="1905000"/>
            <a:ext cx="4724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just">
              <a:spcBef>
                <a:spcPct val="50000"/>
              </a:spcBef>
              <a:buFontTx/>
              <a:buAutoNum type="arabicPeriod"/>
            </a:pPr>
            <a:r>
              <a:rPr lang="en-US" sz="2900" b="1">
                <a:solidFill>
                  <a:srgbClr val="FF00FF"/>
                </a:solidFill>
                <a:latin typeface="Arial" charset="0"/>
              </a:rPr>
              <a:t>Chức năng của lá cây.</a:t>
            </a:r>
          </a:p>
        </p:txBody>
      </p:sp>
      <p:sp>
        <p:nvSpPr>
          <p:cNvPr id="185349" name="Text Box 5"/>
          <p:cNvSpPr txBox="1">
            <a:spLocks noChangeArrowheads="1"/>
          </p:cNvSpPr>
          <p:nvPr/>
        </p:nvSpPr>
        <p:spPr bwMode="auto">
          <a:xfrm>
            <a:off x="1219200" y="2590800"/>
            <a:ext cx="3962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just">
              <a:spcBef>
                <a:spcPct val="50000"/>
              </a:spcBef>
            </a:pPr>
            <a:r>
              <a:rPr lang="en-US" sz="2900" b="1">
                <a:solidFill>
                  <a:srgbClr val="FF00FF"/>
                </a:solidFill>
                <a:latin typeface="Arial" charset="0"/>
              </a:rPr>
              <a:t>2. Ích lợi của lá cây.</a:t>
            </a:r>
          </a:p>
        </p:txBody>
      </p:sp>
      <p:sp>
        <p:nvSpPr>
          <p:cNvPr id="185351" name="Text Box 7"/>
          <p:cNvSpPr txBox="1">
            <a:spLocks noChangeArrowheads="1"/>
          </p:cNvSpPr>
          <p:nvPr/>
        </p:nvSpPr>
        <p:spPr bwMode="auto">
          <a:xfrm>
            <a:off x="-76200" y="3198813"/>
            <a:ext cx="8991600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just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Arial" charset="0"/>
              </a:rPr>
              <a:t>             Lá cây dùng làm thức ăn cho người, động vật, làm nón, gói bánh, lợp nhà. Ngoài ra còn dùng để làm thuốc.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53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53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5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53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53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5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349" grpId="0"/>
      <p:bldP spid="18535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152400"/>
            <a:ext cx="8534400" cy="685800"/>
          </a:xfrm>
        </p:spPr>
        <p:txBody>
          <a:bodyPr/>
          <a:lstStyle/>
          <a:p>
            <a:pPr eaLnBrk="1" hangingPunct="1"/>
            <a:r>
              <a:rPr lang="en-US" sz="3600" u="sng" smtClean="0">
                <a:latin typeface="Arial" charset="0"/>
              </a:rPr>
              <a:t>Tự nhiên và xã hội</a:t>
            </a: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1752600" y="914400"/>
            <a:ext cx="5562600" cy="112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700" b="1">
                <a:solidFill>
                  <a:srgbClr val="0000FF"/>
                </a:solidFill>
                <a:latin typeface="Arial" charset="0"/>
              </a:rPr>
              <a:t>Khả năng kì diệu của lá cây</a:t>
            </a:r>
          </a:p>
          <a:p>
            <a:pPr algn="ctr">
              <a:spcBef>
                <a:spcPct val="50000"/>
              </a:spcBef>
            </a:pPr>
            <a:r>
              <a:rPr lang="en-US" sz="2700" b="1">
                <a:solidFill>
                  <a:srgbClr val="0000FF"/>
                </a:solidFill>
                <a:latin typeface="Arial" charset="0"/>
              </a:rPr>
              <a:t>(Trang 88, 89)</a:t>
            </a: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1219200" y="1905000"/>
            <a:ext cx="4724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just">
              <a:spcBef>
                <a:spcPct val="50000"/>
              </a:spcBef>
              <a:buFontTx/>
              <a:buAutoNum type="arabicPeriod"/>
            </a:pPr>
            <a:r>
              <a:rPr lang="en-US" sz="2900" b="1">
                <a:solidFill>
                  <a:srgbClr val="FF00FF"/>
                </a:solidFill>
                <a:latin typeface="Arial" charset="0"/>
              </a:rPr>
              <a:t>Chức năng của lá cây.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1219200" y="2590800"/>
            <a:ext cx="3962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just">
              <a:spcBef>
                <a:spcPct val="50000"/>
              </a:spcBef>
            </a:pPr>
            <a:r>
              <a:rPr lang="en-US" sz="2900" b="1">
                <a:solidFill>
                  <a:srgbClr val="FF00FF"/>
                </a:solidFill>
                <a:latin typeface="Arial" charset="0"/>
              </a:rPr>
              <a:t>2. Ích lợi của lá cây.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152400"/>
            <a:ext cx="8534400" cy="685800"/>
          </a:xfrm>
        </p:spPr>
        <p:txBody>
          <a:bodyPr/>
          <a:lstStyle/>
          <a:p>
            <a:pPr eaLnBrk="1" hangingPunct="1"/>
            <a:r>
              <a:rPr lang="en-US" sz="3600" u="sng" smtClean="0">
                <a:latin typeface="Arial" charset="0"/>
              </a:rPr>
              <a:t>Tự nhiên và xã hội</a:t>
            </a: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1752600" y="914400"/>
            <a:ext cx="5562600" cy="112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700" b="1">
                <a:solidFill>
                  <a:srgbClr val="0000FF"/>
                </a:solidFill>
                <a:latin typeface="Arial" charset="0"/>
              </a:rPr>
              <a:t>Khả năng kì diệu của lá cây</a:t>
            </a:r>
          </a:p>
          <a:p>
            <a:pPr algn="ctr">
              <a:spcBef>
                <a:spcPct val="50000"/>
              </a:spcBef>
            </a:pPr>
            <a:r>
              <a:rPr lang="en-US" sz="2700" b="1">
                <a:solidFill>
                  <a:srgbClr val="0000FF"/>
                </a:solidFill>
                <a:latin typeface="Arial" charset="0"/>
              </a:rPr>
              <a:t>(Trang 88, 89)</a:t>
            </a:r>
          </a:p>
        </p:txBody>
      </p:sp>
      <p:sp>
        <p:nvSpPr>
          <p:cNvPr id="17412" name="Text Box 6"/>
          <p:cNvSpPr txBox="1">
            <a:spLocks noChangeArrowheads="1"/>
          </p:cNvSpPr>
          <p:nvPr/>
        </p:nvSpPr>
        <p:spPr bwMode="auto">
          <a:xfrm>
            <a:off x="1219200" y="1905000"/>
            <a:ext cx="4724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just">
              <a:spcBef>
                <a:spcPct val="50000"/>
              </a:spcBef>
              <a:buFontTx/>
              <a:buAutoNum type="arabicPeriod"/>
            </a:pPr>
            <a:r>
              <a:rPr lang="en-US" sz="2900" b="1">
                <a:solidFill>
                  <a:srgbClr val="FF00FF"/>
                </a:solidFill>
                <a:latin typeface="Arial" charset="0"/>
              </a:rPr>
              <a:t>Chức năng của lá cây.</a:t>
            </a:r>
          </a:p>
        </p:txBody>
      </p:sp>
      <p:sp>
        <p:nvSpPr>
          <p:cNvPr id="17413" name="Text Box 7"/>
          <p:cNvSpPr txBox="1">
            <a:spLocks noChangeArrowheads="1"/>
          </p:cNvSpPr>
          <p:nvPr/>
        </p:nvSpPr>
        <p:spPr bwMode="auto">
          <a:xfrm>
            <a:off x="1066800" y="4953000"/>
            <a:ext cx="3962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just">
              <a:spcBef>
                <a:spcPct val="50000"/>
              </a:spcBef>
            </a:pPr>
            <a:r>
              <a:rPr lang="en-US" sz="2900" b="1">
                <a:solidFill>
                  <a:srgbClr val="FF00FF"/>
                </a:solidFill>
                <a:latin typeface="Arial" charset="0"/>
              </a:rPr>
              <a:t>2. Ích lợi của lá cây.</a:t>
            </a:r>
          </a:p>
        </p:txBody>
      </p:sp>
      <p:sp>
        <p:nvSpPr>
          <p:cNvPr id="17414" name="Text Box 8"/>
          <p:cNvSpPr txBox="1">
            <a:spLocks noChangeArrowheads="1"/>
          </p:cNvSpPr>
          <p:nvPr/>
        </p:nvSpPr>
        <p:spPr bwMode="auto">
          <a:xfrm>
            <a:off x="1219200" y="2362200"/>
            <a:ext cx="4800600" cy="254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just">
              <a:spcBef>
                <a:spcPct val="50000"/>
              </a:spcBef>
            </a:pPr>
            <a:r>
              <a:rPr lang="en-US" sz="2900" b="1">
                <a:solidFill>
                  <a:srgbClr val="FF0000"/>
                </a:solidFill>
                <a:latin typeface="Arial" charset="0"/>
              </a:rPr>
              <a:t>Lá cây có 3 chức năng:</a:t>
            </a:r>
          </a:p>
          <a:p>
            <a:pPr marL="457200" indent="-457200" algn="just">
              <a:spcBef>
                <a:spcPct val="50000"/>
              </a:spcBef>
            </a:pPr>
            <a:r>
              <a:rPr lang="en-US" sz="2900" b="1">
                <a:solidFill>
                  <a:srgbClr val="FF0000"/>
                </a:solidFill>
                <a:latin typeface="Arial" charset="0"/>
              </a:rPr>
              <a:t>-    Quang hợp</a:t>
            </a:r>
          </a:p>
          <a:p>
            <a:pPr marL="457200" indent="-457200" algn="just">
              <a:spcBef>
                <a:spcPct val="50000"/>
              </a:spcBef>
              <a:buFontTx/>
              <a:buChar char="-"/>
            </a:pPr>
            <a:r>
              <a:rPr lang="en-US" sz="2900" b="1">
                <a:solidFill>
                  <a:srgbClr val="FF0000"/>
                </a:solidFill>
                <a:latin typeface="Arial" charset="0"/>
              </a:rPr>
              <a:t>Hô hấp</a:t>
            </a:r>
          </a:p>
          <a:p>
            <a:pPr marL="457200" indent="-457200" algn="just">
              <a:spcBef>
                <a:spcPct val="50000"/>
              </a:spcBef>
              <a:buFontTx/>
              <a:buChar char="-"/>
            </a:pPr>
            <a:r>
              <a:rPr lang="en-US" sz="2900" b="1">
                <a:solidFill>
                  <a:srgbClr val="FF0000"/>
                </a:solidFill>
                <a:latin typeface="Arial" charset="0"/>
              </a:rPr>
              <a:t>Thoát hơi nước</a:t>
            </a:r>
          </a:p>
        </p:txBody>
      </p:sp>
      <p:sp>
        <p:nvSpPr>
          <p:cNvPr id="17415" name="Text Box 9"/>
          <p:cNvSpPr txBox="1">
            <a:spLocks noChangeArrowheads="1"/>
          </p:cNvSpPr>
          <p:nvPr/>
        </p:nvSpPr>
        <p:spPr bwMode="auto">
          <a:xfrm>
            <a:off x="-76200" y="5408613"/>
            <a:ext cx="8991600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just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Arial" charset="0"/>
              </a:rPr>
              <a:t>             Lá cây dùng làm thức ăn cho người, động vật, làm nón, gói bánh, lợp nhà. Ngoài ra còn dùng để làm thuốc.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WordArt 5"/>
          <p:cNvSpPr>
            <a:spLocks noChangeArrowheads="1" noChangeShapeType="1" noTextEdit="1"/>
          </p:cNvSpPr>
          <p:nvPr/>
        </p:nvSpPr>
        <p:spPr bwMode="auto">
          <a:xfrm>
            <a:off x="1285875" y="3108325"/>
            <a:ext cx="6572250" cy="647700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/>
            <a:r>
              <a:rPr lang="it-IT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Arial"/>
                <a:cs typeface="Arial"/>
              </a:rPr>
              <a:t>Trò chơi : “Ai nhanh hơn?”</a:t>
            </a:r>
            <a:endParaRPr lang="en-US" sz="3600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FFCC"/>
                  </a:gs>
                  <a:gs pos="100000">
                    <a:srgbClr val="FF9999"/>
                  </a:gs>
                </a:gsLst>
                <a:lin ang="5400000" scaled="1"/>
              </a:gradFill>
              <a:latin typeface="Arial"/>
              <a:cs typeface="Arial"/>
            </a:endParaRPr>
          </a:p>
        </p:txBody>
      </p:sp>
      <p:pic>
        <p:nvPicPr>
          <p:cNvPr id="18435" name="Picture 6" descr="sunflower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2971800"/>
            <a:ext cx="1042988" cy="82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7" descr="sunflower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01013" y="2895600"/>
            <a:ext cx="1042987" cy="82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WordArt 8"/>
          <p:cNvSpPr>
            <a:spLocks noChangeArrowheads="1" noChangeShapeType="1" noTextEdit="1"/>
          </p:cNvSpPr>
          <p:nvPr/>
        </p:nvSpPr>
        <p:spPr bwMode="auto">
          <a:xfrm>
            <a:off x="2667000" y="533400"/>
            <a:ext cx="3362325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rgbClr val="33CCCC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Arial"/>
                <a:cs typeface="Arial"/>
              </a:rPr>
              <a:t>Tổ chức trò chơi :</a:t>
            </a:r>
            <a:endParaRPr lang="en-US" sz="3600" b="1" kern="10">
              <a:ln w="9525">
                <a:solidFill>
                  <a:srgbClr val="33CCCC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152400"/>
            <a:ext cx="8534400" cy="2514600"/>
          </a:xfrm>
        </p:spPr>
        <p:txBody>
          <a:bodyPr/>
          <a:lstStyle/>
          <a:p>
            <a:pPr eaLnBrk="1" hangingPunct="1"/>
            <a:r>
              <a:rPr lang="en-US" sz="3600" u="sng" smtClean="0">
                <a:latin typeface="Arial" charset="0"/>
              </a:rPr>
              <a:t>Tự nhiên và xã hội</a:t>
            </a:r>
          </a:p>
        </p:txBody>
      </p:sp>
      <p:sp>
        <p:nvSpPr>
          <p:cNvPr id="3075" name="WordArt 4"/>
          <p:cNvSpPr>
            <a:spLocks noChangeArrowheads="1" noChangeShapeType="1" noTextEdit="1"/>
          </p:cNvSpPr>
          <p:nvPr/>
        </p:nvSpPr>
        <p:spPr bwMode="auto">
          <a:xfrm>
            <a:off x="2743200" y="2286000"/>
            <a:ext cx="3810000" cy="4048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rgbClr val="993366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Kiểm tra bài cũ</a:t>
            </a:r>
          </a:p>
        </p:txBody>
      </p:sp>
      <p:pic>
        <p:nvPicPr>
          <p:cNvPr id="3076" name="Picture 5" descr="sunflower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96213" y="6019800"/>
            <a:ext cx="1042987" cy="82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6" descr="sunflower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7825" y="6019800"/>
            <a:ext cx="1042988" cy="82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1015" name="Text Box 7"/>
          <p:cNvSpPr txBox="1">
            <a:spLocks noChangeArrowheads="1"/>
          </p:cNvSpPr>
          <p:nvPr/>
        </p:nvSpPr>
        <p:spPr bwMode="auto">
          <a:xfrm>
            <a:off x="1066800" y="3124200"/>
            <a:ext cx="8077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  <a:latin typeface="Arial" charset="0"/>
              </a:rPr>
              <a:t>Câu 2: Lá cây có những hình dạng gì?</a:t>
            </a:r>
          </a:p>
        </p:txBody>
      </p:sp>
      <p:sp>
        <p:nvSpPr>
          <p:cNvPr id="171016" name="Text Box 8"/>
          <p:cNvSpPr txBox="1">
            <a:spLocks noChangeArrowheads="1"/>
          </p:cNvSpPr>
          <p:nvPr/>
        </p:nvSpPr>
        <p:spPr bwMode="auto">
          <a:xfrm>
            <a:off x="1143000" y="3962400"/>
            <a:ext cx="6629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0000FF"/>
                </a:solidFill>
                <a:latin typeface="Arial" charset="0"/>
              </a:rPr>
              <a:t>Lá cây có rất nhiều hình dạng và độ lớn khác</a:t>
            </a:r>
            <a:r>
              <a:rPr lang="en-US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3200">
                <a:solidFill>
                  <a:srgbClr val="0000FF"/>
                </a:solidFill>
                <a:latin typeface="Arial" charset="0"/>
              </a:rPr>
              <a:t>nhau.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10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10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1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10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10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1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015" grpId="0"/>
      <p:bldP spid="1710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0"/>
            <a:ext cx="8534400" cy="2514600"/>
          </a:xfrm>
        </p:spPr>
        <p:txBody>
          <a:bodyPr/>
          <a:lstStyle/>
          <a:p>
            <a:pPr eaLnBrk="1" hangingPunct="1"/>
            <a:r>
              <a:rPr lang="en-US" sz="3600" u="sng" smtClean="0">
                <a:latin typeface="Arial" charset="0"/>
              </a:rPr>
              <a:t>Tự nhiên và xã hội</a:t>
            </a:r>
          </a:p>
        </p:txBody>
      </p:sp>
      <p:sp>
        <p:nvSpPr>
          <p:cNvPr id="4099" name="WordArt 3"/>
          <p:cNvSpPr>
            <a:spLocks noChangeArrowheads="1" noChangeShapeType="1" noTextEdit="1"/>
          </p:cNvSpPr>
          <p:nvPr/>
        </p:nvSpPr>
        <p:spPr bwMode="auto">
          <a:xfrm>
            <a:off x="3048000" y="2209800"/>
            <a:ext cx="3810000" cy="4048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rgbClr val="993366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Kiểm tra bài cũ</a:t>
            </a:r>
          </a:p>
        </p:txBody>
      </p:sp>
      <p:pic>
        <p:nvPicPr>
          <p:cNvPr id="4100" name="Picture 4" descr="sunflower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96213" y="6019800"/>
            <a:ext cx="1042987" cy="82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 descr="sunflower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7825" y="6019800"/>
            <a:ext cx="1042988" cy="82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2038" name="Text Box 6"/>
          <p:cNvSpPr txBox="1">
            <a:spLocks noChangeArrowheads="1"/>
          </p:cNvSpPr>
          <p:nvPr/>
        </p:nvSpPr>
        <p:spPr bwMode="auto">
          <a:xfrm>
            <a:off x="685800" y="2971800"/>
            <a:ext cx="8077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  <a:latin typeface="Arial" charset="0"/>
              </a:rPr>
              <a:t>Câu 3: Nêu đặc điểm chung về cấu tạo ngoài của lá cây.</a:t>
            </a:r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838200" y="4191000"/>
            <a:ext cx="7848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0000FF"/>
                </a:solidFill>
                <a:latin typeface="Arial" charset="0"/>
              </a:rPr>
              <a:t>Mỗi chiếc lá thường có cuống lá và phiến lá: trên phiến lá có gân lá.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20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20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2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03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152400"/>
            <a:ext cx="8534400" cy="2514600"/>
          </a:xfrm>
        </p:spPr>
        <p:txBody>
          <a:bodyPr/>
          <a:lstStyle/>
          <a:p>
            <a:pPr eaLnBrk="1" hangingPunct="1"/>
            <a:r>
              <a:rPr lang="en-US" sz="3600" u="sng" smtClean="0">
                <a:latin typeface="Arial" charset="0"/>
              </a:rPr>
              <a:t>Tự nhiên và xã hội</a:t>
            </a:r>
          </a:p>
        </p:txBody>
      </p:sp>
      <p:sp>
        <p:nvSpPr>
          <p:cNvPr id="154627" name="Text Box 3"/>
          <p:cNvSpPr txBox="1">
            <a:spLocks noChangeArrowheads="1"/>
          </p:cNvSpPr>
          <p:nvPr/>
        </p:nvSpPr>
        <p:spPr bwMode="auto">
          <a:xfrm>
            <a:off x="1752600" y="2057400"/>
            <a:ext cx="5562600" cy="123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000" b="1">
                <a:solidFill>
                  <a:srgbClr val="0000FF"/>
                </a:solidFill>
                <a:latin typeface="Arial" charset="0"/>
              </a:rPr>
              <a:t>Khả năng kì diệu của lá cây</a:t>
            </a:r>
          </a:p>
          <a:p>
            <a:pPr algn="ctr">
              <a:spcBef>
                <a:spcPct val="50000"/>
              </a:spcBef>
            </a:pPr>
            <a:r>
              <a:rPr lang="en-US" sz="3000" b="1">
                <a:solidFill>
                  <a:srgbClr val="0000FF"/>
                </a:solidFill>
                <a:latin typeface="Arial" charset="0"/>
              </a:rPr>
              <a:t>(Trang 88, 89)</a:t>
            </a:r>
          </a:p>
        </p:txBody>
      </p:sp>
      <p:pic>
        <p:nvPicPr>
          <p:cNvPr id="5124" name="Picture 5" descr="sunflower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96213" y="6019800"/>
            <a:ext cx="1042987" cy="82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6" descr="sunflower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7825" y="6019800"/>
            <a:ext cx="1042988" cy="82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4631" name="Text Box 7"/>
          <p:cNvSpPr txBox="1">
            <a:spLocks noChangeArrowheads="1"/>
          </p:cNvSpPr>
          <p:nvPr/>
        </p:nvSpPr>
        <p:spPr bwMode="auto">
          <a:xfrm>
            <a:off x="762000" y="3657600"/>
            <a:ext cx="8077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just">
              <a:spcBef>
                <a:spcPct val="50000"/>
              </a:spcBef>
              <a:buFontTx/>
              <a:buAutoNum type="arabicPeriod"/>
            </a:pPr>
            <a:r>
              <a:rPr lang="en-US" sz="3200" b="1">
                <a:solidFill>
                  <a:srgbClr val="FF0000"/>
                </a:solidFill>
                <a:latin typeface="Arial" charset="0"/>
              </a:rPr>
              <a:t>Chức năng của lá cây.</a:t>
            </a:r>
          </a:p>
        </p:txBody>
      </p:sp>
      <p:sp>
        <p:nvSpPr>
          <p:cNvPr id="154632" name="Text Box 8"/>
          <p:cNvSpPr txBox="1">
            <a:spLocks noChangeArrowheads="1"/>
          </p:cNvSpPr>
          <p:nvPr/>
        </p:nvSpPr>
        <p:spPr bwMode="auto">
          <a:xfrm>
            <a:off x="762000" y="4495800"/>
            <a:ext cx="8077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just"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  <a:latin typeface="Arial" charset="0"/>
              </a:rPr>
              <a:t>2. Ích lợi của lá cây.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4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4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46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46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54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46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46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4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46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46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4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627" grpId="0"/>
      <p:bldP spid="154631" grpId="0"/>
      <p:bldP spid="1546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-76200"/>
            <a:ext cx="8534400" cy="2514600"/>
          </a:xfrm>
        </p:spPr>
        <p:txBody>
          <a:bodyPr/>
          <a:lstStyle/>
          <a:p>
            <a:pPr eaLnBrk="1" hangingPunct="1"/>
            <a:r>
              <a:rPr lang="en-US" sz="3600" u="sng" smtClean="0">
                <a:latin typeface="Arial" charset="0"/>
              </a:rPr>
              <a:t>Tự nhiên và xã hội</a:t>
            </a: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1752600" y="2057400"/>
            <a:ext cx="5562600" cy="123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000" b="1">
                <a:solidFill>
                  <a:srgbClr val="0000FF"/>
                </a:solidFill>
                <a:latin typeface="Arial" charset="0"/>
              </a:rPr>
              <a:t>Khả năng kì diệu của lá cây</a:t>
            </a:r>
          </a:p>
          <a:p>
            <a:pPr algn="ctr">
              <a:spcBef>
                <a:spcPct val="50000"/>
              </a:spcBef>
            </a:pPr>
            <a:r>
              <a:rPr lang="en-US" sz="3000" b="1">
                <a:solidFill>
                  <a:srgbClr val="0000FF"/>
                </a:solidFill>
                <a:latin typeface="Arial" charset="0"/>
              </a:rPr>
              <a:t>(Trang 88, 89)</a:t>
            </a:r>
          </a:p>
        </p:txBody>
      </p:sp>
      <p:pic>
        <p:nvPicPr>
          <p:cNvPr id="6148" name="Picture 4" descr="sunflower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96213" y="6019800"/>
            <a:ext cx="1042987" cy="82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 descr="sunflower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7825" y="6019800"/>
            <a:ext cx="1042988" cy="82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3062" name="Text Box 6"/>
          <p:cNvSpPr txBox="1">
            <a:spLocks noChangeArrowheads="1"/>
          </p:cNvSpPr>
          <p:nvPr/>
        </p:nvSpPr>
        <p:spPr bwMode="auto">
          <a:xfrm>
            <a:off x="762000" y="3505200"/>
            <a:ext cx="8077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just">
              <a:spcBef>
                <a:spcPct val="50000"/>
              </a:spcBef>
              <a:buFontTx/>
              <a:buAutoNum type="arabicPeriod"/>
            </a:pPr>
            <a:r>
              <a:rPr lang="en-US" sz="3200" b="1">
                <a:solidFill>
                  <a:srgbClr val="FF0000"/>
                </a:solidFill>
                <a:latin typeface="Arial" charset="0"/>
              </a:rPr>
              <a:t>Chức năng của lá cây.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3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30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3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06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sunflower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96213" y="6019800"/>
            <a:ext cx="1042987" cy="82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087" name="Text Box 7"/>
          <p:cNvSpPr txBox="1">
            <a:spLocks noChangeArrowheads="1"/>
          </p:cNvSpPr>
          <p:nvPr/>
        </p:nvSpPr>
        <p:spPr bwMode="auto">
          <a:xfrm>
            <a:off x="762000" y="152400"/>
            <a:ext cx="8077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Arial" charset="0"/>
              </a:rPr>
              <a:t>Câu hỏi thảo luận:</a:t>
            </a:r>
          </a:p>
        </p:txBody>
      </p:sp>
      <p:sp>
        <p:nvSpPr>
          <p:cNvPr id="174088" name="Text Box 8"/>
          <p:cNvSpPr txBox="1">
            <a:spLocks noChangeArrowheads="1"/>
          </p:cNvSpPr>
          <p:nvPr/>
        </p:nvSpPr>
        <p:spPr bwMode="auto">
          <a:xfrm>
            <a:off x="228600" y="762000"/>
            <a:ext cx="8686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  <a:latin typeface="Arial" charset="0"/>
              </a:rPr>
              <a:t>- Quá trình quang hợp diễn ra trong điều kiện nào?</a:t>
            </a:r>
          </a:p>
        </p:txBody>
      </p:sp>
      <p:sp>
        <p:nvSpPr>
          <p:cNvPr id="174090" name="Text Box 10"/>
          <p:cNvSpPr txBox="1">
            <a:spLocks noChangeArrowheads="1"/>
          </p:cNvSpPr>
          <p:nvPr/>
        </p:nvSpPr>
        <p:spPr bwMode="auto">
          <a:xfrm>
            <a:off x="228600" y="1447800"/>
            <a:ext cx="8686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  <a:latin typeface="Arial" charset="0"/>
              </a:rPr>
              <a:t>- Bộ phận nào của cây thực hiện quá trình quang hợp?</a:t>
            </a:r>
          </a:p>
        </p:txBody>
      </p:sp>
      <p:sp>
        <p:nvSpPr>
          <p:cNvPr id="174091" name="Text Box 11"/>
          <p:cNvSpPr txBox="1">
            <a:spLocks noChangeArrowheads="1"/>
          </p:cNvSpPr>
          <p:nvPr/>
        </p:nvSpPr>
        <p:spPr bwMode="auto">
          <a:xfrm>
            <a:off x="228600" y="2209800"/>
            <a:ext cx="8686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  <a:latin typeface="Arial" charset="0"/>
              </a:rPr>
              <a:t>- Khi quang hợp, lá cây hấp thụ khí gì và thải ra khí gì?</a:t>
            </a:r>
          </a:p>
        </p:txBody>
      </p:sp>
      <p:sp>
        <p:nvSpPr>
          <p:cNvPr id="174092" name="Text Box 12"/>
          <p:cNvSpPr txBox="1">
            <a:spLocks noChangeArrowheads="1"/>
          </p:cNvSpPr>
          <p:nvPr/>
        </p:nvSpPr>
        <p:spPr bwMode="auto">
          <a:xfrm>
            <a:off x="228600" y="2925763"/>
            <a:ext cx="86868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  <a:latin typeface="Arial" charset="0"/>
              </a:rPr>
              <a:t>- Quá trình hô hấp diễn ra khi nào?</a:t>
            </a:r>
          </a:p>
        </p:txBody>
      </p:sp>
      <p:sp>
        <p:nvSpPr>
          <p:cNvPr id="174093" name="Text Box 13"/>
          <p:cNvSpPr txBox="1">
            <a:spLocks noChangeArrowheads="1"/>
          </p:cNvSpPr>
          <p:nvPr/>
        </p:nvSpPr>
        <p:spPr bwMode="auto">
          <a:xfrm>
            <a:off x="228600" y="3657600"/>
            <a:ext cx="8686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  <a:latin typeface="Arial" charset="0"/>
              </a:rPr>
              <a:t>- Bộ phận nào của cây thực hiện quá trình hô hấp?</a:t>
            </a:r>
          </a:p>
        </p:txBody>
      </p:sp>
      <p:sp>
        <p:nvSpPr>
          <p:cNvPr id="174094" name="Text Box 14"/>
          <p:cNvSpPr txBox="1">
            <a:spLocks noChangeArrowheads="1"/>
          </p:cNvSpPr>
          <p:nvPr/>
        </p:nvSpPr>
        <p:spPr bwMode="auto">
          <a:xfrm>
            <a:off x="228600" y="4419600"/>
            <a:ext cx="8686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  <a:latin typeface="Arial" charset="0"/>
              </a:rPr>
              <a:t>- Khi hô hấp, lá cây hấp thụ khí gì và thải ra khí gì ?</a:t>
            </a:r>
          </a:p>
        </p:txBody>
      </p:sp>
      <p:sp>
        <p:nvSpPr>
          <p:cNvPr id="174095" name="Text Box 15"/>
          <p:cNvSpPr txBox="1">
            <a:spLocks noChangeArrowheads="1"/>
          </p:cNvSpPr>
          <p:nvPr/>
        </p:nvSpPr>
        <p:spPr bwMode="auto">
          <a:xfrm>
            <a:off x="228600" y="5105400"/>
            <a:ext cx="86868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  <a:latin typeface="Arial" charset="0"/>
              </a:rPr>
              <a:t>- Ngoài chức năng quang hợp và hô hấp lá cây còn có chức năng gì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0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0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4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74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74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74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74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74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74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74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87" grpId="0"/>
      <p:bldP spid="174088" grpId="0"/>
      <p:bldP spid="174090" grpId="0"/>
      <p:bldP spid="174091" grpId="0"/>
      <p:bldP spid="174092" grpId="0"/>
      <p:bldP spid="174093" grpId="0"/>
      <p:bldP spid="174094" grpId="0"/>
      <p:bldP spid="17409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76200"/>
            <a:ext cx="7543800" cy="914400"/>
          </a:xfrm>
        </p:spPr>
        <p:txBody>
          <a:bodyPr/>
          <a:lstStyle/>
          <a:p>
            <a:pPr eaLnBrk="1" hangingPunct="1"/>
            <a:r>
              <a:rPr lang="en-US" sz="3300" u="sng" smtClean="0">
                <a:latin typeface="Arial" charset="0"/>
              </a:rPr>
              <a:t>Tự nhiên và xã hội</a:t>
            </a: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762000" y="1143000"/>
            <a:ext cx="5562600" cy="112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700" b="1">
                <a:solidFill>
                  <a:srgbClr val="0000FF"/>
                </a:solidFill>
                <a:latin typeface="Arial" charset="0"/>
              </a:rPr>
              <a:t>Khả năng kì diệu của lá cây</a:t>
            </a:r>
          </a:p>
          <a:p>
            <a:pPr algn="ctr">
              <a:spcBef>
                <a:spcPct val="50000"/>
              </a:spcBef>
            </a:pPr>
            <a:r>
              <a:rPr lang="en-US" sz="2700" b="1">
                <a:solidFill>
                  <a:srgbClr val="0000FF"/>
                </a:solidFill>
                <a:latin typeface="Arial" charset="0"/>
              </a:rPr>
              <a:t>(Trang 88, 89)</a:t>
            </a:r>
          </a:p>
        </p:txBody>
      </p:sp>
      <p:pic>
        <p:nvPicPr>
          <p:cNvPr id="8196" name="Picture 4" descr="sunflower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96213" y="6019800"/>
            <a:ext cx="1042987" cy="82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5" descr="sunflower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7825" y="6019800"/>
            <a:ext cx="1042988" cy="82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304800" y="2590800"/>
            <a:ext cx="5105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just">
              <a:spcBef>
                <a:spcPct val="50000"/>
              </a:spcBef>
              <a:buFontTx/>
              <a:buAutoNum type="arabicPeriod"/>
            </a:pPr>
            <a:r>
              <a:rPr lang="en-US" sz="2800" b="1">
                <a:solidFill>
                  <a:srgbClr val="FF0000"/>
                </a:solidFill>
                <a:latin typeface="Arial" charset="0"/>
              </a:rPr>
              <a:t>Chức năng của lá cây.</a:t>
            </a:r>
          </a:p>
        </p:txBody>
      </p:sp>
      <p:pic>
        <p:nvPicPr>
          <p:cNvPr id="175112" name="Picture 8" descr="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9488" y="1676400"/>
            <a:ext cx="4430712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5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-152400"/>
            <a:ext cx="8534400" cy="1828800"/>
          </a:xfrm>
        </p:spPr>
        <p:txBody>
          <a:bodyPr/>
          <a:lstStyle/>
          <a:p>
            <a:pPr eaLnBrk="1" hangingPunct="1"/>
            <a:r>
              <a:rPr lang="en-US" sz="3600" u="sng" smtClean="0">
                <a:latin typeface="Arial" charset="0"/>
              </a:rPr>
              <a:t>Tự nhiên và xã hội</a:t>
            </a: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1752600" y="1295400"/>
            <a:ext cx="5562600" cy="123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000" b="1">
                <a:solidFill>
                  <a:srgbClr val="0000FF"/>
                </a:solidFill>
                <a:latin typeface="Arial" charset="0"/>
              </a:rPr>
              <a:t>Khả năng kì diệu của lá cây</a:t>
            </a:r>
          </a:p>
          <a:p>
            <a:pPr algn="ctr">
              <a:spcBef>
                <a:spcPct val="50000"/>
              </a:spcBef>
            </a:pPr>
            <a:r>
              <a:rPr lang="en-US" sz="3000" b="1">
                <a:solidFill>
                  <a:srgbClr val="0000FF"/>
                </a:solidFill>
                <a:latin typeface="Arial" charset="0"/>
              </a:rPr>
              <a:t>(Trang 88, 89)</a:t>
            </a:r>
          </a:p>
        </p:txBody>
      </p:sp>
      <p:pic>
        <p:nvPicPr>
          <p:cNvPr id="9220" name="Picture 4" descr="sunflower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96213" y="6019800"/>
            <a:ext cx="1042987" cy="82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5" descr="sunflower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7825" y="6019800"/>
            <a:ext cx="1042988" cy="82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762000" y="2590800"/>
            <a:ext cx="8077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just">
              <a:spcBef>
                <a:spcPct val="50000"/>
              </a:spcBef>
              <a:buFontTx/>
              <a:buAutoNum type="arabicPeriod"/>
            </a:pPr>
            <a:r>
              <a:rPr lang="en-US" sz="3200" b="1">
                <a:solidFill>
                  <a:srgbClr val="FF0000"/>
                </a:solidFill>
                <a:latin typeface="Arial" charset="0"/>
              </a:rPr>
              <a:t>Chức năng của lá cây.</a:t>
            </a:r>
          </a:p>
        </p:txBody>
      </p:sp>
      <p:sp>
        <p:nvSpPr>
          <p:cNvPr id="177159" name="Text Box 7"/>
          <p:cNvSpPr txBox="1">
            <a:spLocks noChangeArrowheads="1"/>
          </p:cNvSpPr>
          <p:nvPr/>
        </p:nvSpPr>
        <p:spPr bwMode="auto">
          <a:xfrm>
            <a:off x="762000" y="3321050"/>
            <a:ext cx="8077200" cy="277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914400" lvl="1" indent="-457200" algn="just"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  <a:latin typeface="Arial" charset="0"/>
              </a:rPr>
              <a:t>Lá cây có 3 chức năng:</a:t>
            </a:r>
          </a:p>
          <a:p>
            <a:pPr marL="914400" lvl="1" indent="-457200" algn="just">
              <a:spcBef>
                <a:spcPct val="50000"/>
              </a:spcBef>
              <a:buFontTx/>
              <a:buChar char="-"/>
            </a:pPr>
            <a:r>
              <a:rPr lang="en-US" sz="3200" b="1">
                <a:solidFill>
                  <a:srgbClr val="FF0000"/>
                </a:solidFill>
                <a:latin typeface="Arial" charset="0"/>
              </a:rPr>
              <a:t>Quang hợp</a:t>
            </a:r>
          </a:p>
          <a:p>
            <a:pPr marL="914400" lvl="1" indent="-457200" algn="just">
              <a:spcBef>
                <a:spcPct val="50000"/>
              </a:spcBef>
              <a:buFontTx/>
              <a:buChar char="-"/>
            </a:pPr>
            <a:r>
              <a:rPr lang="en-US" sz="3200" b="1">
                <a:solidFill>
                  <a:srgbClr val="FF0000"/>
                </a:solidFill>
                <a:latin typeface="Arial" charset="0"/>
              </a:rPr>
              <a:t>Hô hấp</a:t>
            </a:r>
          </a:p>
          <a:p>
            <a:pPr marL="914400" lvl="1" indent="-457200" algn="just">
              <a:spcBef>
                <a:spcPct val="50000"/>
              </a:spcBef>
              <a:buFontTx/>
              <a:buChar char="-"/>
            </a:pPr>
            <a:r>
              <a:rPr lang="en-US" sz="3200" b="1">
                <a:solidFill>
                  <a:srgbClr val="FF0000"/>
                </a:solidFill>
                <a:latin typeface="Arial" charset="0"/>
              </a:rPr>
              <a:t>Thoát hơi nước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177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1000"/>
                                        <p:tgtEl>
                                          <p:spTgt spid="1771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1000"/>
                                        <p:tgtEl>
                                          <p:spTgt spid="1771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1000"/>
                                        <p:tgtEl>
                                          <p:spTgt spid="1771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159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0"/>
            <a:ext cx="8534400" cy="1828800"/>
          </a:xfrm>
        </p:spPr>
        <p:txBody>
          <a:bodyPr/>
          <a:lstStyle/>
          <a:p>
            <a:pPr eaLnBrk="1" hangingPunct="1"/>
            <a:r>
              <a:rPr lang="en-US" smtClean="0">
                <a:latin typeface="Arial" charset="0"/>
              </a:rPr>
              <a:t/>
            </a:r>
            <a:br>
              <a:rPr lang="en-US" smtClean="0">
                <a:latin typeface="Arial" charset="0"/>
              </a:rPr>
            </a:br>
            <a:r>
              <a:rPr lang="en-US" sz="3600" u="sng" smtClean="0">
                <a:latin typeface="Arial" charset="0"/>
              </a:rPr>
              <a:t>Tự nhiên và xã hội</a:t>
            </a: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1752600" y="1660525"/>
            <a:ext cx="5562600" cy="123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000" b="1">
                <a:solidFill>
                  <a:srgbClr val="0000FF"/>
                </a:solidFill>
                <a:latin typeface="Arial" charset="0"/>
              </a:rPr>
              <a:t>Khả năng kì diệu của lá cây</a:t>
            </a:r>
          </a:p>
          <a:p>
            <a:pPr algn="ctr">
              <a:spcBef>
                <a:spcPct val="50000"/>
              </a:spcBef>
            </a:pPr>
            <a:r>
              <a:rPr lang="en-US" sz="3000" b="1">
                <a:solidFill>
                  <a:srgbClr val="0000FF"/>
                </a:solidFill>
                <a:latin typeface="Arial" charset="0"/>
              </a:rPr>
              <a:t>(Trang 88, 89)</a:t>
            </a:r>
          </a:p>
        </p:txBody>
      </p:sp>
      <p:pic>
        <p:nvPicPr>
          <p:cNvPr id="10244" name="Picture 4" descr="sunflower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96213" y="6019800"/>
            <a:ext cx="1042987" cy="82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5" descr="sunflower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7825" y="6019800"/>
            <a:ext cx="1042988" cy="82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762000" y="3200400"/>
            <a:ext cx="8077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just">
              <a:spcBef>
                <a:spcPct val="50000"/>
              </a:spcBef>
              <a:buFontTx/>
              <a:buAutoNum type="arabicPeriod"/>
            </a:pPr>
            <a:r>
              <a:rPr lang="en-US" sz="3200" b="1">
                <a:solidFill>
                  <a:srgbClr val="FF0000"/>
                </a:solidFill>
                <a:latin typeface="Arial" charset="0"/>
              </a:rPr>
              <a:t>Chức năng của lá cây.</a:t>
            </a:r>
          </a:p>
        </p:txBody>
      </p:sp>
      <p:sp>
        <p:nvSpPr>
          <p:cNvPr id="178184" name="Text Box 8"/>
          <p:cNvSpPr txBox="1">
            <a:spLocks noChangeArrowheads="1"/>
          </p:cNvSpPr>
          <p:nvPr/>
        </p:nvSpPr>
        <p:spPr bwMode="auto">
          <a:xfrm>
            <a:off x="762000" y="3992563"/>
            <a:ext cx="80772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just"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  <a:latin typeface="Arial" charset="0"/>
              </a:rPr>
              <a:t>2. Ích lợi của lá cây.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8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8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8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184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1607</TotalTime>
  <Words>568</Words>
  <Application>Microsoft PowerPoint</Application>
  <PresentationFormat>On-screen Show (4:3)</PresentationFormat>
  <Paragraphs>82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Times New Roman</vt:lpstr>
      <vt:lpstr>Arial</vt:lpstr>
      <vt:lpstr>Calibri</vt:lpstr>
      <vt:lpstr>Default Design</vt:lpstr>
      <vt:lpstr>Tự nhiên và xã hội</vt:lpstr>
      <vt:lpstr>Tự nhiên và xã hội</vt:lpstr>
      <vt:lpstr>Tự nhiên và xã hội</vt:lpstr>
      <vt:lpstr>Tự nhiên và xã hội</vt:lpstr>
      <vt:lpstr>Tự nhiên và xã hội</vt:lpstr>
      <vt:lpstr>Slide 6</vt:lpstr>
      <vt:lpstr>Tự nhiên và xã hội</vt:lpstr>
      <vt:lpstr>Tự nhiên và xã hội</vt:lpstr>
      <vt:lpstr> Tự nhiên và xã hội</vt:lpstr>
      <vt:lpstr>Slide 10</vt:lpstr>
      <vt:lpstr>Slide 11</vt:lpstr>
      <vt:lpstr>Slide 12</vt:lpstr>
      <vt:lpstr>Slide 13</vt:lpstr>
      <vt:lpstr> Tự nhiên và xã hội</vt:lpstr>
      <vt:lpstr>Tự nhiên và xã hội</vt:lpstr>
      <vt:lpstr>Tự nhiên và xã hội</vt:lpstr>
      <vt:lpstr>Slide 17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CSTeam</cp:lastModifiedBy>
  <cp:revision>189</cp:revision>
  <dcterms:created xsi:type="dcterms:W3CDTF">1601-01-01T00:00:00Z</dcterms:created>
  <dcterms:modified xsi:type="dcterms:W3CDTF">2016-06-29T10:33:16Z</dcterms:modified>
</cp:coreProperties>
</file>