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306" r:id="rId3"/>
    <p:sldId id="307" r:id="rId4"/>
    <p:sldId id="308" r:id="rId5"/>
    <p:sldId id="285" r:id="rId6"/>
    <p:sldId id="286" r:id="rId7"/>
    <p:sldId id="295" r:id="rId8"/>
    <p:sldId id="300" r:id="rId9"/>
    <p:sldId id="301" r:id="rId10"/>
    <p:sldId id="302" r:id="rId11"/>
    <p:sldId id="303" r:id="rId12"/>
    <p:sldId id="287" r:id="rId13"/>
    <p:sldId id="291" r:id="rId14"/>
    <p:sldId id="288" r:id="rId15"/>
    <p:sldId id="289" r:id="rId16"/>
    <p:sldId id="290" r:id="rId17"/>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6600FF"/>
    <a:srgbClr val="CC3300"/>
    <a:srgbClr val="DABCEA"/>
    <a:srgbClr val="996633"/>
    <a:srgbClr val="990000"/>
    <a:srgbClr val="003300"/>
    <a:srgbClr val="FFFF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86" autoAdjust="0"/>
    <p:restoredTop sz="91768" autoAdjust="0"/>
  </p:normalViewPr>
  <p:slideViewPr>
    <p:cSldViewPr>
      <p:cViewPr varScale="1">
        <p:scale>
          <a:sx n="40" d="100"/>
          <a:sy n="40" d="100"/>
        </p:scale>
        <p:origin x="-132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2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5141"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514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a:lvl1pPr>
          </a:lstStyle>
          <a:p>
            <a:pPr>
              <a:defRPr/>
            </a:pPr>
            <a:fld id="{96441C93-134D-4771-BF69-371DEA8E951E}" type="slidenum">
              <a:rPr lang="en-US"/>
              <a:pPr>
                <a:defRPr/>
              </a:pPr>
              <a:t>‹#›</a:t>
            </a:fld>
            <a:endParaRPr lang="en-US"/>
          </a:p>
        </p:txBody>
      </p:sp>
    </p:spTree>
  </p:cSld>
  <p:clrMapOvr>
    <a:masterClrMapping/>
  </p:clrMapOvr>
  <p:transition spd="med">
    <p:whee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706B1750-2CDB-487C-B155-41F7DED5E6F5}" type="slidenum">
              <a:rPr lang="en-US"/>
              <a:pPr>
                <a:defRPr/>
              </a:pPr>
              <a:t>‹#›</a:t>
            </a:fld>
            <a:endParaRPr lang="en-US"/>
          </a:p>
        </p:txBody>
      </p:sp>
    </p:spTree>
  </p:cSld>
  <p:clrMapOvr>
    <a:masterClrMapping/>
  </p:clrMapOvr>
  <p:transition spd="med">
    <p:whee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E037BE7F-C2B6-4871-91CE-048D33B7C23D}" type="slidenum">
              <a:rPr lang="en-US"/>
              <a:pPr>
                <a:defRPr/>
              </a:pPr>
              <a:t>‹#›</a:t>
            </a:fld>
            <a:endParaRPr lang="en-US"/>
          </a:p>
        </p:txBody>
      </p:sp>
    </p:spTree>
  </p:cSld>
  <p:clrMapOvr>
    <a:masterClrMapping/>
  </p:clrMapOvr>
  <p:transition spd="med">
    <p:whee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0DB448D7-EE9B-47DF-98B1-9E63429604AB}" type="slidenum">
              <a:rPr lang="en-US"/>
              <a:pPr>
                <a:defRPr/>
              </a:pPr>
              <a:t>‹#›</a:t>
            </a:fld>
            <a:endParaRPr lang="en-US"/>
          </a:p>
        </p:txBody>
      </p:sp>
    </p:spTree>
  </p:cSld>
  <p:clrMapOvr>
    <a:masterClrMapping/>
  </p:clrMapOvr>
  <p:transition spd="med">
    <p:whee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AA179408-C002-4F8C-8D0E-C89A834CB653}" type="slidenum">
              <a:rPr lang="en-US"/>
              <a:pPr>
                <a:defRPr/>
              </a:pPr>
              <a:t>‹#›</a:t>
            </a:fld>
            <a:endParaRPr lang="en-US"/>
          </a:p>
        </p:txBody>
      </p:sp>
    </p:spTree>
  </p:cSld>
  <p:clrMapOvr>
    <a:masterClrMapping/>
  </p:clrMapOvr>
  <p:transition spd="med">
    <p:whee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D454443E-903A-4F59-9493-B94169FCB66B}" type="slidenum">
              <a:rPr lang="en-US"/>
              <a:pPr>
                <a:defRPr/>
              </a:pPr>
              <a:t>‹#›</a:t>
            </a:fld>
            <a:endParaRPr lang="en-US"/>
          </a:p>
        </p:txBody>
      </p:sp>
    </p:spTree>
  </p:cSld>
  <p:clrMapOvr>
    <a:masterClrMapping/>
  </p:clrMapOvr>
  <p:transition spd="med">
    <p:whee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pPr>
              <a:defRPr/>
            </a:pPr>
            <a:fld id="{F26D0554-F9D0-4885-A23F-05CE6B8725F3}" type="slidenum">
              <a:rPr lang="en-US"/>
              <a:pPr>
                <a:defRPr/>
              </a:pPr>
              <a:t>‹#›</a:t>
            </a:fld>
            <a:endParaRPr lang="en-US"/>
          </a:p>
        </p:txBody>
      </p:sp>
    </p:spTree>
  </p:cSld>
  <p:clrMapOvr>
    <a:masterClrMapping/>
  </p:clrMapOvr>
  <p:transition spd="med">
    <p:whee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64664C51-8AFB-4E49-844E-0354E587C56E}" type="slidenum">
              <a:rPr lang="en-US"/>
              <a:pPr>
                <a:defRPr/>
              </a:pPr>
              <a:t>‹#›</a:t>
            </a:fld>
            <a:endParaRPr lang="en-US"/>
          </a:p>
        </p:txBody>
      </p:sp>
    </p:spTree>
  </p:cSld>
  <p:clrMapOvr>
    <a:masterClrMapping/>
  </p:clrMapOvr>
  <p:transition spd="med">
    <p:whee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FB3FD712-B660-4E5B-8C2A-5702F8505A3B}" type="slidenum">
              <a:rPr lang="en-US"/>
              <a:pPr>
                <a:defRPr/>
              </a:pPr>
              <a:t>‹#›</a:t>
            </a:fld>
            <a:endParaRPr lang="en-US"/>
          </a:p>
        </p:txBody>
      </p:sp>
    </p:spTree>
  </p:cSld>
  <p:clrMapOvr>
    <a:masterClrMapping/>
  </p:clrMapOvr>
  <p:transition spd="med">
    <p:whee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6AFD3C26-DFE7-47EF-9A5A-BA0E25520FD1}" type="slidenum">
              <a:rPr lang="en-US"/>
              <a:pPr>
                <a:defRPr/>
              </a:pPr>
              <a:t>‹#›</a:t>
            </a:fld>
            <a:endParaRPr lang="en-US"/>
          </a:p>
        </p:txBody>
      </p:sp>
    </p:spTree>
  </p:cSld>
  <p:clrMapOvr>
    <a:masterClrMapping/>
  </p:clrMapOvr>
  <p:transition spd="med">
    <p:whee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9A206720-8542-47CA-94ED-7010E896503C}" type="slidenum">
              <a:rPr lang="en-US"/>
              <a:pPr>
                <a:defRPr/>
              </a:pPr>
              <a:t>‹#›</a:t>
            </a:fld>
            <a:endParaRPr lang="en-US"/>
          </a:p>
        </p:txBody>
      </p:sp>
    </p:spTree>
  </p:cSld>
  <p:clrMapOvr>
    <a:masterClrMapping/>
  </p:clrMapOvr>
  <p:transition spd="med">
    <p:whee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409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1033"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35"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37"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38"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39"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040"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1041"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1042"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411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411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411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411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1049"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4117"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19"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effectLst>
                  <a:outerShdw blurRad="38100" dist="38100" dir="2700000" algn="tl">
                    <a:srgbClr val="FFFFFF"/>
                  </a:outerShdw>
                </a:effectLst>
              </a:defRPr>
            </a:lvl1pPr>
          </a:lstStyle>
          <a:p>
            <a:pPr>
              <a:defRPr/>
            </a:pPr>
            <a:endParaRPr lang="en-US"/>
          </a:p>
        </p:txBody>
      </p:sp>
      <p:sp>
        <p:nvSpPr>
          <p:cNvPr id="4120"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effectLst>
                  <a:outerShdw blurRad="38100" dist="38100" dir="2700000" algn="tl">
                    <a:srgbClr val="FFFFFF"/>
                  </a:outerShdw>
                </a:effectLst>
              </a:defRPr>
            </a:lvl1pPr>
          </a:lstStyle>
          <a:p>
            <a:pPr>
              <a:defRPr/>
            </a:pPr>
            <a:endParaRPr lang="en-US"/>
          </a:p>
        </p:txBody>
      </p:sp>
      <p:sp>
        <p:nvSpPr>
          <p:cNvPr id="4121"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effectLst>
                  <a:outerShdw blurRad="38100" dist="38100" dir="2700000" algn="tl">
                    <a:srgbClr val="FFFFFF"/>
                  </a:outerShdw>
                </a:effectLst>
              </a:defRPr>
            </a:lvl1pPr>
          </a:lstStyle>
          <a:p>
            <a:pPr>
              <a:defRPr/>
            </a:pPr>
            <a:fld id="{C1647894-1BFC-4D81-B548-D21BF820AF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heel/>
  </p:transition>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slide" Target="slide7.xml"/><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1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8.gif"/><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9.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image" Target="../media/image4.gif"/><Relationship Id="rId7" Type="http://schemas.openxmlformats.org/officeDocument/2006/relationships/image" Target="../media/image6.gif"/><Relationship Id="rId2" Type="http://schemas.openxmlformats.org/officeDocument/2006/relationships/slide" Target="slide11.xml"/><Relationship Id="rId1" Type="http://schemas.openxmlformats.org/officeDocument/2006/relationships/slideLayout" Target="../slideLayouts/slideLayout6.xml"/><Relationship Id="rId6" Type="http://schemas.openxmlformats.org/officeDocument/2006/relationships/slide" Target="slide9.xml"/><Relationship Id="rId5" Type="http://schemas.openxmlformats.org/officeDocument/2006/relationships/image" Target="../media/image5.gif"/><Relationship Id="rId4" Type="http://schemas.openxmlformats.org/officeDocument/2006/relationships/slide" Target="slide10.xml"/><Relationship Id="rId9" Type="http://schemas.openxmlformats.org/officeDocument/2006/relationships/image" Target="../media/image7.gif"/></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7" Type="http://schemas.openxmlformats.org/officeDocument/2006/relationships/image" Target="../media/image7.gif"/><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image" Target="../media/image9.gif"/><Relationship Id="rId5" Type="http://schemas.openxmlformats.org/officeDocument/2006/relationships/slide" Target="slide7.xml"/><Relationship Id="rId4" Type="http://schemas.openxmlformats.org/officeDocument/2006/relationships/slide" Target="slide12.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8.gif"/><Relationship Id="rId1" Type="http://schemas.openxmlformats.org/officeDocument/2006/relationships/slideLayout" Target="../slideLayouts/slideLayout7.xml"/><Relationship Id="rId5" Type="http://schemas.openxmlformats.org/officeDocument/2006/relationships/image" Target="../media/image6.gif"/><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0" y="0"/>
            <a:ext cx="5180013" cy="823913"/>
          </a:xfrm>
          <a:prstGeom prst="rect">
            <a:avLst/>
          </a:prstGeom>
          <a:noFill/>
          <a:ln w="9525">
            <a:noFill/>
            <a:miter lim="800000"/>
            <a:headEnd/>
            <a:tailEnd/>
          </a:ln>
          <a:effectLst/>
        </p:spPr>
        <p:txBody>
          <a:bodyPr>
            <a:spAutoFit/>
          </a:bodyPr>
          <a:lstStyle/>
          <a:p>
            <a:pPr>
              <a:spcBef>
                <a:spcPct val="50000"/>
              </a:spcBef>
              <a:defRPr/>
            </a:pPr>
            <a:r>
              <a:rPr lang="en-US" sz="4800" u="sng">
                <a:solidFill>
                  <a:srgbClr val="006600"/>
                </a:solidFill>
                <a:effectLst>
                  <a:outerShdw blurRad="38100" dist="38100" dir="2700000" algn="tl">
                    <a:srgbClr val="000000"/>
                  </a:outerShdw>
                </a:effectLst>
                <a:latin typeface="Arial"/>
              </a:rPr>
              <a:t>Luyện từ và câu: </a:t>
            </a:r>
          </a:p>
        </p:txBody>
      </p:sp>
      <p:sp>
        <p:nvSpPr>
          <p:cNvPr id="7180" name="Text Box 12"/>
          <p:cNvSpPr txBox="1">
            <a:spLocks noChangeArrowheads="1"/>
          </p:cNvSpPr>
          <p:nvPr/>
        </p:nvSpPr>
        <p:spPr bwMode="auto">
          <a:xfrm>
            <a:off x="5257800" y="0"/>
            <a:ext cx="3200400" cy="914400"/>
          </a:xfrm>
          <a:prstGeom prst="rect">
            <a:avLst/>
          </a:prstGeom>
          <a:noFill/>
          <a:ln w="9525">
            <a:noFill/>
            <a:miter lim="800000"/>
            <a:headEnd/>
            <a:tailEnd/>
          </a:ln>
        </p:spPr>
        <p:txBody>
          <a:bodyPr>
            <a:spAutoFit/>
          </a:bodyPr>
          <a:lstStyle/>
          <a:p>
            <a:pPr>
              <a:spcBef>
                <a:spcPct val="50000"/>
              </a:spcBef>
            </a:pPr>
            <a:r>
              <a:rPr lang="en-US" sz="5400">
                <a:solidFill>
                  <a:srgbClr val="6600CC"/>
                </a:solidFill>
                <a:latin typeface="Arial" charset="0"/>
              </a:rPr>
              <a:t>Câu cảm</a:t>
            </a:r>
          </a:p>
        </p:txBody>
      </p:sp>
      <p:pic>
        <p:nvPicPr>
          <p:cNvPr id="7181" name="Picture 13"/>
          <p:cNvPicPr>
            <a:picLocks noChangeAspect="1" noChangeArrowheads="1"/>
          </p:cNvPicPr>
          <p:nvPr/>
        </p:nvPicPr>
        <p:blipFill>
          <a:blip r:embed="rId2"/>
          <a:srcRect/>
          <a:stretch>
            <a:fillRect/>
          </a:stretch>
        </p:blipFill>
        <p:spPr bwMode="auto">
          <a:xfrm>
            <a:off x="0" y="0"/>
            <a:ext cx="9144000" cy="6897688"/>
          </a:xfrm>
          <a:prstGeom prst="rect">
            <a:avLst/>
          </a:prstGeom>
          <a:noFill/>
          <a:ln w="9525">
            <a:noFill/>
            <a:miter lim="800000"/>
            <a:headEnd/>
            <a:tailEnd/>
          </a:ln>
        </p:spPr>
      </p:pic>
      <p:sp>
        <p:nvSpPr>
          <p:cNvPr id="7182" name="Text Box 14"/>
          <p:cNvSpPr txBox="1">
            <a:spLocks noChangeArrowheads="1"/>
          </p:cNvSpPr>
          <p:nvPr/>
        </p:nvSpPr>
        <p:spPr bwMode="auto">
          <a:xfrm>
            <a:off x="609600" y="685800"/>
            <a:ext cx="3886200" cy="701675"/>
          </a:xfrm>
          <a:prstGeom prst="rect">
            <a:avLst/>
          </a:prstGeom>
          <a:noFill/>
          <a:ln w="9525">
            <a:noFill/>
            <a:miter lim="800000"/>
            <a:headEnd/>
            <a:tailEnd/>
          </a:ln>
        </p:spPr>
        <p:txBody>
          <a:bodyPr>
            <a:spAutoFit/>
          </a:bodyPr>
          <a:lstStyle/>
          <a:p>
            <a:pPr>
              <a:spcBef>
                <a:spcPct val="50000"/>
              </a:spcBef>
            </a:pPr>
            <a:r>
              <a:rPr lang="en-US" sz="4000">
                <a:solidFill>
                  <a:srgbClr val="800000"/>
                </a:solidFill>
                <a:latin typeface="Arial" charset="0"/>
              </a:rPr>
              <a:t>I/ Nhận xét:</a:t>
            </a:r>
          </a:p>
        </p:txBody>
      </p:sp>
      <p:sp>
        <p:nvSpPr>
          <p:cNvPr id="7183" name="Text Box 15"/>
          <p:cNvSpPr txBox="1">
            <a:spLocks noChangeArrowheads="1"/>
          </p:cNvSpPr>
          <p:nvPr/>
        </p:nvSpPr>
        <p:spPr bwMode="auto">
          <a:xfrm>
            <a:off x="0" y="1524000"/>
            <a:ext cx="9144000" cy="1555750"/>
          </a:xfrm>
          <a:prstGeom prst="rect">
            <a:avLst/>
          </a:prstGeom>
          <a:noFill/>
          <a:ln w="9525">
            <a:noFill/>
            <a:miter lim="800000"/>
            <a:headEnd/>
            <a:tailEnd/>
          </a:ln>
        </p:spPr>
        <p:txBody>
          <a:bodyPr>
            <a:spAutoFit/>
          </a:bodyPr>
          <a:lstStyle/>
          <a:p>
            <a:pPr>
              <a:spcBef>
                <a:spcPct val="50000"/>
              </a:spcBef>
            </a:pPr>
            <a:r>
              <a:rPr lang="en-US" sz="4800">
                <a:solidFill>
                  <a:srgbClr val="0000FF"/>
                </a:solidFill>
                <a:latin typeface="Arial" charset="0"/>
              </a:rPr>
              <a:t>- Chà, con mèo có bộ lông mới đẹp làm sao!</a:t>
            </a:r>
          </a:p>
        </p:txBody>
      </p:sp>
      <p:sp>
        <p:nvSpPr>
          <p:cNvPr id="7184" name="Text Box 16"/>
          <p:cNvSpPr txBox="1">
            <a:spLocks noChangeArrowheads="1"/>
          </p:cNvSpPr>
          <p:nvPr/>
        </p:nvSpPr>
        <p:spPr bwMode="auto">
          <a:xfrm>
            <a:off x="76200" y="3429000"/>
            <a:ext cx="8915400" cy="823913"/>
          </a:xfrm>
          <a:prstGeom prst="rect">
            <a:avLst/>
          </a:prstGeom>
          <a:noFill/>
          <a:ln w="9525">
            <a:noFill/>
            <a:miter lim="800000"/>
            <a:headEnd/>
            <a:tailEnd/>
          </a:ln>
        </p:spPr>
        <p:txBody>
          <a:bodyPr>
            <a:spAutoFit/>
          </a:bodyPr>
          <a:lstStyle/>
          <a:p>
            <a:pPr>
              <a:spcBef>
                <a:spcPct val="50000"/>
              </a:spcBef>
            </a:pPr>
            <a:r>
              <a:rPr lang="en-US" sz="4800">
                <a:solidFill>
                  <a:srgbClr val="0000FF"/>
                </a:solidFill>
                <a:latin typeface="Arial" charset="0"/>
              </a:rPr>
              <a:t>- A! Con mèo này khôn thật!</a:t>
            </a:r>
          </a:p>
        </p:txBody>
      </p:sp>
      <p:pic>
        <p:nvPicPr>
          <p:cNvPr id="7185" name="Picture 17"/>
          <p:cNvPicPr>
            <a:picLocks noChangeAspect="1" noChangeArrowheads="1"/>
          </p:cNvPicPr>
          <p:nvPr/>
        </p:nvPicPr>
        <p:blipFill>
          <a:blip r:embed="rId3"/>
          <a:srcRect/>
          <a:stretch>
            <a:fillRect/>
          </a:stretch>
        </p:blipFill>
        <p:spPr bwMode="auto">
          <a:xfrm>
            <a:off x="0" y="0"/>
            <a:ext cx="9144000" cy="6878638"/>
          </a:xfrm>
          <a:prstGeom prst="rect">
            <a:avLst/>
          </a:prstGeom>
          <a:noFill/>
          <a:ln w="9525">
            <a:noFill/>
            <a:miter lim="800000"/>
            <a:headEnd/>
            <a:tailEnd/>
          </a:ln>
        </p:spPr>
      </p:pic>
      <p:sp>
        <p:nvSpPr>
          <p:cNvPr id="7186" name="Text Box 18"/>
          <p:cNvSpPr txBox="1">
            <a:spLocks noChangeArrowheads="1"/>
          </p:cNvSpPr>
          <p:nvPr/>
        </p:nvSpPr>
        <p:spPr bwMode="auto">
          <a:xfrm>
            <a:off x="55563" y="4845050"/>
            <a:ext cx="9088437" cy="1570038"/>
          </a:xfrm>
          <a:prstGeom prst="rect">
            <a:avLst/>
          </a:prstGeom>
          <a:noFill/>
          <a:ln w="9525">
            <a:noFill/>
            <a:miter lim="800000"/>
            <a:headEnd/>
            <a:tailEnd/>
          </a:ln>
        </p:spPr>
        <p:txBody>
          <a:bodyPr>
            <a:spAutoFit/>
          </a:bodyPr>
          <a:lstStyle/>
          <a:p>
            <a:pPr>
              <a:spcBef>
                <a:spcPct val="50000"/>
              </a:spcBef>
            </a:pPr>
            <a:r>
              <a:rPr lang="en-US" sz="4800">
                <a:solidFill>
                  <a:srgbClr val="0000FF"/>
                </a:solidFill>
                <a:latin typeface="Arial" charset="0"/>
              </a:rPr>
              <a:t>- Con mèo này trèo cây giỏi lắm!</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180"/>
                                        </p:tgtEl>
                                        <p:attrNameLst>
                                          <p:attrName>style.visibility</p:attrName>
                                        </p:attrNameLst>
                                      </p:cBhvr>
                                      <p:to>
                                        <p:strVal val="visible"/>
                                      </p:to>
                                    </p:set>
                                    <p:anim calcmode="lin" valueType="num">
                                      <p:cBhvr>
                                        <p:cTn id="7" dur="2000" fill="hold"/>
                                        <p:tgtEl>
                                          <p:spTgt spid="7180"/>
                                        </p:tgtEl>
                                        <p:attrNameLst>
                                          <p:attrName>ppt_w</p:attrName>
                                        </p:attrNameLst>
                                      </p:cBhvr>
                                      <p:tavLst>
                                        <p:tav tm="0">
                                          <p:val>
                                            <p:fltVal val="0"/>
                                          </p:val>
                                        </p:tav>
                                        <p:tav tm="100000">
                                          <p:val>
                                            <p:strVal val="#ppt_w"/>
                                          </p:val>
                                        </p:tav>
                                      </p:tavLst>
                                    </p:anim>
                                    <p:anim calcmode="lin" valueType="num">
                                      <p:cBhvr>
                                        <p:cTn id="8" dur="2000" fill="hold"/>
                                        <p:tgtEl>
                                          <p:spTgt spid="7180"/>
                                        </p:tgtEl>
                                        <p:attrNameLst>
                                          <p:attrName>ppt_h</p:attrName>
                                        </p:attrNameLst>
                                      </p:cBhvr>
                                      <p:tavLst>
                                        <p:tav tm="0">
                                          <p:val>
                                            <p:fltVal val="0"/>
                                          </p:val>
                                        </p:tav>
                                        <p:tav tm="100000">
                                          <p:val>
                                            <p:strVal val="#ppt_h"/>
                                          </p:val>
                                        </p:tav>
                                      </p:tavLst>
                                    </p:anim>
                                    <p:animEffect transition="in" filter="fade">
                                      <p:cBhvr>
                                        <p:cTn id="9" dur="2000"/>
                                        <p:tgtEl>
                                          <p:spTgt spid="718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7182"/>
                                        </p:tgtEl>
                                        <p:attrNameLst>
                                          <p:attrName>style.visibility</p:attrName>
                                        </p:attrNameLst>
                                      </p:cBhvr>
                                      <p:to>
                                        <p:strVal val="visible"/>
                                      </p:to>
                                    </p:set>
                                    <p:animEffect transition="in" filter="blinds(horizontal)">
                                      <p:cBhvr>
                                        <p:cTn id="14" dur="500"/>
                                        <p:tgtEl>
                                          <p:spTgt spid="718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5" fill="hold" nodeType="clickEffect">
                                  <p:stCondLst>
                                    <p:cond delay="0"/>
                                  </p:stCondLst>
                                  <p:childTnLst>
                                    <p:set>
                                      <p:cBhvr>
                                        <p:cTn id="18" dur="1" fill="hold">
                                          <p:stCondLst>
                                            <p:cond delay="0"/>
                                          </p:stCondLst>
                                        </p:cTn>
                                        <p:tgtEl>
                                          <p:spTgt spid="7181"/>
                                        </p:tgtEl>
                                        <p:attrNameLst>
                                          <p:attrName>style.visibility</p:attrName>
                                        </p:attrNameLst>
                                      </p:cBhvr>
                                      <p:to>
                                        <p:strVal val="visible"/>
                                      </p:to>
                                    </p:set>
                                    <p:animEffect transition="in" filter="blinds(vertical)">
                                      <p:cBhvr>
                                        <p:cTn id="19" dur="500"/>
                                        <p:tgtEl>
                                          <p:spTgt spid="7181"/>
                                        </p:tgtEl>
                                      </p:cBhvr>
                                    </p:animEffect>
                                  </p:childTnLst>
                                  <p:subTnLst>
                                    <p:set>
                                      <p:cBhvr override="childStyle">
                                        <p:cTn dur="1" fill="hold" display="0" masterRel="nextClick" afterEffect="1"/>
                                        <p:tgtEl>
                                          <p:spTgt spid="7181"/>
                                        </p:tgtEl>
                                        <p:attrNameLst>
                                          <p:attrName>style.visibility</p:attrName>
                                        </p:attrNameLst>
                                      </p:cBhvr>
                                      <p:to>
                                        <p:strVal val="hidden"/>
                                      </p:to>
                                    </p:set>
                                  </p:sub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7183"/>
                                        </p:tgtEl>
                                        <p:attrNameLst>
                                          <p:attrName>style.visibility</p:attrName>
                                        </p:attrNameLst>
                                      </p:cBhvr>
                                      <p:to>
                                        <p:strVal val="visible"/>
                                      </p:to>
                                    </p:set>
                                    <p:animEffect transition="in" filter="circle(in)">
                                      <p:cBhvr>
                                        <p:cTn id="24" dur="2000"/>
                                        <p:tgtEl>
                                          <p:spTgt spid="718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7184"/>
                                        </p:tgtEl>
                                        <p:attrNameLst>
                                          <p:attrName>style.visibility</p:attrName>
                                        </p:attrNameLst>
                                      </p:cBhvr>
                                      <p:to>
                                        <p:strVal val="visible"/>
                                      </p:to>
                                    </p:set>
                                    <p:animEffect transition="in" filter="diamond(in)">
                                      <p:cBhvr>
                                        <p:cTn id="29" dur="2000"/>
                                        <p:tgtEl>
                                          <p:spTgt spid="718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2" fill="hold" nodeType="clickEffect">
                                  <p:stCondLst>
                                    <p:cond delay="0"/>
                                  </p:stCondLst>
                                  <p:childTnLst>
                                    <p:set>
                                      <p:cBhvr>
                                        <p:cTn id="33" dur="1" fill="hold">
                                          <p:stCondLst>
                                            <p:cond delay="0"/>
                                          </p:stCondLst>
                                        </p:cTn>
                                        <p:tgtEl>
                                          <p:spTgt spid="7185"/>
                                        </p:tgtEl>
                                        <p:attrNameLst>
                                          <p:attrName>style.visibility</p:attrName>
                                        </p:attrNameLst>
                                      </p:cBhvr>
                                      <p:to>
                                        <p:strVal val="visible"/>
                                      </p:to>
                                    </p:set>
                                    <p:animEffect transition="in" filter="wipe(right)">
                                      <p:cBhvr>
                                        <p:cTn id="34" dur="500"/>
                                        <p:tgtEl>
                                          <p:spTgt spid="7185"/>
                                        </p:tgtEl>
                                      </p:cBhvr>
                                    </p:animEffect>
                                  </p:childTnLst>
                                  <p:subTnLst>
                                    <p:set>
                                      <p:cBhvr override="childStyle">
                                        <p:cTn dur="1" fill="hold" display="0" masterRel="nextClick" afterEffect="1"/>
                                        <p:tgtEl>
                                          <p:spTgt spid="7185"/>
                                        </p:tgtEl>
                                        <p:attrNameLst>
                                          <p:attrName>style.visibility</p:attrName>
                                        </p:attrNameLst>
                                      </p:cBhvr>
                                      <p:to>
                                        <p:strVal val="hidden"/>
                                      </p:to>
                                    </p:set>
                                  </p:sub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7186"/>
                                        </p:tgtEl>
                                        <p:attrNameLst>
                                          <p:attrName>style.visibility</p:attrName>
                                        </p:attrNameLst>
                                      </p:cBhvr>
                                      <p:to>
                                        <p:strVal val="visible"/>
                                      </p:to>
                                    </p:set>
                                    <p:animEffect transition="in" filter="slide(fromBottom)">
                                      <p:cBhvr>
                                        <p:cTn id="39" dur="500"/>
                                        <p:tgtEl>
                                          <p:spTgt spid="7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0" grpId="0"/>
      <p:bldP spid="7182" grpId="0"/>
      <p:bldP spid="7183" grpId="0"/>
      <p:bldP spid="7184" grpId="0"/>
      <p:bldP spid="718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Picture10">
            <a:hlinkClick r:id="rId2" action="ppaction://hlinksldjump"/>
          </p:cNvPr>
          <p:cNvPicPr>
            <a:picLocks noChangeAspect="1" noChangeArrowheads="1"/>
          </p:cNvPicPr>
          <p:nvPr/>
        </p:nvPicPr>
        <p:blipFill>
          <a:blip r:embed="rId3"/>
          <a:srcRect/>
          <a:stretch>
            <a:fillRect/>
          </a:stretch>
        </p:blipFill>
        <p:spPr bwMode="auto">
          <a:xfrm>
            <a:off x="3048000" y="4468813"/>
            <a:ext cx="3200400" cy="2312987"/>
          </a:xfrm>
          <a:prstGeom prst="rect">
            <a:avLst/>
          </a:prstGeom>
          <a:noFill/>
          <a:ln w="9525">
            <a:noFill/>
            <a:miter lim="800000"/>
            <a:headEnd/>
            <a:tailEnd/>
          </a:ln>
        </p:spPr>
      </p:pic>
      <p:pic>
        <p:nvPicPr>
          <p:cNvPr id="12291" name="Picture 6" descr="18649[1]"/>
          <p:cNvPicPr>
            <a:picLocks noChangeAspect="1" noChangeArrowheads="1" noCrop="1"/>
          </p:cNvPicPr>
          <p:nvPr/>
        </p:nvPicPr>
        <p:blipFill>
          <a:blip r:embed="rId4"/>
          <a:srcRect/>
          <a:stretch>
            <a:fillRect/>
          </a:stretch>
        </p:blipFill>
        <p:spPr bwMode="auto">
          <a:xfrm>
            <a:off x="3352800" y="0"/>
            <a:ext cx="2590800" cy="2266950"/>
          </a:xfrm>
          <a:prstGeom prst="rect">
            <a:avLst/>
          </a:prstGeom>
          <a:noFill/>
          <a:ln w="9525">
            <a:noFill/>
            <a:miter lim="800000"/>
            <a:headEnd/>
            <a:tailEnd/>
          </a:ln>
        </p:spPr>
      </p:pic>
      <p:sp>
        <p:nvSpPr>
          <p:cNvPr id="12292" name="Rectangle 7"/>
          <p:cNvSpPr>
            <a:spLocks noChangeArrowheads="1"/>
          </p:cNvSpPr>
          <p:nvPr/>
        </p:nvSpPr>
        <p:spPr bwMode="auto">
          <a:xfrm>
            <a:off x="152400" y="2438400"/>
            <a:ext cx="8915400" cy="1752600"/>
          </a:xfrm>
          <a:prstGeom prst="rect">
            <a:avLst/>
          </a:prstGeom>
          <a:noFill/>
          <a:ln w="76200" cmpd="tri">
            <a:solidFill>
              <a:srgbClr val="A50021"/>
            </a:solidFill>
            <a:miter lim="800000"/>
            <a:headEnd/>
            <a:tailEnd/>
          </a:ln>
        </p:spPr>
        <p:txBody>
          <a:bodyPr wrap="none" anchor="ctr"/>
          <a:lstStyle/>
          <a:p>
            <a:endParaRPr lang="en-US" sz="1600">
              <a:latin typeface="Arial" charset="0"/>
            </a:endParaRPr>
          </a:p>
        </p:txBody>
      </p:sp>
      <p:sp>
        <p:nvSpPr>
          <p:cNvPr id="12293" name="Text Box 8"/>
          <p:cNvSpPr txBox="1">
            <a:spLocks noChangeArrowheads="1"/>
          </p:cNvSpPr>
          <p:nvPr/>
        </p:nvSpPr>
        <p:spPr bwMode="auto">
          <a:xfrm>
            <a:off x="228600" y="2651125"/>
            <a:ext cx="9144000" cy="923925"/>
          </a:xfrm>
          <a:prstGeom prst="rect">
            <a:avLst/>
          </a:prstGeom>
          <a:noFill/>
          <a:ln w="9525">
            <a:noFill/>
            <a:miter lim="800000"/>
            <a:headEnd/>
            <a:tailEnd/>
          </a:ln>
        </p:spPr>
        <p:txBody>
          <a:bodyPr>
            <a:spAutoFit/>
          </a:bodyPr>
          <a:lstStyle/>
          <a:p>
            <a:pPr>
              <a:spcBef>
                <a:spcPct val="50000"/>
              </a:spcBef>
            </a:pPr>
            <a:r>
              <a:rPr lang="en-US" sz="5400" b="0">
                <a:solidFill>
                  <a:srgbClr val="0000CC"/>
                </a:solidFill>
                <a:latin typeface="Arial" charset="0"/>
              </a:rPr>
              <a:t>Con mèo này bắt chuột giỏi.</a:t>
            </a:r>
          </a:p>
        </p:txBody>
      </p:sp>
    </p:spTree>
  </p:cSld>
  <p:clrMapOvr>
    <a:masterClrMapping/>
  </p:clrMapOvr>
  <p:transition spd="med">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1262515"/>
          <p:cNvPicPr>
            <a:picLocks noChangeAspect="1" noChangeArrowheads="1" noCrop="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13315" name="Picture 5" descr="Picture10">
            <a:hlinkClick r:id="rId3" action="ppaction://hlinksldjump"/>
          </p:cNvPr>
          <p:cNvPicPr>
            <a:picLocks noChangeAspect="1" noChangeArrowheads="1"/>
          </p:cNvPicPr>
          <p:nvPr/>
        </p:nvPicPr>
        <p:blipFill>
          <a:blip r:embed="rId4"/>
          <a:srcRect/>
          <a:stretch>
            <a:fillRect/>
          </a:stretch>
        </p:blipFill>
        <p:spPr bwMode="auto">
          <a:xfrm>
            <a:off x="3048000" y="4605338"/>
            <a:ext cx="3048000" cy="2203450"/>
          </a:xfrm>
          <a:prstGeom prst="rect">
            <a:avLst/>
          </a:prstGeom>
          <a:noFill/>
          <a:ln w="9525">
            <a:noFill/>
            <a:miter lim="800000"/>
            <a:headEnd/>
            <a:tailEnd/>
          </a:ln>
        </p:spPr>
      </p:pic>
      <p:pic>
        <p:nvPicPr>
          <p:cNvPr id="13316" name="Picture 6" descr="1262518"/>
          <p:cNvPicPr>
            <a:picLocks noChangeAspect="1" noChangeArrowheads="1" noCrop="1"/>
          </p:cNvPicPr>
          <p:nvPr/>
        </p:nvPicPr>
        <p:blipFill>
          <a:blip r:embed="rId5"/>
          <a:srcRect/>
          <a:stretch>
            <a:fillRect/>
          </a:stretch>
        </p:blipFill>
        <p:spPr bwMode="auto">
          <a:xfrm>
            <a:off x="3200400" y="0"/>
            <a:ext cx="2743200" cy="2057400"/>
          </a:xfrm>
          <a:prstGeom prst="rect">
            <a:avLst/>
          </a:prstGeom>
          <a:noFill/>
          <a:ln w="9525">
            <a:noFill/>
            <a:miter lim="800000"/>
            <a:headEnd/>
            <a:tailEnd/>
          </a:ln>
        </p:spPr>
      </p:pic>
      <p:sp>
        <p:nvSpPr>
          <p:cNvPr id="13317" name="Rectangle 7"/>
          <p:cNvSpPr>
            <a:spLocks noChangeArrowheads="1"/>
          </p:cNvSpPr>
          <p:nvPr/>
        </p:nvSpPr>
        <p:spPr bwMode="auto">
          <a:xfrm>
            <a:off x="990600" y="2362200"/>
            <a:ext cx="7543800" cy="1828800"/>
          </a:xfrm>
          <a:prstGeom prst="rect">
            <a:avLst/>
          </a:prstGeom>
          <a:noFill/>
          <a:ln w="76200" cmpd="tri">
            <a:solidFill>
              <a:srgbClr val="A50021"/>
            </a:solidFill>
            <a:miter lim="800000"/>
            <a:headEnd/>
            <a:tailEnd/>
          </a:ln>
        </p:spPr>
        <p:txBody>
          <a:bodyPr wrap="none" anchor="ctr"/>
          <a:lstStyle/>
          <a:p>
            <a:endParaRPr lang="en-US" sz="1600">
              <a:latin typeface="Arial" charset="0"/>
            </a:endParaRPr>
          </a:p>
        </p:txBody>
      </p:sp>
      <p:sp>
        <p:nvSpPr>
          <p:cNvPr id="13318" name="Text Box 8"/>
          <p:cNvSpPr txBox="1">
            <a:spLocks noChangeArrowheads="1"/>
          </p:cNvSpPr>
          <p:nvPr/>
        </p:nvSpPr>
        <p:spPr bwMode="auto">
          <a:xfrm>
            <a:off x="1371600" y="2635250"/>
            <a:ext cx="7162800" cy="1016000"/>
          </a:xfrm>
          <a:prstGeom prst="rect">
            <a:avLst/>
          </a:prstGeom>
          <a:noFill/>
          <a:ln w="9525">
            <a:noFill/>
            <a:miter lim="800000"/>
            <a:headEnd/>
            <a:tailEnd/>
          </a:ln>
        </p:spPr>
        <p:txBody>
          <a:bodyPr>
            <a:spAutoFit/>
          </a:bodyPr>
          <a:lstStyle/>
          <a:p>
            <a:pPr>
              <a:spcBef>
                <a:spcPct val="50000"/>
              </a:spcBef>
            </a:pPr>
            <a:r>
              <a:rPr lang="en-US" sz="6000" b="0">
                <a:solidFill>
                  <a:srgbClr val="0000CC"/>
                </a:solidFill>
                <a:latin typeface="Arial" charset="0"/>
              </a:rPr>
              <a:t>Bạn Giang học giỏi.</a:t>
            </a:r>
          </a:p>
        </p:txBody>
      </p:sp>
    </p:spTree>
  </p:cSld>
  <p:clrMapOvr>
    <a:masterClrMapping/>
  </p:clrMapOvr>
  <p:transition spd="med">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0" y="0"/>
            <a:ext cx="5180013" cy="708025"/>
          </a:xfrm>
          <a:prstGeom prst="rect">
            <a:avLst/>
          </a:prstGeom>
          <a:noFill/>
          <a:ln w="9525">
            <a:noFill/>
            <a:miter lim="800000"/>
            <a:headEnd/>
            <a:tailEnd/>
          </a:ln>
          <a:effectLst/>
        </p:spPr>
        <p:txBody>
          <a:bodyPr>
            <a:spAutoFit/>
          </a:bodyPr>
          <a:lstStyle/>
          <a:p>
            <a:pPr>
              <a:spcBef>
                <a:spcPct val="50000"/>
              </a:spcBef>
              <a:defRPr/>
            </a:pPr>
            <a:r>
              <a:rPr lang="en-US" sz="4000">
                <a:solidFill>
                  <a:srgbClr val="006600"/>
                </a:solidFill>
                <a:effectLst>
                  <a:outerShdw blurRad="38100" dist="38100" dir="2700000" algn="tl">
                    <a:srgbClr val="000000"/>
                  </a:outerShdw>
                </a:effectLst>
                <a:latin typeface="Arial"/>
              </a:rPr>
              <a:t>TRÒ CHƠI:</a:t>
            </a:r>
          </a:p>
        </p:txBody>
      </p:sp>
      <p:sp>
        <p:nvSpPr>
          <p:cNvPr id="50179" name="Text Box 3"/>
          <p:cNvSpPr txBox="1">
            <a:spLocks noChangeArrowheads="1"/>
          </p:cNvSpPr>
          <p:nvPr/>
        </p:nvSpPr>
        <p:spPr bwMode="auto">
          <a:xfrm>
            <a:off x="4572000" y="0"/>
            <a:ext cx="3200400" cy="708025"/>
          </a:xfrm>
          <a:prstGeom prst="rect">
            <a:avLst/>
          </a:prstGeom>
          <a:noFill/>
          <a:ln w="9525">
            <a:noFill/>
            <a:miter lim="800000"/>
            <a:headEnd/>
            <a:tailEnd/>
          </a:ln>
          <a:effectLst/>
        </p:spPr>
        <p:txBody>
          <a:bodyPr>
            <a:spAutoFit/>
          </a:bodyPr>
          <a:lstStyle/>
          <a:p>
            <a:pPr>
              <a:spcBef>
                <a:spcPct val="50000"/>
              </a:spcBef>
              <a:defRPr/>
            </a:pPr>
            <a:r>
              <a:rPr lang="en-US" sz="4000">
                <a:solidFill>
                  <a:srgbClr val="FF0000"/>
                </a:solidFill>
                <a:effectLst>
                  <a:outerShdw blurRad="38100" dist="38100" dir="2700000" algn="tl">
                    <a:srgbClr val="000000"/>
                  </a:outerShdw>
                </a:effectLst>
                <a:latin typeface="Arial"/>
              </a:rPr>
              <a:t>Đóng vai</a:t>
            </a:r>
          </a:p>
        </p:txBody>
      </p:sp>
      <p:sp>
        <p:nvSpPr>
          <p:cNvPr id="50180" name="Text Box 4"/>
          <p:cNvSpPr txBox="1">
            <a:spLocks noChangeArrowheads="1"/>
          </p:cNvSpPr>
          <p:nvPr/>
        </p:nvSpPr>
        <p:spPr bwMode="auto">
          <a:xfrm>
            <a:off x="0" y="1660525"/>
            <a:ext cx="9144000" cy="1754188"/>
          </a:xfrm>
          <a:prstGeom prst="rect">
            <a:avLst/>
          </a:prstGeom>
          <a:noFill/>
          <a:ln w="9525">
            <a:noFill/>
            <a:miter lim="800000"/>
            <a:headEnd/>
            <a:tailEnd/>
          </a:ln>
          <a:effectLst/>
        </p:spPr>
        <p:txBody>
          <a:bodyPr>
            <a:spAutoFit/>
          </a:bodyPr>
          <a:lstStyle/>
          <a:p>
            <a:pPr>
              <a:spcBef>
                <a:spcPct val="50000"/>
              </a:spcBef>
              <a:defRPr/>
            </a:pPr>
            <a:r>
              <a:rPr lang="en-US" sz="3600">
                <a:solidFill>
                  <a:srgbClr val="0000FF"/>
                </a:solidFill>
                <a:effectLst>
                  <a:outerShdw blurRad="38100" dist="38100" dir="2700000" algn="tl">
                    <a:srgbClr val="000000"/>
                  </a:outerShdw>
                </a:effectLst>
                <a:latin typeface="Arial"/>
              </a:rPr>
              <a:t>         Cô giáo ra một bài toán khó, cả lớp chỉ có mỗi một bạn làm được. Hãy đặt câu cảm để bày tỏ sự thán phục.</a:t>
            </a:r>
          </a:p>
        </p:txBody>
      </p:sp>
      <p:sp>
        <p:nvSpPr>
          <p:cNvPr id="50181" name="Text Box 5"/>
          <p:cNvSpPr txBox="1">
            <a:spLocks noChangeArrowheads="1"/>
          </p:cNvSpPr>
          <p:nvPr/>
        </p:nvSpPr>
        <p:spPr bwMode="auto">
          <a:xfrm>
            <a:off x="-76200" y="4343400"/>
            <a:ext cx="9525000" cy="2308225"/>
          </a:xfrm>
          <a:prstGeom prst="rect">
            <a:avLst/>
          </a:prstGeom>
          <a:noFill/>
          <a:ln w="9525">
            <a:noFill/>
            <a:miter lim="800000"/>
            <a:headEnd/>
            <a:tailEnd/>
          </a:ln>
          <a:effectLst/>
        </p:spPr>
        <p:txBody>
          <a:bodyPr>
            <a:spAutoFit/>
          </a:bodyPr>
          <a:lstStyle/>
          <a:p>
            <a:pPr>
              <a:spcBef>
                <a:spcPct val="50000"/>
              </a:spcBef>
              <a:defRPr/>
            </a:pPr>
            <a:r>
              <a:rPr lang="en-US" sz="3600">
                <a:solidFill>
                  <a:srgbClr val="0000FF"/>
                </a:solidFill>
                <a:effectLst>
                  <a:outerShdw blurRad="38100" dist="38100" dir="2700000" algn="tl">
                    <a:srgbClr val="000000"/>
                  </a:outerShdw>
                </a:effectLst>
                <a:latin typeface="Arial"/>
              </a:rPr>
              <a:t>          Vào ngày sinh nhật của em, có một bạn học cũ đã chuyển trường từ lâu bỗng nhiên tới chúc mừng em. Hãy đặt câu cảm để bày tỏ sự ngạc nhiên và vui mừng.</a:t>
            </a:r>
          </a:p>
        </p:txBody>
      </p:sp>
      <p:sp>
        <p:nvSpPr>
          <p:cNvPr id="50182" name="Text Box 6"/>
          <p:cNvSpPr txBox="1">
            <a:spLocks noChangeArrowheads="1"/>
          </p:cNvSpPr>
          <p:nvPr/>
        </p:nvSpPr>
        <p:spPr bwMode="auto">
          <a:xfrm>
            <a:off x="304800" y="806450"/>
            <a:ext cx="3352800" cy="646113"/>
          </a:xfrm>
          <a:prstGeom prst="rect">
            <a:avLst/>
          </a:prstGeom>
          <a:noFill/>
          <a:ln w="9525">
            <a:noFill/>
            <a:miter lim="800000"/>
            <a:headEnd/>
            <a:tailEnd/>
          </a:ln>
        </p:spPr>
        <p:txBody>
          <a:bodyPr>
            <a:spAutoFit/>
          </a:bodyPr>
          <a:lstStyle/>
          <a:p>
            <a:pPr>
              <a:spcBef>
                <a:spcPct val="50000"/>
              </a:spcBef>
            </a:pPr>
            <a:r>
              <a:rPr lang="en-US" sz="3600" i="1">
                <a:solidFill>
                  <a:srgbClr val="800000"/>
                </a:solidFill>
                <a:latin typeface="Arial" charset="0"/>
              </a:rPr>
              <a:t>Tình huống a:</a:t>
            </a:r>
          </a:p>
        </p:txBody>
      </p:sp>
      <p:sp>
        <p:nvSpPr>
          <p:cNvPr id="50184" name="Text Box 8"/>
          <p:cNvSpPr txBox="1">
            <a:spLocks noChangeArrowheads="1"/>
          </p:cNvSpPr>
          <p:nvPr/>
        </p:nvSpPr>
        <p:spPr bwMode="auto">
          <a:xfrm>
            <a:off x="304800" y="3733800"/>
            <a:ext cx="3352800" cy="646113"/>
          </a:xfrm>
          <a:prstGeom prst="rect">
            <a:avLst/>
          </a:prstGeom>
          <a:noFill/>
          <a:ln w="9525">
            <a:noFill/>
            <a:miter lim="800000"/>
            <a:headEnd/>
            <a:tailEnd/>
          </a:ln>
        </p:spPr>
        <p:txBody>
          <a:bodyPr>
            <a:spAutoFit/>
          </a:bodyPr>
          <a:lstStyle/>
          <a:p>
            <a:pPr>
              <a:spcBef>
                <a:spcPct val="50000"/>
              </a:spcBef>
            </a:pPr>
            <a:r>
              <a:rPr lang="en-US" sz="3600" i="1">
                <a:solidFill>
                  <a:srgbClr val="800000"/>
                </a:solidFill>
                <a:latin typeface="Arial" charset="0"/>
              </a:rPr>
              <a:t>Tình huống b:</a:t>
            </a:r>
          </a:p>
        </p:txBody>
      </p:sp>
      <p:sp>
        <p:nvSpPr>
          <p:cNvPr id="50185" name="Text Box 9"/>
          <p:cNvSpPr txBox="1">
            <a:spLocks noChangeArrowheads="1"/>
          </p:cNvSpPr>
          <p:nvPr/>
        </p:nvSpPr>
        <p:spPr bwMode="auto">
          <a:xfrm>
            <a:off x="3429000" y="806450"/>
            <a:ext cx="4724400" cy="646113"/>
          </a:xfrm>
          <a:prstGeom prst="rect">
            <a:avLst/>
          </a:prstGeom>
          <a:noFill/>
          <a:ln w="9525">
            <a:noFill/>
            <a:miter lim="800000"/>
            <a:headEnd/>
            <a:tailEnd/>
          </a:ln>
        </p:spPr>
        <p:txBody>
          <a:bodyPr>
            <a:spAutoFit/>
          </a:bodyPr>
          <a:lstStyle/>
          <a:p>
            <a:pPr>
              <a:spcBef>
                <a:spcPct val="50000"/>
              </a:spcBef>
            </a:pPr>
            <a:r>
              <a:rPr lang="en-US" sz="3600">
                <a:solidFill>
                  <a:srgbClr val="CC0099"/>
                </a:solidFill>
                <a:latin typeface="Arial" charset="0"/>
              </a:rPr>
              <a:t>Nhóm 1, 2, 3, 4</a:t>
            </a:r>
          </a:p>
        </p:txBody>
      </p:sp>
      <p:sp>
        <p:nvSpPr>
          <p:cNvPr id="50186" name="Text Box 10"/>
          <p:cNvSpPr txBox="1">
            <a:spLocks noChangeArrowheads="1"/>
          </p:cNvSpPr>
          <p:nvPr/>
        </p:nvSpPr>
        <p:spPr bwMode="auto">
          <a:xfrm>
            <a:off x="3657600" y="3657600"/>
            <a:ext cx="4191000" cy="646113"/>
          </a:xfrm>
          <a:prstGeom prst="rect">
            <a:avLst/>
          </a:prstGeom>
          <a:noFill/>
          <a:ln w="9525">
            <a:noFill/>
            <a:miter lim="800000"/>
            <a:headEnd/>
            <a:tailEnd/>
          </a:ln>
        </p:spPr>
        <p:txBody>
          <a:bodyPr>
            <a:spAutoFit/>
          </a:bodyPr>
          <a:lstStyle/>
          <a:p>
            <a:pPr>
              <a:spcBef>
                <a:spcPct val="50000"/>
              </a:spcBef>
            </a:pPr>
            <a:r>
              <a:rPr lang="en-US" sz="3600">
                <a:solidFill>
                  <a:srgbClr val="CC0099"/>
                </a:solidFill>
                <a:latin typeface="Arial" charset="0"/>
              </a:rPr>
              <a:t>Nhóm 5, 6, 7, 8</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checkerboard(across)">
                                      <p:cBhvr>
                                        <p:cTn id="7" dur="500"/>
                                        <p:tgtEl>
                                          <p:spTgt spid="5017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0179"/>
                                        </p:tgtEl>
                                        <p:attrNameLst>
                                          <p:attrName>style.visibility</p:attrName>
                                        </p:attrNameLst>
                                      </p:cBhvr>
                                      <p:to>
                                        <p:strVal val="visible"/>
                                      </p:to>
                                    </p:set>
                                    <p:animEffect transition="in" filter="checkerboard(across)">
                                      <p:cBhvr>
                                        <p:cTn id="10" dur="500"/>
                                        <p:tgtEl>
                                          <p:spTgt spid="5017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50182"/>
                                        </p:tgtEl>
                                        <p:attrNameLst>
                                          <p:attrName>style.visibility</p:attrName>
                                        </p:attrNameLst>
                                      </p:cBhvr>
                                      <p:to>
                                        <p:strVal val="visible"/>
                                      </p:to>
                                    </p:set>
                                    <p:animEffect transition="in" filter="checkerboard(across)">
                                      <p:cBhvr>
                                        <p:cTn id="15" dur="500"/>
                                        <p:tgtEl>
                                          <p:spTgt spid="50182"/>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50180"/>
                                        </p:tgtEl>
                                        <p:attrNameLst>
                                          <p:attrName>style.visibility</p:attrName>
                                        </p:attrNameLst>
                                      </p:cBhvr>
                                      <p:to>
                                        <p:strVal val="visible"/>
                                      </p:to>
                                    </p:set>
                                    <p:animEffect transition="in" filter="checkerboard(across)">
                                      <p:cBhvr>
                                        <p:cTn id="18" dur="500"/>
                                        <p:tgtEl>
                                          <p:spTgt spid="50180"/>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50184"/>
                                        </p:tgtEl>
                                        <p:attrNameLst>
                                          <p:attrName>style.visibility</p:attrName>
                                        </p:attrNameLst>
                                      </p:cBhvr>
                                      <p:to>
                                        <p:strVal val="visible"/>
                                      </p:to>
                                    </p:set>
                                    <p:animEffect transition="in" filter="checkerboard(across)">
                                      <p:cBhvr>
                                        <p:cTn id="21" dur="500"/>
                                        <p:tgtEl>
                                          <p:spTgt spid="50184"/>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50181"/>
                                        </p:tgtEl>
                                        <p:attrNameLst>
                                          <p:attrName>style.visibility</p:attrName>
                                        </p:attrNameLst>
                                      </p:cBhvr>
                                      <p:to>
                                        <p:strVal val="visible"/>
                                      </p:to>
                                    </p:set>
                                    <p:animEffect transition="in" filter="checkerboard(across)">
                                      <p:cBhvr>
                                        <p:cTn id="24" dur="500"/>
                                        <p:tgtEl>
                                          <p:spTgt spid="5018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50185"/>
                                        </p:tgtEl>
                                        <p:attrNameLst>
                                          <p:attrName>style.visibility</p:attrName>
                                        </p:attrNameLst>
                                      </p:cBhvr>
                                      <p:to>
                                        <p:strVal val="visible"/>
                                      </p:to>
                                    </p:set>
                                    <p:animEffect transition="in" filter="checkerboard(across)">
                                      <p:cBhvr>
                                        <p:cTn id="29" dur="500"/>
                                        <p:tgtEl>
                                          <p:spTgt spid="50185"/>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50186"/>
                                        </p:tgtEl>
                                        <p:attrNameLst>
                                          <p:attrName>style.visibility</p:attrName>
                                        </p:attrNameLst>
                                      </p:cBhvr>
                                      <p:to>
                                        <p:strVal val="visible"/>
                                      </p:to>
                                    </p:set>
                                    <p:animEffect transition="in" filter="checkerboard(across)">
                                      <p:cBhvr>
                                        <p:cTn id="32" dur="500"/>
                                        <p:tgtEl>
                                          <p:spTgt spid="50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p:bldP spid="50180" grpId="0"/>
      <p:bldP spid="50181" grpId="0"/>
      <p:bldP spid="50182" grpId="0"/>
      <p:bldP spid="50184" grpId="0"/>
      <p:bldP spid="50185" grpId="0"/>
      <p:bldP spid="5018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0" y="0"/>
            <a:ext cx="3581400" cy="708025"/>
          </a:xfrm>
          <a:prstGeom prst="rect">
            <a:avLst/>
          </a:prstGeom>
          <a:noFill/>
          <a:ln w="9525">
            <a:noFill/>
            <a:miter lim="800000"/>
            <a:headEnd/>
            <a:tailEnd/>
          </a:ln>
          <a:effectLst/>
        </p:spPr>
        <p:txBody>
          <a:bodyPr>
            <a:spAutoFit/>
          </a:bodyPr>
          <a:lstStyle/>
          <a:p>
            <a:pPr>
              <a:spcBef>
                <a:spcPct val="50000"/>
              </a:spcBef>
              <a:defRPr/>
            </a:pPr>
            <a:r>
              <a:rPr lang="en-US" sz="4000">
                <a:solidFill>
                  <a:srgbClr val="006600"/>
                </a:solidFill>
                <a:effectLst>
                  <a:outerShdw blurRad="38100" dist="38100" dir="2700000" algn="tl">
                    <a:srgbClr val="000000"/>
                  </a:outerShdw>
                </a:effectLst>
                <a:latin typeface="Arial"/>
              </a:rPr>
              <a:t>TRÒ CHƠI:</a:t>
            </a:r>
          </a:p>
        </p:txBody>
      </p:sp>
      <p:sp>
        <p:nvSpPr>
          <p:cNvPr id="15363" name="Text Box 3"/>
          <p:cNvSpPr txBox="1">
            <a:spLocks noChangeArrowheads="1"/>
          </p:cNvSpPr>
          <p:nvPr/>
        </p:nvSpPr>
        <p:spPr bwMode="auto">
          <a:xfrm>
            <a:off x="4572000" y="0"/>
            <a:ext cx="3200400" cy="708025"/>
          </a:xfrm>
          <a:prstGeom prst="rect">
            <a:avLst/>
          </a:prstGeom>
          <a:noFill/>
          <a:ln w="9525">
            <a:noFill/>
            <a:miter lim="800000"/>
            <a:headEnd/>
            <a:tailEnd/>
          </a:ln>
        </p:spPr>
        <p:txBody>
          <a:bodyPr>
            <a:spAutoFit/>
          </a:bodyPr>
          <a:lstStyle/>
          <a:p>
            <a:pPr>
              <a:spcBef>
                <a:spcPct val="50000"/>
              </a:spcBef>
            </a:pPr>
            <a:r>
              <a:rPr lang="en-US" sz="4000">
                <a:solidFill>
                  <a:srgbClr val="FF0000"/>
                </a:solidFill>
                <a:latin typeface="Arial" charset="0"/>
              </a:rPr>
              <a:t>Đóng vai</a:t>
            </a:r>
          </a:p>
        </p:txBody>
      </p:sp>
      <p:sp>
        <p:nvSpPr>
          <p:cNvPr id="55308" name="Text Box 12"/>
          <p:cNvSpPr txBox="1">
            <a:spLocks noChangeArrowheads="1"/>
          </p:cNvSpPr>
          <p:nvPr/>
        </p:nvSpPr>
        <p:spPr bwMode="auto">
          <a:xfrm>
            <a:off x="0" y="2720975"/>
            <a:ext cx="10515600" cy="1477963"/>
          </a:xfrm>
          <a:prstGeom prst="rect">
            <a:avLst/>
          </a:prstGeom>
          <a:noFill/>
          <a:ln w="9525">
            <a:noFill/>
            <a:miter lim="800000"/>
            <a:headEnd/>
            <a:tailEnd/>
          </a:ln>
          <a:effectLst/>
        </p:spPr>
        <p:txBody>
          <a:bodyPr>
            <a:spAutoFit/>
          </a:bodyPr>
          <a:lstStyle/>
          <a:p>
            <a:pPr>
              <a:spcBef>
                <a:spcPct val="50000"/>
              </a:spcBef>
              <a:defRPr/>
            </a:pPr>
            <a:r>
              <a:rPr lang="en-US" sz="3600">
                <a:solidFill>
                  <a:srgbClr val="990099"/>
                </a:solidFill>
                <a:effectLst>
                  <a:outerShdw blurRad="38100" dist="38100" dir="2700000" algn="tl">
                    <a:srgbClr val="000000"/>
                  </a:outerShdw>
                </a:effectLst>
                <a:latin typeface="Arial"/>
              </a:rPr>
              <a:t>-Phải có câu cảm phù hợp với tình huống.</a:t>
            </a:r>
          </a:p>
          <a:p>
            <a:pPr>
              <a:spcBef>
                <a:spcPct val="50000"/>
              </a:spcBef>
              <a:defRPr/>
            </a:pPr>
            <a:r>
              <a:rPr lang="en-US" sz="3600">
                <a:solidFill>
                  <a:srgbClr val="990099"/>
                </a:solidFill>
                <a:effectLst>
                  <a:outerShdw blurRad="38100" dist="38100" dir="2700000" algn="tl">
                    <a:srgbClr val="000000"/>
                  </a:outerShdw>
                </a:effectLst>
                <a:latin typeface="Arial"/>
              </a:rPr>
              <a:t>-Phong cách đóng vai tự nhiên, sáng tạo.</a:t>
            </a:r>
          </a:p>
        </p:txBody>
      </p:sp>
      <p:sp>
        <p:nvSpPr>
          <p:cNvPr id="55309" name="Text Box 13"/>
          <p:cNvSpPr txBox="1">
            <a:spLocks noChangeArrowheads="1"/>
          </p:cNvSpPr>
          <p:nvPr/>
        </p:nvSpPr>
        <p:spPr bwMode="auto">
          <a:xfrm>
            <a:off x="1752600" y="1447800"/>
            <a:ext cx="5867400" cy="708025"/>
          </a:xfrm>
          <a:prstGeom prst="rect">
            <a:avLst/>
          </a:prstGeom>
          <a:noFill/>
          <a:ln w="9525">
            <a:noFill/>
            <a:miter lim="800000"/>
            <a:headEnd/>
            <a:tailEnd/>
          </a:ln>
          <a:effectLst/>
        </p:spPr>
        <p:txBody>
          <a:bodyPr>
            <a:spAutoFit/>
          </a:bodyPr>
          <a:lstStyle/>
          <a:p>
            <a:pPr>
              <a:spcBef>
                <a:spcPct val="50000"/>
              </a:spcBef>
              <a:defRPr/>
            </a:pPr>
            <a:r>
              <a:rPr lang="en-US" sz="4000" i="1">
                <a:solidFill>
                  <a:srgbClr val="6600FF"/>
                </a:solidFill>
                <a:effectLst>
                  <a:outerShdw blurRad="38100" dist="38100" dir="2700000" algn="tl">
                    <a:srgbClr val="000000"/>
                  </a:outerShdw>
                </a:effectLst>
                <a:latin typeface="Arial"/>
              </a:rPr>
              <a:t>Tiêu chí bình chọn:</a:t>
            </a:r>
          </a:p>
        </p:txBody>
      </p:sp>
      <p:pic>
        <p:nvPicPr>
          <p:cNvPr id="15366" name="Picture 14" descr="chu be2"/>
          <p:cNvPicPr>
            <a:picLocks noChangeAspect="1" noChangeArrowheads="1" noCrop="1"/>
          </p:cNvPicPr>
          <p:nvPr/>
        </p:nvPicPr>
        <p:blipFill>
          <a:blip r:embed="rId2"/>
          <a:srcRect/>
          <a:stretch>
            <a:fillRect/>
          </a:stretch>
        </p:blipFill>
        <p:spPr bwMode="auto">
          <a:xfrm>
            <a:off x="381000" y="4724400"/>
            <a:ext cx="1343025" cy="2085975"/>
          </a:xfrm>
          <a:prstGeom prst="rect">
            <a:avLst/>
          </a:prstGeom>
          <a:noFill/>
          <a:ln w="9525">
            <a:noFill/>
            <a:miter lim="800000"/>
            <a:headEnd/>
            <a:tailEnd/>
          </a:ln>
        </p:spPr>
      </p:pic>
      <p:pic>
        <p:nvPicPr>
          <p:cNvPr id="15367" name="Picture 15" descr="chu be"/>
          <p:cNvPicPr>
            <a:picLocks noChangeAspect="1" noChangeArrowheads="1" noCrop="1"/>
          </p:cNvPicPr>
          <p:nvPr/>
        </p:nvPicPr>
        <p:blipFill>
          <a:blip r:embed="rId3"/>
          <a:srcRect/>
          <a:stretch>
            <a:fillRect/>
          </a:stretch>
        </p:blipFill>
        <p:spPr bwMode="auto">
          <a:xfrm>
            <a:off x="7010400" y="4933950"/>
            <a:ext cx="1343025" cy="1924050"/>
          </a:xfrm>
          <a:prstGeom prst="rect">
            <a:avLst/>
          </a:prstGeom>
          <a:noFill/>
          <a:ln w="9525">
            <a:noFill/>
            <a:miter lim="800000"/>
            <a:headEnd/>
            <a:tailEnd/>
          </a:ln>
        </p:spPr>
      </p:pic>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withEffect">
                                  <p:stCondLst>
                                    <p:cond delay="0"/>
                                  </p:stCondLst>
                                  <p:childTnLst>
                                    <p:set>
                                      <p:cBhvr>
                                        <p:cTn id="6" dur="1" fill="hold">
                                          <p:stCondLst>
                                            <p:cond delay="0"/>
                                          </p:stCondLst>
                                        </p:cTn>
                                        <p:tgtEl>
                                          <p:spTgt spid="55308"/>
                                        </p:tgtEl>
                                        <p:attrNameLst>
                                          <p:attrName>style.visibility</p:attrName>
                                        </p:attrNameLst>
                                      </p:cBhvr>
                                      <p:to>
                                        <p:strVal val="visible"/>
                                      </p:to>
                                    </p:set>
                                    <p:animEffect transition="in" filter="strips(downRight)">
                                      <p:cBhvr>
                                        <p:cTn id="7" dur="3000"/>
                                        <p:tgtEl>
                                          <p:spTgt spid="55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 Box 4"/>
          <p:cNvSpPr txBox="1">
            <a:spLocks noChangeArrowheads="1"/>
          </p:cNvSpPr>
          <p:nvPr/>
        </p:nvSpPr>
        <p:spPr bwMode="auto">
          <a:xfrm>
            <a:off x="0" y="1371600"/>
            <a:ext cx="9144000" cy="1323975"/>
          </a:xfrm>
          <a:prstGeom prst="rect">
            <a:avLst/>
          </a:prstGeom>
          <a:noFill/>
          <a:ln w="9525">
            <a:noFill/>
            <a:miter lim="800000"/>
            <a:headEnd/>
            <a:tailEnd/>
          </a:ln>
          <a:effectLst/>
        </p:spPr>
        <p:txBody>
          <a:bodyPr>
            <a:spAutoFit/>
          </a:bodyPr>
          <a:lstStyle/>
          <a:p>
            <a:pPr>
              <a:spcBef>
                <a:spcPct val="50000"/>
              </a:spcBef>
              <a:defRPr/>
            </a:pPr>
            <a:r>
              <a:rPr lang="en-US" sz="4000">
                <a:solidFill>
                  <a:srgbClr val="000099"/>
                </a:solidFill>
                <a:effectLst>
                  <a:outerShdw blurRad="38100" dist="38100" dir="2700000" algn="tl">
                    <a:srgbClr val="000000"/>
                  </a:outerShdw>
                </a:effectLst>
                <a:latin typeface="Arial"/>
              </a:rPr>
              <a:t>Bài 3: </a:t>
            </a:r>
            <a:r>
              <a:rPr lang="en-US" sz="4000" i="1">
                <a:solidFill>
                  <a:srgbClr val="000099"/>
                </a:solidFill>
                <a:effectLst>
                  <a:outerShdw blurRad="38100" dist="38100" dir="2700000" algn="tl">
                    <a:srgbClr val="000000"/>
                  </a:outerShdw>
                </a:effectLst>
                <a:latin typeface="Arial"/>
              </a:rPr>
              <a:t>Những câu cảm sau đây bộc lộ cảm xúc gì?</a:t>
            </a:r>
          </a:p>
        </p:txBody>
      </p:sp>
      <p:sp>
        <p:nvSpPr>
          <p:cNvPr id="51205" name="Text Box 5"/>
          <p:cNvSpPr txBox="1">
            <a:spLocks noChangeArrowheads="1"/>
          </p:cNvSpPr>
          <p:nvPr/>
        </p:nvSpPr>
        <p:spPr bwMode="auto">
          <a:xfrm>
            <a:off x="533400" y="3260725"/>
            <a:ext cx="8839200" cy="2800350"/>
          </a:xfrm>
          <a:prstGeom prst="rect">
            <a:avLst/>
          </a:prstGeom>
          <a:noFill/>
          <a:ln w="9525">
            <a:noFill/>
            <a:miter lim="800000"/>
            <a:headEnd/>
            <a:tailEnd/>
          </a:ln>
          <a:effectLst/>
        </p:spPr>
        <p:txBody>
          <a:bodyPr>
            <a:spAutoFit/>
          </a:bodyPr>
          <a:lstStyle/>
          <a:p>
            <a:pPr>
              <a:spcBef>
                <a:spcPct val="50000"/>
              </a:spcBef>
              <a:defRPr/>
            </a:pPr>
            <a:r>
              <a:rPr lang="en-US" sz="4400">
                <a:solidFill>
                  <a:srgbClr val="003300"/>
                </a:solidFill>
                <a:effectLst>
                  <a:outerShdw blurRad="38100" dist="38100" dir="2700000" algn="tl">
                    <a:srgbClr val="000000"/>
                  </a:outerShdw>
                </a:effectLst>
                <a:latin typeface="Arial"/>
              </a:rPr>
              <a:t>a. Ôi, bạn Nam đến kìa!</a:t>
            </a:r>
          </a:p>
          <a:p>
            <a:pPr>
              <a:spcBef>
                <a:spcPct val="50000"/>
              </a:spcBef>
              <a:defRPr/>
            </a:pPr>
            <a:r>
              <a:rPr lang="en-US" sz="4400">
                <a:solidFill>
                  <a:srgbClr val="003300"/>
                </a:solidFill>
                <a:effectLst>
                  <a:outerShdw blurRad="38100" dist="38100" dir="2700000" algn="tl">
                    <a:srgbClr val="000000"/>
                  </a:outerShdw>
                </a:effectLst>
                <a:latin typeface="Arial"/>
              </a:rPr>
              <a:t>b. Ồ, bạn Nam thông minh quá!</a:t>
            </a:r>
          </a:p>
          <a:p>
            <a:pPr>
              <a:spcBef>
                <a:spcPct val="50000"/>
              </a:spcBef>
              <a:defRPr/>
            </a:pPr>
            <a:r>
              <a:rPr lang="en-US" sz="4400">
                <a:solidFill>
                  <a:srgbClr val="003300"/>
                </a:solidFill>
                <a:effectLst>
                  <a:outerShdw blurRad="38100" dist="38100" dir="2700000" algn="tl">
                    <a:srgbClr val="000000"/>
                  </a:outerShdw>
                </a:effectLst>
                <a:latin typeface="Arial"/>
              </a:rPr>
              <a:t>c. Trời, thật là kinh khủng!</a:t>
            </a:r>
          </a:p>
        </p:txBody>
      </p:sp>
      <p:sp>
        <p:nvSpPr>
          <p:cNvPr id="51206" name="Text Box 6"/>
          <p:cNvSpPr txBox="1">
            <a:spLocks noChangeArrowheads="1"/>
          </p:cNvSpPr>
          <p:nvPr/>
        </p:nvSpPr>
        <p:spPr bwMode="auto">
          <a:xfrm>
            <a:off x="304800" y="381000"/>
            <a:ext cx="5410200" cy="708025"/>
          </a:xfrm>
          <a:prstGeom prst="rect">
            <a:avLst/>
          </a:prstGeom>
          <a:noFill/>
          <a:ln w="9525">
            <a:noFill/>
            <a:miter lim="800000"/>
            <a:headEnd/>
            <a:tailEnd/>
          </a:ln>
          <a:effectLst/>
        </p:spPr>
        <p:txBody>
          <a:bodyPr>
            <a:spAutoFit/>
          </a:bodyPr>
          <a:lstStyle/>
          <a:p>
            <a:pPr>
              <a:spcBef>
                <a:spcPct val="50000"/>
              </a:spcBef>
              <a:defRPr/>
            </a:pPr>
            <a:r>
              <a:rPr lang="en-US" sz="4000">
                <a:solidFill>
                  <a:srgbClr val="990000"/>
                </a:solidFill>
                <a:effectLst>
                  <a:outerShdw blurRad="38100" dist="38100" dir="2700000" algn="tl">
                    <a:srgbClr val="000000"/>
                  </a:outerShdw>
                </a:effectLst>
                <a:latin typeface="Arial"/>
              </a:rPr>
              <a:t>III/ Luyện tập:</a:t>
            </a:r>
          </a:p>
        </p:txBody>
      </p:sp>
    </p:spTree>
  </p:cSld>
  <p:clrMapOvr>
    <a:masterClrMapping/>
  </p:clrMapOvr>
  <p:transition spd="med">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0" y="166688"/>
            <a:ext cx="5180013" cy="769937"/>
          </a:xfrm>
          <a:prstGeom prst="rect">
            <a:avLst/>
          </a:prstGeom>
          <a:noFill/>
          <a:ln w="9525">
            <a:noFill/>
            <a:miter lim="800000"/>
            <a:headEnd/>
            <a:tailEnd/>
          </a:ln>
          <a:effectLst/>
        </p:spPr>
        <p:txBody>
          <a:bodyPr>
            <a:spAutoFit/>
          </a:bodyPr>
          <a:lstStyle/>
          <a:p>
            <a:pPr>
              <a:spcBef>
                <a:spcPct val="50000"/>
              </a:spcBef>
              <a:defRPr/>
            </a:pPr>
            <a:r>
              <a:rPr lang="en-US" sz="4400" u="sng">
                <a:solidFill>
                  <a:srgbClr val="006600"/>
                </a:solidFill>
                <a:effectLst>
                  <a:outerShdw blurRad="38100" dist="38100" dir="2700000" algn="tl">
                    <a:srgbClr val="000000"/>
                  </a:outerShdw>
                </a:effectLst>
                <a:latin typeface="Arial"/>
              </a:rPr>
              <a:t>Luyện từ và câu: </a:t>
            </a:r>
          </a:p>
        </p:txBody>
      </p:sp>
      <p:sp>
        <p:nvSpPr>
          <p:cNvPr id="52227" name="Text Box 3"/>
          <p:cNvSpPr txBox="1">
            <a:spLocks noChangeArrowheads="1"/>
          </p:cNvSpPr>
          <p:nvPr/>
        </p:nvSpPr>
        <p:spPr bwMode="auto">
          <a:xfrm>
            <a:off x="5257800" y="152400"/>
            <a:ext cx="3200400" cy="830263"/>
          </a:xfrm>
          <a:prstGeom prst="rect">
            <a:avLst/>
          </a:prstGeom>
          <a:noFill/>
          <a:ln w="9525">
            <a:noFill/>
            <a:miter lim="800000"/>
            <a:headEnd/>
            <a:tailEnd/>
          </a:ln>
          <a:effectLst/>
        </p:spPr>
        <p:txBody>
          <a:bodyPr>
            <a:spAutoFit/>
          </a:bodyPr>
          <a:lstStyle/>
          <a:p>
            <a:pPr>
              <a:spcBef>
                <a:spcPct val="50000"/>
              </a:spcBef>
              <a:defRPr/>
            </a:pPr>
            <a:r>
              <a:rPr lang="en-US" sz="4800" b="0">
                <a:solidFill>
                  <a:srgbClr val="6600CC"/>
                </a:solidFill>
                <a:effectLst>
                  <a:outerShdw blurRad="38100" dist="38100" dir="2700000" algn="tl">
                    <a:srgbClr val="000000"/>
                  </a:outerShdw>
                </a:effectLst>
                <a:latin typeface="Arial"/>
              </a:rPr>
              <a:t>Câu cảm</a:t>
            </a:r>
          </a:p>
        </p:txBody>
      </p:sp>
      <p:sp>
        <p:nvSpPr>
          <p:cNvPr id="17412" name="Text Box 4"/>
          <p:cNvSpPr txBox="1">
            <a:spLocks noChangeArrowheads="1"/>
          </p:cNvSpPr>
          <p:nvPr/>
        </p:nvSpPr>
        <p:spPr bwMode="auto">
          <a:xfrm>
            <a:off x="457200" y="1203325"/>
            <a:ext cx="3886200" cy="646113"/>
          </a:xfrm>
          <a:prstGeom prst="rect">
            <a:avLst/>
          </a:prstGeom>
          <a:noFill/>
          <a:ln w="9525">
            <a:noFill/>
            <a:miter lim="800000"/>
            <a:headEnd/>
            <a:tailEnd/>
          </a:ln>
        </p:spPr>
        <p:txBody>
          <a:bodyPr>
            <a:spAutoFit/>
          </a:bodyPr>
          <a:lstStyle/>
          <a:p>
            <a:pPr>
              <a:spcBef>
                <a:spcPct val="50000"/>
              </a:spcBef>
            </a:pPr>
            <a:r>
              <a:rPr lang="en-US" sz="3600">
                <a:solidFill>
                  <a:srgbClr val="800000"/>
                </a:solidFill>
                <a:latin typeface="Arial" charset="0"/>
              </a:rPr>
              <a:t>II/ Ghi nhớ:</a:t>
            </a:r>
          </a:p>
        </p:txBody>
      </p:sp>
      <p:sp>
        <p:nvSpPr>
          <p:cNvPr id="52231" name="Text Box 7"/>
          <p:cNvSpPr txBox="1">
            <a:spLocks noChangeArrowheads="1"/>
          </p:cNvSpPr>
          <p:nvPr/>
        </p:nvSpPr>
        <p:spPr bwMode="auto">
          <a:xfrm>
            <a:off x="76200" y="2362200"/>
            <a:ext cx="8839200" cy="4246563"/>
          </a:xfrm>
          <a:prstGeom prst="rect">
            <a:avLst/>
          </a:prstGeom>
          <a:solidFill>
            <a:srgbClr val="FFFFFF"/>
          </a:solidFill>
          <a:ln w="9525">
            <a:solidFill>
              <a:srgbClr val="A50021"/>
            </a:solidFill>
            <a:miter lim="800000"/>
            <a:headEnd/>
            <a:tailEnd/>
          </a:ln>
          <a:effectLst/>
        </p:spPr>
        <p:txBody>
          <a:bodyPr>
            <a:spAutoFit/>
          </a:bodyPr>
          <a:lstStyle/>
          <a:p>
            <a:pPr marL="342900" indent="-342900" algn="just">
              <a:spcBef>
                <a:spcPct val="50000"/>
              </a:spcBef>
              <a:buFontTx/>
              <a:buAutoNum type="arabicPeriod"/>
              <a:defRPr/>
            </a:pPr>
            <a:r>
              <a:rPr lang="en-US" sz="3600" b="0">
                <a:solidFill>
                  <a:srgbClr val="000099"/>
                </a:solidFill>
                <a:effectLst>
                  <a:outerShdw blurRad="38100" dist="38100" dir="2700000" algn="tl">
                    <a:srgbClr val="C0C0C0"/>
                  </a:outerShdw>
                </a:effectLst>
                <a:latin typeface="Arial"/>
              </a:rPr>
              <a:t>Câu cảm( câu cảm thán ) là câu dùng để bộc lộ cảm xúc ( vui mừng, thán phục, đau xót, ngạc nhiên,...) của người nói.</a:t>
            </a:r>
          </a:p>
          <a:p>
            <a:pPr marL="342900" indent="-342900" algn="just">
              <a:spcBef>
                <a:spcPct val="50000"/>
              </a:spcBef>
              <a:defRPr/>
            </a:pPr>
            <a:r>
              <a:rPr lang="en-US" sz="3600" b="0">
                <a:solidFill>
                  <a:srgbClr val="000099"/>
                </a:solidFill>
                <a:effectLst>
                  <a:outerShdw blurRad="38100" dist="38100" dir="2700000" algn="tl">
                    <a:srgbClr val="C0C0C0"/>
                  </a:outerShdw>
                </a:effectLst>
                <a:latin typeface="Arial"/>
              </a:rPr>
              <a:t>2.Trong câu cảm, thường có các từ ngữ: </a:t>
            </a:r>
            <a:r>
              <a:rPr lang="en-US" sz="3600" b="0">
                <a:solidFill>
                  <a:srgbClr val="CC3300"/>
                </a:solidFill>
                <a:effectLst>
                  <a:outerShdw blurRad="38100" dist="38100" dir="2700000" algn="tl">
                    <a:srgbClr val="C0C0C0"/>
                  </a:outerShdw>
                </a:effectLst>
                <a:latin typeface="Arial"/>
              </a:rPr>
              <a:t>ôi, chao, chà, trời; quá, lắm, thật</a:t>
            </a:r>
            <a:r>
              <a:rPr lang="en-US" sz="3600" b="0">
                <a:solidFill>
                  <a:srgbClr val="000099"/>
                </a:solidFill>
                <a:effectLst>
                  <a:outerShdw blurRad="38100" dist="38100" dir="2700000" algn="tl">
                    <a:srgbClr val="C0C0C0"/>
                  </a:outerShdw>
                </a:effectLst>
                <a:latin typeface="Arial"/>
              </a:rPr>
              <a:t>...Khi viết, cuối câu cảm thường có dấu chấm than( ! ).</a:t>
            </a:r>
          </a:p>
        </p:txBody>
      </p:sp>
    </p:spTree>
  </p:cSld>
  <p:clrMapOvr>
    <a:masterClrMapping/>
  </p:clrMapOvr>
  <p:transition spd="med">
    <p:whee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Text Box 5"/>
          <p:cNvSpPr txBox="1">
            <a:spLocks noChangeArrowheads="1"/>
          </p:cNvSpPr>
          <p:nvPr/>
        </p:nvSpPr>
        <p:spPr bwMode="auto">
          <a:xfrm>
            <a:off x="2667000" y="838200"/>
            <a:ext cx="3733800" cy="1006475"/>
          </a:xfrm>
          <a:prstGeom prst="rect">
            <a:avLst/>
          </a:prstGeom>
          <a:noFill/>
          <a:ln w="9525">
            <a:noFill/>
            <a:miter lim="800000"/>
            <a:headEnd/>
            <a:tailEnd/>
          </a:ln>
          <a:effectLst/>
        </p:spPr>
        <p:txBody>
          <a:bodyPr>
            <a:spAutoFit/>
          </a:bodyPr>
          <a:lstStyle/>
          <a:p>
            <a:pPr algn="ctr">
              <a:spcBef>
                <a:spcPct val="50000"/>
              </a:spcBef>
              <a:defRPr/>
            </a:pPr>
            <a:r>
              <a:rPr lang="en-US" sz="6000" b="0">
                <a:solidFill>
                  <a:srgbClr val="000099"/>
                </a:solidFill>
                <a:effectLst>
                  <a:outerShdw blurRad="38100" dist="38100" dir="2700000" algn="tl">
                    <a:srgbClr val="000000"/>
                  </a:outerShdw>
                </a:effectLst>
                <a:latin typeface="Arial"/>
              </a:rPr>
              <a:t>Bài sau:</a:t>
            </a:r>
          </a:p>
        </p:txBody>
      </p:sp>
      <p:sp>
        <p:nvSpPr>
          <p:cNvPr id="53254" name="Text Box 6"/>
          <p:cNvSpPr txBox="1">
            <a:spLocks noChangeArrowheads="1"/>
          </p:cNvSpPr>
          <p:nvPr/>
        </p:nvSpPr>
        <p:spPr bwMode="auto">
          <a:xfrm>
            <a:off x="0" y="2438400"/>
            <a:ext cx="9144000" cy="1006475"/>
          </a:xfrm>
          <a:prstGeom prst="rect">
            <a:avLst/>
          </a:prstGeom>
          <a:noFill/>
          <a:ln w="9525">
            <a:noFill/>
            <a:miter lim="800000"/>
            <a:headEnd/>
            <a:tailEnd/>
          </a:ln>
          <a:effectLst/>
        </p:spPr>
        <p:txBody>
          <a:bodyPr>
            <a:spAutoFit/>
          </a:bodyPr>
          <a:lstStyle/>
          <a:p>
            <a:pPr algn="ctr">
              <a:spcBef>
                <a:spcPct val="50000"/>
              </a:spcBef>
              <a:defRPr/>
            </a:pPr>
            <a:r>
              <a:rPr lang="en-US" sz="6000" b="0">
                <a:solidFill>
                  <a:srgbClr val="CC0099"/>
                </a:solidFill>
                <a:effectLst>
                  <a:outerShdw blurRad="38100" dist="38100" dir="2700000" algn="tl">
                    <a:srgbClr val="000000"/>
                  </a:outerShdw>
                </a:effectLst>
                <a:latin typeface="Arial"/>
              </a:rPr>
              <a:t>Thêm trạng ngữ cho câu</a:t>
            </a:r>
          </a:p>
        </p:txBody>
      </p:sp>
    </p:spTree>
  </p:cSld>
  <p:clrMapOvr>
    <a:masterClrMapping/>
  </p:clrMapOvr>
  <p:transition spd="med">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7" name="Picture 5" descr="Nguoi an xin"/>
          <p:cNvPicPr>
            <a:picLocks noChangeAspect="1" noChangeArrowheads="1"/>
          </p:cNvPicPr>
          <p:nvPr/>
        </p:nvPicPr>
        <p:blipFill>
          <a:blip r:embed="rId2"/>
          <a:srcRect/>
          <a:stretch>
            <a:fillRect/>
          </a:stretch>
        </p:blipFill>
        <p:spPr bwMode="auto">
          <a:xfrm>
            <a:off x="304800" y="0"/>
            <a:ext cx="8534400" cy="5715000"/>
          </a:xfrm>
          <a:prstGeom prst="rect">
            <a:avLst/>
          </a:prstGeom>
          <a:noFill/>
          <a:ln w="9525">
            <a:noFill/>
            <a:miter lim="800000"/>
            <a:headEnd/>
            <a:tailEnd/>
          </a:ln>
        </p:spPr>
      </p:pic>
      <p:sp>
        <p:nvSpPr>
          <p:cNvPr id="74758" name="Text Box 6"/>
          <p:cNvSpPr txBox="1">
            <a:spLocks noChangeArrowheads="1"/>
          </p:cNvSpPr>
          <p:nvPr/>
        </p:nvSpPr>
        <p:spPr bwMode="auto">
          <a:xfrm>
            <a:off x="0" y="5867400"/>
            <a:ext cx="9144000" cy="823913"/>
          </a:xfrm>
          <a:prstGeom prst="rect">
            <a:avLst/>
          </a:prstGeom>
          <a:noFill/>
          <a:ln w="9525">
            <a:noFill/>
            <a:miter lim="800000"/>
            <a:headEnd/>
            <a:tailEnd/>
          </a:ln>
        </p:spPr>
        <p:txBody>
          <a:bodyPr>
            <a:spAutoFit/>
          </a:bodyPr>
          <a:lstStyle/>
          <a:p>
            <a:pPr>
              <a:spcBef>
                <a:spcPct val="50000"/>
              </a:spcBef>
            </a:pPr>
            <a:r>
              <a:rPr lang="en-US" sz="4800">
                <a:solidFill>
                  <a:srgbClr val="0000FF"/>
                </a:solidFill>
                <a:latin typeface="Arial" charset="0"/>
              </a:rPr>
              <a:t>- Ôi, cụ già đáng thương thật!</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nodeType="withEffect">
                                  <p:stCondLst>
                                    <p:cond delay="0"/>
                                  </p:stCondLst>
                                  <p:childTnLst>
                                    <p:set>
                                      <p:cBhvr>
                                        <p:cTn id="6" dur="1" fill="hold">
                                          <p:stCondLst>
                                            <p:cond delay="0"/>
                                          </p:stCondLst>
                                        </p:cTn>
                                        <p:tgtEl>
                                          <p:spTgt spid="74757"/>
                                        </p:tgtEl>
                                        <p:attrNameLst>
                                          <p:attrName>style.visibility</p:attrName>
                                        </p:attrNameLst>
                                      </p:cBhvr>
                                      <p:to>
                                        <p:strVal val="visible"/>
                                      </p:to>
                                    </p:set>
                                    <p:animEffect transition="in" filter="plus(in)">
                                      <p:cBhvr>
                                        <p:cTn id="7" dur="1000"/>
                                        <p:tgtEl>
                                          <p:spTgt spid="747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74758"/>
                                        </p:tgtEl>
                                        <p:attrNameLst>
                                          <p:attrName>style.visibility</p:attrName>
                                        </p:attrNameLst>
                                      </p:cBhvr>
                                      <p:to>
                                        <p:strVal val="visible"/>
                                      </p:to>
                                    </p:set>
                                    <p:animEffect transition="in" filter="fade">
                                      <p:cBhvr>
                                        <p:cTn id="12" dur="800" decel="100000"/>
                                        <p:tgtEl>
                                          <p:spTgt spid="74758"/>
                                        </p:tgtEl>
                                      </p:cBhvr>
                                    </p:animEffect>
                                    <p:anim calcmode="lin" valueType="num">
                                      <p:cBhvr>
                                        <p:cTn id="13" dur="800" decel="100000" fill="hold"/>
                                        <p:tgtEl>
                                          <p:spTgt spid="74758"/>
                                        </p:tgtEl>
                                        <p:attrNameLst>
                                          <p:attrName>style.rotation</p:attrName>
                                        </p:attrNameLst>
                                      </p:cBhvr>
                                      <p:tavLst>
                                        <p:tav tm="0">
                                          <p:val>
                                            <p:fltVal val="-90"/>
                                          </p:val>
                                        </p:tav>
                                        <p:tav tm="100000">
                                          <p:val>
                                            <p:fltVal val="0"/>
                                          </p:val>
                                        </p:tav>
                                      </p:tavLst>
                                    </p:anim>
                                    <p:anim calcmode="lin" valueType="num">
                                      <p:cBhvr>
                                        <p:cTn id="14" dur="800" decel="100000" fill="hold"/>
                                        <p:tgtEl>
                                          <p:spTgt spid="74758"/>
                                        </p:tgtEl>
                                        <p:attrNameLst>
                                          <p:attrName>ppt_x</p:attrName>
                                        </p:attrNameLst>
                                      </p:cBhvr>
                                      <p:tavLst>
                                        <p:tav tm="0">
                                          <p:val>
                                            <p:strVal val="#ppt_x+0.4"/>
                                          </p:val>
                                        </p:tav>
                                        <p:tav tm="100000">
                                          <p:val>
                                            <p:strVal val="#ppt_x-0.05"/>
                                          </p:val>
                                        </p:tav>
                                      </p:tavLst>
                                    </p:anim>
                                    <p:anim calcmode="lin" valueType="num">
                                      <p:cBhvr>
                                        <p:cTn id="15" dur="800" decel="100000" fill="hold"/>
                                        <p:tgtEl>
                                          <p:spTgt spid="74758"/>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74758"/>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7475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76200" y="0"/>
            <a:ext cx="9296400" cy="4968875"/>
          </a:xfrm>
          <a:prstGeom prst="rect">
            <a:avLst/>
          </a:prstGeom>
          <a:noFill/>
          <a:ln w="9525">
            <a:noFill/>
            <a:miter lim="800000"/>
            <a:headEnd/>
            <a:tailEnd/>
          </a:ln>
        </p:spPr>
        <p:txBody>
          <a:bodyPr>
            <a:spAutoFit/>
          </a:bodyPr>
          <a:lstStyle/>
          <a:p>
            <a:pPr>
              <a:spcBef>
                <a:spcPct val="50000"/>
              </a:spcBef>
            </a:pPr>
            <a:r>
              <a:rPr lang="en-US" sz="4000">
                <a:solidFill>
                  <a:srgbClr val="0000FF"/>
                </a:solidFill>
                <a:latin typeface="Arial" charset="0"/>
              </a:rPr>
              <a:t>- Chà, con mèo có bộ lông mới đẹp làm sao?</a:t>
            </a:r>
          </a:p>
          <a:p>
            <a:pPr>
              <a:spcBef>
                <a:spcPct val="50000"/>
              </a:spcBef>
            </a:pPr>
            <a:r>
              <a:rPr lang="en-US" sz="4000">
                <a:solidFill>
                  <a:srgbClr val="0000FF"/>
                </a:solidFill>
                <a:latin typeface="Arial" charset="0"/>
              </a:rPr>
              <a:t>- A! Con mèo này khôn thật!</a:t>
            </a:r>
          </a:p>
          <a:p>
            <a:pPr>
              <a:spcBef>
                <a:spcPct val="50000"/>
              </a:spcBef>
              <a:buFontTx/>
              <a:buChar char="-"/>
            </a:pPr>
            <a:r>
              <a:rPr lang="en-US" sz="4000">
                <a:solidFill>
                  <a:srgbClr val="0000FF"/>
                </a:solidFill>
                <a:latin typeface="Arial" charset="0"/>
              </a:rPr>
              <a:t> Con mèo này trèo cây giỏi lắm!</a:t>
            </a:r>
          </a:p>
          <a:p>
            <a:pPr>
              <a:spcBef>
                <a:spcPct val="50000"/>
              </a:spcBef>
            </a:pPr>
            <a:r>
              <a:rPr lang="en-US" sz="4000">
                <a:solidFill>
                  <a:srgbClr val="0000FF"/>
                </a:solidFill>
                <a:latin typeface="Arial" charset="0"/>
              </a:rPr>
              <a:t>- Ôi, cụ già đáng thương thật!</a:t>
            </a:r>
          </a:p>
          <a:p>
            <a:pPr>
              <a:spcBef>
                <a:spcPct val="50000"/>
              </a:spcBef>
              <a:buFontTx/>
              <a:buChar char="-"/>
            </a:pPr>
            <a:endParaRPr lang="en-US" sz="4000">
              <a:solidFill>
                <a:srgbClr val="0000FF"/>
              </a:solidFill>
              <a:latin typeface="Arial" charset="0"/>
            </a:endParaRPr>
          </a:p>
        </p:txBody>
      </p:sp>
      <p:sp>
        <p:nvSpPr>
          <p:cNvPr id="5123" name="Text Box 5"/>
          <p:cNvSpPr txBox="1">
            <a:spLocks noChangeArrowheads="1"/>
          </p:cNvSpPr>
          <p:nvPr/>
        </p:nvSpPr>
        <p:spPr bwMode="auto">
          <a:xfrm>
            <a:off x="685800" y="6545263"/>
            <a:ext cx="5562600" cy="366712"/>
          </a:xfrm>
          <a:prstGeom prst="rect">
            <a:avLst/>
          </a:prstGeom>
          <a:noFill/>
          <a:ln w="9525">
            <a:noFill/>
            <a:miter lim="800000"/>
            <a:headEnd/>
            <a:tailEnd/>
          </a:ln>
        </p:spPr>
        <p:txBody>
          <a:bodyPr>
            <a:spAutoFit/>
          </a:bodyPr>
          <a:lstStyle/>
          <a:p>
            <a:pPr>
              <a:spcBef>
                <a:spcPct val="50000"/>
              </a:spcBef>
            </a:pPr>
            <a:endParaRPr lang="en-US" b="0">
              <a:latin typeface="Arial" charset="0"/>
            </a:endParaRPr>
          </a:p>
        </p:txBody>
      </p:sp>
      <p:sp>
        <p:nvSpPr>
          <p:cNvPr id="75782" name="Text Box 6"/>
          <p:cNvSpPr txBox="1">
            <a:spLocks noChangeArrowheads="1"/>
          </p:cNvSpPr>
          <p:nvPr/>
        </p:nvSpPr>
        <p:spPr bwMode="auto">
          <a:xfrm>
            <a:off x="0" y="4191000"/>
            <a:ext cx="9067800" cy="2781300"/>
          </a:xfrm>
          <a:prstGeom prst="rect">
            <a:avLst/>
          </a:prstGeom>
          <a:solidFill>
            <a:srgbClr val="FFFFFF"/>
          </a:solidFill>
          <a:ln w="9525">
            <a:solidFill>
              <a:srgbClr val="009900"/>
            </a:solidFill>
            <a:miter lim="800000"/>
            <a:headEnd/>
            <a:tailEnd/>
          </a:ln>
        </p:spPr>
        <p:txBody>
          <a:bodyPr>
            <a:spAutoFit/>
          </a:bodyPr>
          <a:lstStyle/>
          <a:p>
            <a:pPr algn="just">
              <a:spcBef>
                <a:spcPct val="50000"/>
              </a:spcBef>
            </a:pPr>
            <a:r>
              <a:rPr lang="en-US" sz="4400" i="1">
                <a:solidFill>
                  <a:srgbClr val="800000"/>
                </a:solidFill>
                <a:latin typeface="Arial" charset="0"/>
              </a:rPr>
              <a:t>  Câu cảm (câu cảm thán) là câu dùng để bộc lộ cảm xúc (vui mừng, thán phục, đau xót, ngạc nhiên...) của người nói.</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5782"/>
                                        </p:tgtEl>
                                        <p:attrNameLst>
                                          <p:attrName>style.visibility</p:attrName>
                                        </p:attrNameLst>
                                      </p:cBhvr>
                                      <p:to>
                                        <p:strVal val="visible"/>
                                      </p:to>
                                    </p:set>
                                    <p:animEffect transition="in" filter="slide(fromBottom)">
                                      <p:cBhvr>
                                        <p:cTn id="7" dur="500"/>
                                        <p:tgtEl>
                                          <p:spTgt spid="757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304800" y="381000"/>
            <a:ext cx="8839200" cy="366713"/>
          </a:xfrm>
          <a:prstGeom prst="rect">
            <a:avLst/>
          </a:prstGeom>
          <a:noFill/>
          <a:ln w="9525">
            <a:noFill/>
            <a:miter lim="800000"/>
            <a:headEnd/>
            <a:tailEnd/>
          </a:ln>
        </p:spPr>
        <p:txBody>
          <a:bodyPr>
            <a:spAutoFit/>
          </a:bodyPr>
          <a:lstStyle/>
          <a:p>
            <a:pPr>
              <a:spcBef>
                <a:spcPct val="50000"/>
              </a:spcBef>
            </a:pPr>
            <a:endParaRPr lang="en-US" b="0">
              <a:latin typeface="Arial" charset="0"/>
            </a:endParaRPr>
          </a:p>
        </p:txBody>
      </p:sp>
      <p:sp>
        <p:nvSpPr>
          <p:cNvPr id="6147" name="Text Box 5"/>
          <p:cNvSpPr txBox="1">
            <a:spLocks noChangeArrowheads="1"/>
          </p:cNvSpPr>
          <p:nvPr/>
        </p:nvSpPr>
        <p:spPr bwMode="auto">
          <a:xfrm>
            <a:off x="76200" y="-76200"/>
            <a:ext cx="8839200" cy="4968875"/>
          </a:xfrm>
          <a:prstGeom prst="rect">
            <a:avLst/>
          </a:prstGeom>
          <a:noFill/>
          <a:ln w="9525">
            <a:noFill/>
            <a:miter lim="800000"/>
            <a:headEnd/>
            <a:tailEnd/>
          </a:ln>
        </p:spPr>
        <p:txBody>
          <a:bodyPr>
            <a:spAutoFit/>
          </a:bodyPr>
          <a:lstStyle/>
          <a:p>
            <a:pPr>
              <a:spcBef>
                <a:spcPct val="50000"/>
              </a:spcBef>
              <a:buFontTx/>
              <a:buChar char="-"/>
            </a:pPr>
            <a:r>
              <a:rPr lang="en-US" sz="4000">
                <a:solidFill>
                  <a:srgbClr val="0000FF"/>
                </a:solidFill>
                <a:latin typeface="Arial" charset="0"/>
              </a:rPr>
              <a:t>Chà, con mèo có bộ lông mới đẹp làm sao!</a:t>
            </a:r>
          </a:p>
          <a:p>
            <a:pPr>
              <a:spcBef>
                <a:spcPct val="50000"/>
              </a:spcBef>
            </a:pPr>
            <a:r>
              <a:rPr lang="en-US" sz="4000">
                <a:solidFill>
                  <a:srgbClr val="0000FF"/>
                </a:solidFill>
                <a:latin typeface="Arial" charset="0"/>
              </a:rPr>
              <a:t>- A! Con mèo này khôn thật!</a:t>
            </a:r>
          </a:p>
          <a:p>
            <a:pPr>
              <a:spcBef>
                <a:spcPct val="50000"/>
              </a:spcBef>
              <a:buFontTx/>
              <a:buChar char="-"/>
            </a:pPr>
            <a:r>
              <a:rPr lang="en-US" sz="4000">
                <a:solidFill>
                  <a:srgbClr val="0000FF"/>
                </a:solidFill>
                <a:latin typeface="Arial" charset="0"/>
              </a:rPr>
              <a:t> Con mèo này trèo cây giỏi lắm!</a:t>
            </a:r>
          </a:p>
          <a:p>
            <a:pPr>
              <a:spcBef>
                <a:spcPct val="50000"/>
              </a:spcBef>
            </a:pPr>
            <a:r>
              <a:rPr lang="en-US" sz="4000">
                <a:solidFill>
                  <a:srgbClr val="0000FF"/>
                </a:solidFill>
                <a:latin typeface="Arial" charset="0"/>
              </a:rPr>
              <a:t>- Ôi, cụ già đáng thương thật!</a:t>
            </a:r>
          </a:p>
          <a:p>
            <a:pPr>
              <a:spcBef>
                <a:spcPct val="50000"/>
              </a:spcBef>
              <a:buFontTx/>
              <a:buChar char="-"/>
            </a:pPr>
            <a:endParaRPr lang="en-US" sz="4000">
              <a:solidFill>
                <a:srgbClr val="0000FF"/>
              </a:solidFill>
              <a:latin typeface="Arial" charset="0"/>
            </a:endParaRPr>
          </a:p>
        </p:txBody>
      </p:sp>
      <p:sp>
        <p:nvSpPr>
          <p:cNvPr id="6148" name="Text Box 6"/>
          <p:cNvSpPr txBox="1">
            <a:spLocks noChangeArrowheads="1"/>
          </p:cNvSpPr>
          <p:nvPr/>
        </p:nvSpPr>
        <p:spPr bwMode="auto">
          <a:xfrm>
            <a:off x="381000" y="4419600"/>
            <a:ext cx="8153400" cy="366713"/>
          </a:xfrm>
          <a:prstGeom prst="rect">
            <a:avLst/>
          </a:prstGeom>
          <a:noFill/>
          <a:ln w="9525">
            <a:noFill/>
            <a:miter lim="800000"/>
            <a:headEnd/>
            <a:tailEnd/>
          </a:ln>
        </p:spPr>
        <p:txBody>
          <a:bodyPr>
            <a:spAutoFit/>
          </a:bodyPr>
          <a:lstStyle/>
          <a:p>
            <a:pPr>
              <a:spcBef>
                <a:spcPct val="50000"/>
              </a:spcBef>
            </a:pPr>
            <a:endParaRPr lang="en-US" b="0">
              <a:latin typeface="Arial" charset="0"/>
            </a:endParaRPr>
          </a:p>
        </p:txBody>
      </p:sp>
      <p:sp>
        <p:nvSpPr>
          <p:cNvPr id="76807" name="Text Box 7"/>
          <p:cNvSpPr txBox="1">
            <a:spLocks noChangeArrowheads="1"/>
          </p:cNvSpPr>
          <p:nvPr/>
        </p:nvSpPr>
        <p:spPr bwMode="auto">
          <a:xfrm>
            <a:off x="0" y="4191000"/>
            <a:ext cx="9067800" cy="1938338"/>
          </a:xfrm>
          <a:prstGeom prst="rect">
            <a:avLst/>
          </a:prstGeom>
          <a:solidFill>
            <a:srgbClr val="FFFFFF"/>
          </a:solidFill>
          <a:ln w="9525">
            <a:solidFill>
              <a:srgbClr val="009900"/>
            </a:solidFill>
            <a:miter lim="800000"/>
            <a:headEnd/>
            <a:tailEnd/>
          </a:ln>
        </p:spPr>
        <p:txBody>
          <a:bodyPr>
            <a:spAutoFit/>
          </a:bodyPr>
          <a:lstStyle/>
          <a:p>
            <a:pPr algn="just">
              <a:spcBef>
                <a:spcPct val="50000"/>
              </a:spcBef>
            </a:pPr>
            <a:r>
              <a:rPr lang="en-US" sz="4000" i="1">
                <a:solidFill>
                  <a:srgbClr val="800000"/>
                </a:solidFill>
                <a:latin typeface="Arial" charset="0"/>
              </a:rPr>
              <a:t>Trong câu cảm, thường có các từ ngữ: </a:t>
            </a:r>
            <a:r>
              <a:rPr lang="en-US" sz="4000" i="1">
                <a:solidFill>
                  <a:srgbClr val="CC0066"/>
                </a:solidFill>
                <a:latin typeface="Arial" charset="0"/>
              </a:rPr>
              <a:t>ôi, chao, chà, trời; quá, lắm, thật...</a:t>
            </a:r>
            <a:endParaRPr lang="en-US" sz="4000" i="1">
              <a:solidFill>
                <a:srgbClr val="800000"/>
              </a:solidFill>
              <a:latin typeface="Arial" charset="0"/>
            </a:endParaRPr>
          </a:p>
        </p:txBody>
      </p:sp>
      <p:sp>
        <p:nvSpPr>
          <p:cNvPr id="76808" name="Text Box 8"/>
          <p:cNvSpPr txBox="1">
            <a:spLocks noChangeArrowheads="1"/>
          </p:cNvSpPr>
          <p:nvPr/>
        </p:nvSpPr>
        <p:spPr bwMode="auto">
          <a:xfrm>
            <a:off x="257175" y="-92075"/>
            <a:ext cx="1447800" cy="701675"/>
          </a:xfrm>
          <a:prstGeom prst="rect">
            <a:avLst/>
          </a:prstGeom>
          <a:noFill/>
          <a:ln w="9525">
            <a:noFill/>
            <a:miter lim="800000"/>
            <a:headEnd/>
            <a:tailEnd/>
          </a:ln>
        </p:spPr>
        <p:txBody>
          <a:bodyPr>
            <a:spAutoFit/>
          </a:bodyPr>
          <a:lstStyle/>
          <a:p>
            <a:pPr>
              <a:spcBef>
                <a:spcPct val="50000"/>
              </a:spcBef>
            </a:pPr>
            <a:r>
              <a:rPr lang="en-US" sz="4000">
                <a:solidFill>
                  <a:srgbClr val="FF0066"/>
                </a:solidFill>
                <a:latin typeface="Arial" charset="0"/>
              </a:rPr>
              <a:t>Chà</a:t>
            </a:r>
          </a:p>
        </p:txBody>
      </p:sp>
      <p:sp>
        <p:nvSpPr>
          <p:cNvPr id="76809" name="Text Box 9"/>
          <p:cNvSpPr txBox="1">
            <a:spLocks noChangeArrowheads="1"/>
          </p:cNvSpPr>
          <p:nvPr/>
        </p:nvSpPr>
        <p:spPr bwMode="auto">
          <a:xfrm>
            <a:off x="7543800" y="-77788"/>
            <a:ext cx="1066800" cy="701676"/>
          </a:xfrm>
          <a:prstGeom prst="rect">
            <a:avLst/>
          </a:prstGeom>
          <a:noFill/>
          <a:ln w="9525">
            <a:noFill/>
            <a:miter lim="800000"/>
            <a:headEnd/>
            <a:tailEnd/>
          </a:ln>
        </p:spPr>
        <p:txBody>
          <a:bodyPr>
            <a:spAutoFit/>
          </a:bodyPr>
          <a:lstStyle/>
          <a:p>
            <a:pPr>
              <a:spcBef>
                <a:spcPct val="50000"/>
              </a:spcBef>
            </a:pPr>
            <a:r>
              <a:rPr lang="en-US" sz="4000">
                <a:solidFill>
                  <a:srgbClr val="FF0066"/>
                </a:solidFill>
                <a:latin typeface="Arial" charset="0"/>
              </a:rPr>
              <a:t>làm</a:t>
            </a:r>
          </a:p>
        </p:txBody>
      </p:sp>
      <p:sp>
        <p:nvSpPr>
          <p:cNvPr id="76810" name="Text Box 10"/>
          <p:cNvSpPr txBox="1">
            <a:spLocks noChangeArrowheads="1"/>
          </p:cNvSpPr>
          <p:nvPr/>
        </p:nvSpPr>
        <p:spPr bwMode="auto">
          <a:xfrm>
            <a:off x="85725" y="536575"/>
            <a:ext cx="1371600" cy="701675"/>
          </a:xfrm>
          <a:prstGeom prst="rect">
            <a:avLst/>
          </a:prstGeom>
          <a:noFill/>
          <a:ln w="9525">
            <a:noFill/>
            <a:miter lim="800000"/>
            <a:headEnd/>
            <a:tailEnd/>
          </a:ln>
        </p:spPr>
        <p:txBody>
          <a:bodyPr>
            <a:spAutoFit/>
          </a:bodyPr>
          <a:lstStyle/>
          <a:p>
            <a:pPr>
              <a:spcBef>
                <a:spcPct val="50000"/>
              </a:spcBef>
            </a:pPr>
            <a:r>
              <a:rPr lang="en-US" sz="4000">
                <a:solidFill>
                  <a:srgbClr val="FF0066"/>
                </a:solidFill>
                <a:latin typeface="Arial" charset="0"/>
              </a:rPr>
              <a:t>sao</a:t>
            </a:r>
          </a:p>
        </p:txBody>
      </p:sp>
      <p:sp>
        <p:nvSpPr>
          <p:cNvPr id="76811" name="Text Box 11"/>
          <p:cNvSpPr txBox="1">
            <a:spLocks noChangeArrowheads="1"/>
          </p:cNvSpPr>
          <p:nvPr/>
        </p:nvSpPr>
        <p:spPr bwMode="auto">
          <a:xfrm>
            <a:off x="390525" y="1441450"/>
            <a:ext cx="762000" cy="701675"/>
          </a:xfrm>
          <a:prstGeom prst="rect">
            <a:avLst/>
          </a:prstGeom>
          <a:noFill/>
          <a:ln w="9525">
            <a:noFill/>
            <a:miter lim="800000"/>
            <a:headEnd/>
            <a:tailEnd/>
          </a:ln>
        </p:spPr>
        <p:txBody>
          <a:bodyPr>
            <a:spAutoFit/>
          </a:bodyPr>
          <a:lstStyle/>
          <a:p>
            <a:pPr>
              <a:spcBef>
                <a:spcPct val="50000"/>
              </a:spcBef>
            </a:pPr>
            <a:r>
              <a:rPr lang="en-US" sz="4000">
                <a:solidFill>
                  <a:srgbClr val="FF0066"/>
                </a:solidFill>
                <a:latin typeface="Arial" charset="0"/>
              </a:rPr>
              <a:t>A</a:t>
            </a:r>
          </a:p>
        </p:txBody>
      </p:sp>
      <p:sp>
        <p:nvSpPr>
          <p:cNvPr id="76812" name="Text Box 12"/>
          <p:cNvSpPr txBox="1">
            <a:spLocks noChangeArrowheads="1"/>
          </p:cNvSpPr>
          <p:nvPr/>
        </p:nvSpPr>
        <p:spPr bwMode="auto">
          <a:xfrm>
            <a:off x="5233988" y="1455738"/>
            <a:ext cx="1447800" cy="701675"/>
          </a:xfrm>
          <a:prstGeom prst="rect">
            <a:avLst/>
          </a:prstGeom>
          <a:noFill/>
          <a:ln w="9525">
            <a:noFill/>
            <a:miter lim="800000"/>
            <a:headEnd/>
            <a:tailEnd/>
          </a:ln>
        </p:spPr>
        <p:txBody>
          <a:bodyPr>
            <a:spAutoFit/>
          </a:bodyPr>
          <a:lstStyle/>
          <a:p>
            <a:pPr>
              <a:spcBef>
                <a:spcPct val="50000"/>
              </a:spcBef>
            </a:pPr>
            <a:r>
              <a:rPr lang="en-US" sz="4000">
                <a:solidFill>
                  <a:srgbClr val="FF0066"/>
                </a:solidFill>
                <a:latin typeface="Arial" charset="0"/>
              </a:rPr>
              <a:t>thật</a:t>
            </a:r>
          </a:p>
        </p:txBody>
      </p:sp>
      <p:sp>
        <p:nvSpPr>
          <p:cNvPr id="76813" name="Text Box 13"/>
          <p:cNvSpPr txBox="1">
            <a:spLocks noChangeArrowheads="1"/>
          </p:cNvSpPr>
          <p:nvPr/>
        </p:nvSpPr>
        <p:spPr bwMode="auto">
          <a:xfrm>
            <a:off x="6134100" y="2360613"/>
            <a:ext cx="1143000" cy="701675"/>
          </a:xfrm>
          <a:prstGeom prst="rect">
            <a:avLst/>
          </a:prstGeom>
          <a:noFill/>
          <a:ln w="9525">
            <a:noFill/>
            <a:miter lim="800000"/>
            <a:headEnd/>
            <a:tailEnd/>
          </a:ln>
        </p:spPr>
        <p:txBody>
          <a:bodyPr>
            <a:spAutoFit/>
          </a:bodyPr>
          <a:lstStyle/>
          <a:p>
            <a:pPr>
              <a:spcBef>
                <a:spcPct val="50000"/>
              </a:spcBef>
            </a:pPr>
            <a:r>
              <a:rPr lang="en-US" sz="4000">
                <a:solidFill>
                  <a:srgbClr val="FF0066"/>
                </a:solidFill>
                <a:latin typeface="Arial" charset="0"/>
              </a:rPr>
              <a:t>lắm</a:t>
            </a:r>
          </a:p>
        </p:txBody>
      </p:sp>
      <p:sp>
        <p:nvSpPr>
          <p:cNvPr id="76814" name="Text Box 14"/>
          <p:cNvSpPr txBox="1">
            <a:spLocks noChangeArrowheads="1"/>
          </p:cNvSpPr>
          <p:nvPr/>
        </p:nvSpPr>
        <p:spPr bwMode="auto">
          <a:xfrm>
            <a:off x="390525" y="3279775"/>
            <a:ext cx="1066800" cy="701675"/>
          </a:xfrm>
          <a:prstGeom prst="rect">
            <a:avLst/>
          </a:prstGeom>
          <a:noFill/>
          <a:ln w="9525">
            <a:noFill/>
            <a:miter lim="800000"/>
            <a:headEnd/>
            <a:tailEnd/>
          </a:ln>
        </p:spPr>
        <p:txBody>
          <a:bodyPr>
            <a:spAutoFit/>
          </a:bodyPr>
          <a:lstStyle/>
          <a:p>
            <a:pPr>
              <a:spcBef>
                <a:spcPct val="50000"/>
              </a:spcBef>
            </a:pPr>
            <a:r>
              <a:rPr lang="en-US" sz="4000">
                <a:solidFill>
                  <a:srgbClr val="FF0066"/>
                </a:solidFill>
                <a:latin typeface="Arial" charset="0"/>
              </a:rPr>
              <a:t>Ôi</a:t>
            </a:r>
          </a:p>
        </p:txBody>
      </p:sp>
      <p:sp>
        <p:nvSpPr>
          <p:cNvPr id="76815" name="Text Box 15"/>
          <p:cNvSpPr txBox="1">
            <a:spLocks noChangeArrowheads="1"/>
          </p:cNvSpPr>
          <p:nvPr/>
        </p:nvSpPr>
        <p:spPr bwMode="auto">
          <a:xfrm>
            <a:off x="5486400" y="3275013"/>
            <a:ext cx="1447800" cy="701675"/>
          </a:xfrm>
          <a:prstGeom prst="rect">
            <a:avLst/>
          </a:prstGeom>
          <a:noFill/>
          <a:ln w="9525">
            <a:noFill/>
            <a:miter lim="800000"/>
            <a:headEnd/>
            <a:tailEnd/>
          </a:ln>
        </p:spPr>
        <p:txBody>
          <a:bodyPr>
            <a:spAutoFit/>
          </a:bodyPr>
          <a:lstStyle/>
          <a:p>
            <a:pPr>
              <a:spcBef>
                <a:spcPct val="50000"/>
              </a:spcBef>
            </a:pPr>
            <a:r>
              <a:rPr lang="en-US" sz="4000">
                <a:solidFill>
                  <a:srgbClr val="FF0066"/>
                </a:solidFill>
                <a:latin typeface="Arial" charset="0"/>
              </a:rPr>
              <a:t>thật</a:t>
            </a:r>
          </a:p>
        </p:txBody>
      </p:sp>
      <p:sp>
        <p:nvSpPr>
          <p:cNvPr id="76816" name="Text Box 16"/>
          <p:cNvSpPr txBox="1">
            <a:spLocks noChangeArrowheads="1"/>
          </p:cNvSpPr>
          <p:nvPr/>
        </p:nvSpPr>
        <p:spPr bwMode="auto">
          <a:xfrm>
            <a:off x="792163" y="536575"/>
            <a:ext cx="838200" cy="701675"/>
          </a:xfrm>
          <a:prstGeom prst="rect">
            <a:avLst/>
          </a:prstGeom>
          <a:noFill/>
          <a:ln w="9525">
            <a:noFill/>
            <a:miter lim="800000"/>
            <a:headEnd/>
            <a:tailEnd/>
          </a:ln>
        </p:spPr>
        <p:txBody>
          <a:bodyPr>
            <a:spAutoFit/>
          </a:bodyPr>
          <a:lstStyle/>
          <a:p>
            <a:pPr>
              <a:spcBef>
                <a:spcPct val="50000"/>
              </a:spcBef>
            </a:pPr>
            <a:r>
              <a:rPr lang="en-US" sz="4000">
                <a:solidFill>
                  <a:srgbClr val="990000"/>
                </a:solidFill>
                <a:latin typeface="Arial" charset="0"/>
              </a:rPr>
              <a:t>!</a:t>
            </a:r>
          </a:p>
        </p:txBody>
      </p:sp>
      <p:sp>
        <p:nvSpPr>
          <p:cNvPr id="76817" name="Text Box 17"/>
          <p:cNvSpPr txBox="1">
            <a:spLocks noChangeArrowheads="1"/>
          </p:cNvSpPr>
          <p:nvPr/>
        </p:nvSpPr>
        <p:spPr bwMode="auto">
          <a:xfrm>
            <a:off x="752475" y="1446213"/>
            <a:ext cx="1143000" cy="701675"/>
          </a:xfrm>
          <a:prstGeom prst="rect">
            <a:avLst/>
          </a:prstGeom>
          <a:noFill/>
          <a:ln w="9525">
            <a:noFill/>
            <a:miter lim="800000"/>
            <a:headEnd/>
            <a:tailEnd/>
          </a:ln>
        </p:spPr>
        <p:txBody>
          <a:bodyPr>
            <a:spAutoFit/>
          </a:bodyPr>
          <a:lstStyle/>
          <a:p>
            <a:pPr>
              <a:spcBef>
                <a:spcPct val="50000"/>
              </a:spcBef>
            </a:pPr>
            <a:r>
              <a:rPr lang="en-US" sz="4000">
                <a:solidFill>
                  <a:srgbClr val="990000"/>
                </a:solidFill>
                <a:latin typeface="Arial" charset="0"/>
              </a:rPr>
              <a:t>!</a:t>
            </a:r>
          </a:p>
        </p:txBody>
      </p:sp>
      <p:sp>
        <p:nvSpPr>
          <p:cNvPr id="76818" name="Text Box 18"/>
          <p:cNvSpPr txBox="1">
            <a:spLocks noChangeArrowheads="1"/>
          </p:cNvSpPr>
          <p:nvPr/>
        </p:nvSpPr>
        <p:spPr bwMode="auto">
          <a:xfrm>
            <a:off x="6115050" y="1455738"/>
            <a:ext cx="1066800" cy="701675"/>
          </a:xfrm>
          <a:prstGeom prst="rect">
            <a:avLst/>
          </a:prstGeom>
          <a:noFill/>
          <a:ln w="9525">
            <a:noFill/>
            <a:miter lim="800000"/>
            <a:headEnd/>
            <a:tailEnd/>
          </a:ln>
        </p:spPr>
        <p:txBody>
          <a:bodyPr>
            <a:spAutoFit/>
          </a:bodyPr>
          <a:lstStyle/>
          <a:p>
            <a:pPr>
              <a:spcBef>
                <a:spcPct val="50000"/>
              </a:spcBef>
            </a:pPr>
            <a:r>
              <a:rPr lang="en-US" sz="4000">
                <a:solidFill>
                  <a:srgbClr val="990000"/>
                </a:solidFill>
                <a:latin typeface="Arial" charset="0"/>
              </a:rPr>
              <a:t>!</a:t>
            </a:r>
          </a:p>
        </p:txBody>
      </p:sp>
      <p:sp>
        <p:nvSpPr>
          <p:cNvPr id="76819" name="Text Box 19"/>
          <p:cNvSpPr txBox="1">
            <a:spLocks noChangeArrowheads="1"/>
          </p:cNvSpPr>
          <p:nvPr/>
        </p:nvSpPr>
        <p:spPr bwMode="auto">
          <a:xfrm>
            <a:off x="6948488" y="2360613"/>
            <a:ext cx="533400" cy="701675"/>
          </a:xfrm>
          <a:prstGeom prst="rect">
            <a:avLst/>
          </a:prstGeom>
          <a:noFill/>
          <a:ln w="9525">
            <a:noFill/>
            <a:miter lim="800000"/>
            <a:headEnd/>
            <a:tailEnd/>
          </a:ln>
        </p:spPr>
        <p:txBody>
          <a:bodyPr>
            <a:spAutoFit/>
          </a:bodyPr>
          <a:lstStyle/>
          <a:p>
            <a:pPr>
              <a:spcBef>
                <a:spcPct val="50000"/>
              </a:spcBef>
            </a:pPr>
            <a:r>
              <a:rPr lang="en-US" sz="4000">
                <a:solidFill>
                  <a:srgbClr val="990000"/>
                </a:solidFill>
                <a:latin typeface="Arial" charset="0"/>
              </a:rPr>
              <a:t>!</a:t>
            </a:r>
          </a:p>
        </p:txBody>
      </p:sp>
      <p:sp>
        <p:nvSpPr>
          <p:cNvPr id="76820" name="Text Box 20"/>
          <p:cNvSpPr txBox="1">
            <a:spLocks noChangeArrowheads="1"/>
          </p:cNvSpPr>
          <p:nvPr/>
        </p:nvSpPr>
        <p:spPr bwMode="auto">
          <a:xfrm>
            <a:off x="6362700" y="3278188"/>
            <a:ext cx="1219200" cy="701675"/>
          </a:xfrm>
          <a:prstGeom prst="rect">
            <a:avLst/>
          </a:prstGeom>
          <a:noFill/>
          <a:ln w="9525">
            <a:noFill/>
            <a:miter lim="800000"/>
            <a:headEnd/>
            <a:tailEnd/>
          </a:ln>
        </p:spPr>
        <p:txBody>
          <a:bodyPr>
            <a:spAutoFit/>
          </a:bodyPr>
          <a:lstStyle/>
          <a:p>
            <a:pPr>
              <a:spcBef>
                <a:spcPct val="50000"/>
              </a:spcBef>
            </a:pPr>
            <a:r>
              <a:rPr lang="en-US" sz="4000">
                <a:solidFill>
                  <a:srgbClr val="990000"/>
                </a:solidFill>
                <a:latin typeface="Arial" charset="0"/>
              </a:rPr>
              <a:t>!</a:t>
            </a:r>
          </a:p>
        </p:txBody>
      </p:sp>
      <p:sp>
        <p:nvSpPr>
          <p:cNvPr id="76822" name="Text Box 22"/>
          <p:cNvSpPr txBox="1">
            <a:spLocks noChangeArrowheads="1"/>
          </p:cNvSpPr>
          <p:nvPr/>
        </p:nvSpPr>
        <p:spPr bwMode="auto">
          <a:xfrm>
            <a:off x="0" y="5486400"/>
            <a:ext cx="8915400" cy="2225675"/>
          </a:xfrm>
          <a:prstGeom prst="rect">
            <a:avLst/>
          </a:prstGeom>
          <a:noFill/>
          <a:ln w="9525">
            <a:noFill/>
            <a:miter lim="800000"/>
            <a:headEnd/>
            <a:tailEnd/>
          </a:ln>
        </p:spPr>
        <p:txBody>
          <a:bodyPr>
            <a:spAutoFit/>
          </a:bodyPr>
          <a:lstStyle/>
          <a:p>
            <a:pPr algn="just">
              <a:spcBef>
                <a:spcPct val="50000"/>
              </a:spcBef>
            </a:pPr>
            <a:r>
              <a:rPr lang="en-US" sz="4000" i="1">
                <a:solidFill>
                  <a:srgbClr val="800000"/>
                </a:solidFill>
                <a:latin typeface="Arial" charset="0"/>
              </a:rPr>
              <a:t>Khi viết, cuối câu cảm thường có dấu chấm than ( ! ).</a:t>
            </a:r>
          </a:p>
          <a:p>
            <a:pPr>
              <a:spcBef>
                <a:spcPct val="50000"/>
              </a:spcBef>
            </a:pPr>
            <a:endParaRPr lang="en-US" sz="4000" b="0">
              <a:latin typeface="Arial" charset="0"/>
            </a:endParaRP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6808"/>
                                        </p:tgtEl>
                                        <p:attrNameLst>
                                          <p:attrName>style.visibility</p:attrName>
                                        </p:attrNameLst>
                                      </p:cBhvr>
                                      <p:to>
                                        <p:strVal val="visible"/>
                                      </p:to>
                                    </p:set>
                                    <p:animEffect transition="in" filter="blinds(horizontal)">
                                      <p:cBhvr>
                                        <p:cTn id="7" dur="500"/>
                                        <p:tgtEl>
                                          <p:spTgt spid="7680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6809"/>
                                        </p:tgtEl>
                                        <p:attrNameLst>
                                          <p:attrName>style.visibility</p:attrName>
                                        </p:attrNameLst>
                                      </p:cBhvr>
                                      <p:to>
                                        <p:strVal val="visible"/>
                                      </p:to>
                                    </p:set>
                                    <p:animEffect transition="in" filter="blinds(horizontal)">
                                      <p:cBhvr>
                                        <p:cTn id="10" dur="500"/>
                                        <p:tgtEl>
                                          <p:spTgt spid="7680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6810"/>
                                        </p:tgtEl>
                                        <p:attrNameLst>
                                          <p:attrName>style.visibility</p:attrName>
                                        </p:attrNameLst>
                                      </p:cBhvr>
                                      <p:to>
                                        <p:strVal val="visible"/>
                                      </p:to>
                                    </p:set>
                                    <p:animEffect transition="in" filter="blinds(horizontal)">
                                      <p:cBhvr>
                                        <p:cTn id="13" dur="500"/>
                                        <p:tgtEl>
                                          <p:spTgt spid="768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6811"/>
                                        </p:tgtEl>
                                        <p:attrNameLst>
                                          <p:attrName>style.visibility</p:attrName>
                                        </p:attrNameLst>
                                      </p:cBhvr>
                                      <p:to>
                                        <p:strVal val="visible"/>
                                      </p:to>
                                    </p:set>
                                    <p:animEffect transition="in" filter="blinds(horizontal)">
                                      <p:cBhvr>
                                        <p:cTn id="16" dur="500"/>
                                        <p:tgtEl>
                                          <p:spTgt spid="76811"/>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76812"/>
                                        </p:tgtEl>
                                        <p:attrNameLst>
                                          <p:attrName>style.visibility</p:attrName>
                                        </p:attrNameLst>
                                      </p:cBhvr>
                                      <p:to>
                                        <p:strVal val="visible"/>
                                      </p:to>
                                    </p:set>
                                    <p:animEffect transition="in" filter="blinds(horizontal)">
                                      <p:cBhvr>
                                        <p:cTn id="19" dur="500"/>
                                        <p:tgtEl>
                                          <p:spTgt spid="76812"/>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6813"/>
                                        </p:tgtEl>
                                        <p:attrNameLst>
                                          <p:attrName>style.visibility</p:attrName>
                                        </p:attrNameLst>
                                      </p:cBhvr>
                                      <p:to>
                                        <p:strVal val="visible"/>
                                      </p:to>
                                    </p:set>
                                    <p:animEffect transition="in" filter="blinds(horizontal)">
                                      <p:cBhvr>
                                        <p:cTn id="22" dur="500"/>
                                        <p:tgtEl>
                                          <p:spTgt spid="76813"/>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76814"/>
                                        </p:tgtEl>
                                        <p:attrNameLst>
                                          <p:attrName>style.visibility</p:attrName>
                                        </p:attrNameLst>
                                      </p:cBhvr>
                                      <p:to>
                                        <p:strVal val="visible"/>
                                      </p:to>
                                    </p:set>
                                    <p:animEffect transition="in" filter="blinds(horizontal)">
                                      <p:cBhvr>
                                        <p:cTn id="25" dur="500"/>
                                        <p:tgtEl>
                                          <p:spTgt spid="76814"/>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76815"/>
                                        </p:tgtEl>
                                        <p:attrNameLst>
                                          <p:attrName>style.visibility</p:attrName>
                                        </p:attrNameLst>
                                      </p:cBhvr>
                                      <p:to>
                                        <p:strVal val="visible"/>
                                      </p:to>
                                    </p:set>
                                    <p:animEffect transition="in" filter="blinds(horizontal)">
                                      <p:cBhvr>
                                        <p:cTn id="28" dur="500"/>
                                        <p:tgtEl>
                                          <p:spTgt spid="76815"/>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76807"/>
                                        </p:tgtEl>
                                        <p:attrNameLst>
                                          <p:attrName>style.visibility</p:attrName>
                                        </p:attrNameLst>
                                      </p:cBhvr>
                                      <p:to>
                                        <p:strVal val="visible"/>
                                      </p:to>
                                    </p:set>
                                    <p:anim calcmode="lin" valueType="num">
                                      <p:cBhvr>
                                        <p:cTn id="33" dur="1000" fill="hold"/>
                                        <p:tgtEl>
                                          <p:spTgt spid="76807"/>
                                        </p:tgtEl>
                                        <p:attrNameLst>
                                          <p:attrName>ppt_x</p:attrName>
                                        </p:attrNameLst>
                                      </p:cBhvr>
                                      <p:tavLst>
                                        <p:tav tm="0">
                                          <p:val>
                                            <p:strVal val="#ppt_x-.2"/>
                                          </p:val>
                                        </p:tav>
                                        <p:tav tm="100000">
                                          <p:val>
                                            <p:strVal val="#ppt_x"/>
                                          </p:val>
                                        </p:tav>
                                      </p:tavLst>
                                    </p:anim>
                                    <p:anim calcmode="lin" valueType="num">
                                      <p:cBhvr>
                                        <p:cTn id="34" dur="1000" fill="hold"/>
                                        <p:tgtEl>
                                          <p:spTgt spid="76807"/>
                                        </p:tgtEl>
                                        <p:attrNameLst>
                                          <p:attrName>ppt_y</p:attrName>
                                        </p:attrNameLst>
                                      </p:cBhvr>
                                      <p:tavLst>
                                        <p:tav tm="0">
                                          <p:val>
                                            <p:strVal val="#ppt_y"/>
                                          </p:val>
                                        </p:tav>
                                        <p:tav tm="100000">
                                          <p:val>
                                            <p:strVal val="#ppt_y"/>
                                          </p:val>
                                        </p:tav>
                                      </p:tavLst>
                                    </p:anim>
                                    <p:animEffect transition="in" filter="wipe(right)" prLst="gradientSize: 0.1">
                                      <p:cBhvr>
                                        <p:cTn id="35" dur="1000"/>
                                        <p:tgtEl>
                                          <p:spTgt spid="7680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76816"/>
                                        </p:tgtEl>
                                        <p:attrNameLst>
                                          <p:attrName>style.visibility</p:attrName>
                                        </p:attrNameLst>
                                      </p:cBhvr>
                                      <p:to>
                                        <p:strVal val="visible"/>
                                      </p:to>
                                    </p:set>
                                    <p:animEffect transition="in" filter="box(in)">
                                      <p:cBhvr>
                                        <p:cTn id="40" dur="500"/>
                                        <p:tgtEl>
                                          <p:spTgt spid="76816"/>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76818"/>
                                        </p:tgtEl>
                                        <p:attrNameLst>
                                          <p:attrName>style.visibility</p:attrName>
                                        </p:attrNameLst>
                                      </p:cBhvr>
                                      <p:to>
                                        <p:strVal val="visible"/>
                                      </p:to>
                                    </p:set>
                                    <p:animEffect transition="in" filter="box(in)">
                                      <p:cBhvr>
                                        <p:cTn id="43" dur="500"/>
                                        <p:tgtEl>
                                          <p:spTgt spid="76818"/>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76817"/>
                                        </p:tgtEl>
                                        <p:attrNameLst>
                                          <p:attrName>style.visibility</p:attrName>
                                        </p:attrNameLst>
                                      </p:cBhvr>
                                      <p:to>
                                        <p:strVal val="visible"/>
                                      </p:to>
                                    </p:set>
                                    <p:animEffect transition="in" filter="box(in)">
                                      <p:cBhvr>
                                        <p:cTn id="46" dur="500"/>
                                        <p:tgtEl>
                                          <p:spTgt spid="76817"/>
                                        </p:tgtEl>
                                      </p:cBhvr>
                                    </p:animEffect>
                                  </p:childTnLst>
                                </p:cTn>
                              </p:par>
                              <p:par>
                                <p:cTn id="47" presetID="4" presetClass="entr" presetSubtype="16" fill="hold" grpId="1" nodeType="withEffect">
                                  <p:stCondLst>
                                    <p:cond delay="0"/>
                                  </p:stCondLst>
                                  <p:childTnLst>
                                    <p:set>
                                      <p:cBhvr>
                                        <p:cTn id="48" dur="1" fill="hold">
                                          <p:stCondLst>
                                            <p:cond delay="0"/>
                                          </p:stCondLst>
                                        </p:cTn>
                                        <p:tgtEl>
                                          <p:spTgt spid="76818"/>
                                        </p:tgtEl>
                                        <p:attrNameLst>
                                          <p:attrName>style.visibility</p:attrName>
                                        </p:attrNameLst>
                                      </p:cBhvr>
                                      <p:to>
                                        <p:strVal val="visible"/>
                                      </p:to>
                                    </p:set>
                                    <p:animEffect transition="in" filter="box(in)">
                                      <p:cBhvr>
                                        <p:cTn id="49" dur="500"/>
                                        <p:tgtEl>
                                          <p:spTgt spid="76818"/>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76819"/>
                                        </p:tgtEl>
                                        <p:attrNameLst>
                                          <p:attrName>style.visibility</p:attrName>
                                        </p:attrNameLst>
                                      </p:cBhvr>
                                      <p:to>
                                        <p:strVal val="visible"/>
                                      </p:to>
                                    </p:set>
                                    <p:animEffect transition="in" filter="box(in)">
                                      <p:cBhvr>
                                        <p:cTn id="52" dur="500"/>
                                        <p:tgtEl>
                                          <p:spTgt spid="76819"/>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76820"/>
                                        </p:tgtEl>
                                        <p:attrNameLst>
                                          <p:attrName>style.visibility</p:attrName>
                                        </p:attrNameLst>
                                      </p:cBhvr>
                                      <p:to>
                                        <p:strVal val="visible"/>
                                      </p:to>
                                    </p:set>
                                    <p:animEffect transition="in" filter="box(in)">
                                      <p:cBhvr>
                                        <p:cTn id="55" dur="500"/>
                                        <p:tgtEl>
                                          <p:spTgt spid="76820"/>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0" presetClass="entr" presetSubtype="0" fill="hold" grpId="0" nodeType="clickEffect">
                                  <p:stCondLst>
                                    <p:cond delay="0"/>
                                  </p:stCondLst>
                                  <p:childTnLst>
                                    <p:set>
                                      <p:cBhvr>
                                        <p:cTn id="59" dur="1" fill="hold">
                                          <p:stCondLst>
                                            <p:cond delay="0"/>
                                          </p:stCondLst>
                                        </p:cTn>
                                        <p:tgtEl>
                                          <p:spTgt spid="76822"/>
                                        </p:tgtEl>
                                        <p:attrNameLst>
                                          <p:attrName>style.visibility</p:attrName>
                                        </p:attrNameLst>
                                      </p:cBhvr>
                                      <p:to>
                                        <p:strVal val="visible"/>
                                      </p:to>
                                    </p:set>
                                    <p:animEffect transition="in" filter="wedge">
                                      <p:cBhvr>
                                        <p:cTn id="60" dur="2000"/>
                                        <p:tgtEl>
                                          <p:spTgt spid="76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7" grpId="0" animBg="1"/>
      <p:bldP spid="76808" grpId="0"/>
      <p:bldP spid="76809" grpId="0"/>
      <p:bldP spid="76810" grpId="0"/>
      <p:bldP spid="76811" grpId="0"/>
      <p:bldP spid="76812" grpId="0"/>
      <p:bldP spid="76813" grpId="0"/>
      <p:bldP spid="76814" grpId="0"/>
      <p:bldP spid="76815" grpId="0"/>
      <p:bldP spid="76816" grpId="0"/>
      <p:bldP spid="76817" grpId="0"/>
      <p:bldP spid="76818" grpId="0"/>
      <p:bldP spid="76818" grpId="1"/>
      <p:bldP spid="76819" grpId="0"/>
      <p:bldP spid="76820" grpId="0"/>
      <p:bldP spid="768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0" y="0"/>
            <a:ext cx="5180013" cy="769938"/>
          </a:xfrm>
          <a:prstGeom prst="rect">
            <a:avLst/>
          </a:prstGeom>
          <a:noFill/>
          <a:ln w="9525">
            <a:noFill/>
            <a:miter lim="800000"/>
            <a:headEnd/>
            <a:tailEnd/>
          </a:ln>
          <a:effectLst/>
        </p:spPr>
        <p:txBody>
          <a:bodyPr>
            <a:spAutoFit/>
          </a:bodyPr>
          <a:lstStyle/>
          <a:p>
            <a:pPr>
              <a:spcBef>
                <a:spcPct val="50000"/>
              </a:spcBef>
              <a:defRPr/>
            </a:pPr>
            <a:r>
              <a:rPr lang="en-US" sz="4400" u="sng">
                <a:solidFill>
                  <a:srgbClr val="006600"/>
                </a:solidFill>
                <a:effectLst>
                  <a:outerShdw blurRad="38100" dist="38100" dir="2700000" algn="tl">
                    <a:srgbClr val="000000"/>
                  </a:outerShdw>
                </a:effectLst>
                <a:latin typeface="Arial"/>
              </a:rPr>
              <a:t>Luyện từ và câu: </a:t>
            </a:r>
          </a:p>
        </p:txBody>
      </p:sp>
      <p:sp>
        <p:nvSpPr>
          <p:cNvPr id="47107" name="Text Box 3"/>
          <p:cNvSpPr txBox="1">
            <a:spLocks noChangeArrowheads="1"/>
          </p:cNvSpPr>
          <p:nvPr/>
        </p:nvSpPr>
        <p:spPr bwMode="auto">
          <a:xfrm>
            <a:off x="5257800" y="0"/>
            <a:ext cx="3200400" cy="830263"/>
          </a:xfrm>
          <a:prstGeom prst="rect">
            <a:avLst/>
          </a:prstGeom>
          <a:noFill/>
          <a:ln w="9525">
            <a:noFill/>
            <a:miter lim="800000"/>
            <a:headEnd/>
            <a:tailEnd/>
          </a:ln>
          <a:effectLst/>
        </p:spPr>
        <p:txBody>
          <a:bodyPr>
            <a:spAutoFit/>
          </a:bodyPr>
          <a:lstStyle/>
          <a:p>
            <a:pPr>
              <a:spcBef>
                <a:spcPct val="50000"/>
              </a:spcBef>
              <a:defRPr/>
            </a:pPr>
            <a:r>
              <a:rPr lang="en-US" sz="4800" b="0">
                <a:solidFill>
                  <a:srgbClr val="6600CC"/>
                </a:solidFill>
                <a:effectLst>
                  <a:outerShdw blurRad="38100" dist="38100" dir="2700000" algn="tl">
                    <a:srgbClr val="000000"/>
                  </a:outerShdw>
                </a:effectLst>
                <a:latin typeface="Arial"/>
              </a:rPr>
              <a:t>Câu cảm</a:t>
            </a:r>
          </a:p>
        </p:txBody>
      </p:sp>
      <p:sp>
        <p:nvSpPr>
          <p:cNvPr id="7172" name="Text Box 4"/>
          <p:cNvSpPr txBox="1">
            <a:spLocks noChangeArrowheads="1"/>
          </p:cNvSpPr>
          <p:nvPr/>
        </p:nvSpPr>
        <p:spPr bwMode="auto">
          <a:xfrm>
            <a:off x="609600" y="1143000"/>
            <a:ext cx="3886200" cy="708025"/>
          </a:xfrm>
          <a:prstGeom prst="rect">
            <a:avLst/>
          </a:prstGeom>
          <a:noFill/>
          <a:ln w="9525">
            <a:noFill/>
            <a:miter lim="800000"/>
            <a:headEnd/>
            <a:tailEnd/>
          </a:ln>
        </p:spPr>
        <p:txBody>
          <a:bodyPr>
            <a:spAutoFit/>
          </a:bodyPr>
          <a:lstStyle/>
          <a:p>
            <a:pPr>
              <a:spcBef>
                <a:spcPct val="50000"/>
              </a:spcBef>
            </a:pPr>
            <a:r>
              <a:rPr lang="en-US" sz="4000">
                <a:solidFill>
                  <a:srgbClr val="800000"/>
                </a:solidFill>
                <a:latin typeface="Arial" charset="0"/>
              </a:rPr>
              <a:t>II/ Ghi nhớ:</a:t>
            </a:r>
          </a:p>
        </p:txBody>
      </p:sp>
      <p:sp>
        <p:nvSpPr>
          <p:cNvPr id="7173" name="Text Box 7"/>
          <p:cNvSpPr txBox="1">
            <a:spLocks noChangeArrowheads="1"/>
          </p:cNvSpPr>
          <p:nvPr/>
        </p:nvSpPr>
        <p:spPr bwMode="auto">
          <a:xfrm>
            <a:off x="0" y="3962400"/>
            <a:ext cx="9067800" cy="584200"/>
          </a:xfrm>
          <a:prstGeom prst="rect">
            <a:avLst/>
          </a:prstGeom>
          <a:noFill/>
          <a:ln w="9525">
            <a:noFill/>
            <a:miter lim="800000"/>
            <a:headEnd/>
            <a:tailEnd/>
          </a:ln>
        </p:spPr>
        <p:txBody>
          <a:bodyPr>
            <a:spAutoFit/>
          </a:bodyPr>
          <a:lstStyle/>
          <a:p>
            <a:pPr algn="just">
              <a:spcBef>
                <a:spcPct val="50000"/>
              </a:spcBef>
            </a:pPr>
            <a:r>
              <a:rPr lang="en-US" sz="3200">
                <a:solidFill>
                  <a:srgbClr val="000099"/>
                </a:solidFill>
                <a:latin typeface="Arial" charset="0"/>
              </a:rPr>
              <a:t> </a:t>
            </a:r>
          </a:p>
        </p:txBody>
      </p:sp>
      <p:sp>
        <p:nvSpPr>
          <p:cNvPr id="47112" name="Text Box 8"/>
          <p:cNvSpPr txBox="1">
            <a:spLocks noChangeArrowheads="1"/>
          </p:cNvSpPr>
          <p:nvPr/>
        </p:nvSpPr>
        <p:spPr bwMode="auto">
          <a:xfrm>
            <a:off x="0" y="2057400"/>
            <a:ext cx="8915400" cy="4246563"/>
          </a:xfrm>
          <a:prstGeom prst="rect">
            <a:avLst/>
          </a:prstGeom>
          <a:solidFill>
            <a:srgbClr val="FFFFFF"/>
          </a:solidFill>
          <a:ln w="9525">
            <a:solidFill>
              <a:srgbClr val="A50021"/>
            </a:solidFill>
            <a:miter lim="800000"/>
            <a:headEnd/>
            <a:tailEnd/>
          </a:ln>
          <a:effectLst/>
        </p:spPr>
        <p:txBody>
          <a:bodyPr>
            <a:spAutoFit/>
          </a:bodyPr>
          <a:lstStyle/>
          <a:p>
            <a:pPr marL="342900" indent="-342900" algn="just">
              <a:spcBef>
                <a:spcPct val="50000"/>
              </a:spcBef>
              <a:buFontTx/>
              <a:buAutoNum type="arabicPeriod"/>
              <a:defRPr/>
            </a:pPr>
            <a:r>
              <a:rPr lang="en-US" sz="3600" b="0">
                <a:solidFill>
                  <a:srgbClr val="000099"/>
                </a:solidFill>
                <a:effectLst>
                  <a:outerShdw blurRad="38100" dist="38100" dir="2700000" algn="tl">
                    <a:srgbClr val="C0C0C0"/>
                  </a:outerShdw>
                </a:effectLst>
                <a:latin typeface="Arial"/>
              </a:rPr>
              <a:t>Câu cảm (câu cảm thán) là câu dùng để bộc lộ cảm xúc (vui mừng, thán phục, đau xót, ngạc nhiên,…) của người nói.</a:t>
            </a:r>
          </a:p>
          <a:p>
            <a:pPr marL="342900" indent="-342900" algn="just">
              <a:spcBef>
                <a:spcPct val="50000"/>
              </a:spcBef>
              <a:defRPr/>
            </a:pPr>
            <a:r>
              <a:rPr lang="en-US" sz="3600" b="0">
                <a:solidFill>
                  <a:srgbClr val="000099"/>
                </a:solidFill>
                <a:effectLst>
                  <a:outerShdw blurRad="38100" dist="38100" dir="2700000" algn="tl">
                    <a:srgbClr val="C0C0C0"/>
                  </a:outerShdw>
                </a:effectLst>
                <a:latin typeface="Arial"/>
              </a:rPr>
              <a:t>2.Trong câu cảm, thường có các từ ngữ: </a:t>
            </a:r>
            <a:r>
              <a:rPr lang="en-US" sz="3600" b="0">
                <a:solidFill>
                  <a:srgbClr val="CC3300"/>
                </a:solidFill>
                <a:effectLst>
                  <a:outerShdw blurRad="38100" dist="38100" dir="2700000" algn="tl">
                    <a:srgbClr val="C0C0C0"/>
                  </a:outerShdw>
                </a:effectLst>
                <a:latin typeface="Arial"/>
              </a:rPr>
              <a:t>ôi, chao, chà, trời; quá, lắm, thật</a:t>
            </a:r>
            <a:r>
              <a:rPr lang="en-US" sz="3600" b="0">
                <a:solidFill>
                  <a:srgbClr val="000099"/>
                </a:solidFill>
                <a:effectLst>
                  <a:outerShdw blurRad="38100" dist="38100" dir="2700000" algn="tl">
                    <a:srgbClr val="C0C0C0"/>
                  </a:outerShdw>
                </a:effectLst>
                <a:latin typeface="Arial"/>
              </a:rPr>
              <a:t>...Khi viết, cuối câu cảm thường có dấu chấm than (!).</a:t>
            </a:r>
          </a:p>
        </p:txBody>
      </p:sp>
    </p:spTree>
  </p:cSld>
  <p:clrMapOvr>
    <a:masterClrMapping/>
  </p:clrMapOvr>
  <p:transition spd="med">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8"/>
          <p:cNvSpPr txBox="1">
            <a:spLocks noChangeArrowheads="1"/>
          </p:cNvSpPr>
          <p:nvPr/>
        </p:nvSpPr>
        <p:spPr bwMode="auto">
          <a:xfrm>
            <a:off x="76200" y="76200"/>
            <a:ext cx="3505200" cy="646113"/>
          </a:xfrm>
          <a:prstGeom prst="rect">
            <a:avLst/>
          </a:prstGeom>
          <a:noFill/>
          <a:ln w="9525">
            <a:noFill/>
            <a:miter lim="800000"/>
            <a:headEnd/>
            <a:tailEnd/>
          </a:ln>
        </p:spPr>
        <p:txBody>
          <a:bodyPr>
            <a:spAutoFit/>
          </a:bodyPr>
          <a:lstStyle/>
          <a:p>
            <a:pPr>
              <a:spcBef>
                <a:spcPct val="50000"/>
              </a:spcBef>
            </a:pPr>
            <a:r>
              <a:rPr lang="en-US" sz="3600">
                <a:solidFill>
                  <a:srgbClr val="800000"/>
                </a:solidFill>
                <a:latin typeface="Arial" charset="0"/>
              </a:rPr>
              <a:t>III/ Luyện tập:</a:t>
            </a:r>
          </a:p>
        </p:txBody>
      </p:sp>
      <p:sp>
        <p:nvSpPr>
          <p:cNvPr id="48138" name="Text Box 10"/>
          <p:cNvSpPr txBox="1">
            <a:spLocks noChangeArrowheads="1"/>
          </p:cNvSpPr>
          <p:nvPr/>
        </p:nvSpPr>
        <p:spPr bwMode="auto">
          <a:xfrm>
            <a:off x="0" y="746125"/>
            <a:ext cx="9144000" cy="4524375"/>
          </a:xfrm>
          <a:prstGeom prst="rect">
            <a:avLst/>
          </a:prstGeom>
          <a:noFill/>
          <a:ln w="9525">
            <a:noFill/>
            <a:miter lim="800000"/>
            <a:headEnd/>
            <a:tailEnd/>
          </a:ln>
          <a:effectLst/>
        </p:spPr>
        <p:txBody>
          <a:bodyPr>
            <a:spAutoFit/>
          </a:bodyPr>
          <a:lstStyle/>
          <a:p>
            <a:pPr>
              <a:spcBef>
                <a:spcPct val="50000"/>
              </a:spcBef>
              <a:defRPr/>
            </a:pPr>
            <a:r>
              <a:rPr lang="en-US" sz="3600">
                <a:solidFill>
                  <a:srgbClr val="000066"/>
                </a:solidFill>
                <a:effectLst>
                  <a:outerShdw blurRad="38100" dist="38100" dir="2700000" algn="tl">
                    <a:srgbClr val="000000"/>
                  </a:outerShdw>
                </a:effectLst>
                <a:latin typeface="Arial"/>
              </a:rPr>
              <a:t>Bài 1: </a:t>
            </a:r>
            <a:r>
              <a:rPr lang="en-US" sz="3600" i="1">
                <a:solidFill>
                  <a:srgbClr val="000066"/>
                </a:solidFill>
                <a:effectLst>
                  <a:outerShdw blurRad="38100" dist="38100" dir="2700000" algn="tl">
                    <a:srgbClr val="000000"/>
                  </a:outerShdw>
                </a:effectLst>
                <a:latin typeface="Arial"/>
              </a:rPr>
              <a:t>Chuyển các câu kể sau thành câu cảm.</a:t>
            </a:r>
          </a:p>
          <a:p>
            <a:pPr>
              <a:spcBef>
                <a:spcPct val="50000"/>
              </a:spcBef>
              <a:defRPr/>
            </a:pPr>
            <a:r>
              <a:rPr lang="en-US" sz="3600">
                <a:effectLst>
                  <a:outerShdw blurRad="38100" dist="38100" dir="2700000" algn="tl">
                    <a:srgbClr val="FFFFFF"/>
                  </a:outerShdw>
                </a:effectLst>
                <a:latin typeface="Arial"/>
              </a:rPr>
              <a:t>      </a:t>
            </a:r>
            <a:r>
              <a:rPr lang="en-US" sz="3600">
                <a:solidFill>
                  <a:srgbClr val="6600FF"/>
                </a:solidFill>
                <a:effectLst>
                  <a:outerShdw blurRad="38100" dist="38100" dir="2700000" algn="tl">
                    <a:srgbClr val="000000"/>
                  </a:outerShdw>
                </a:effectLst>
                <a:latin typeface="Arial"/>
              </a:rPr>
              <a:t>a/ Con mèo này bắt chuột giỏi.  </a:t>
            </a:r>
          </a:p>
          <a:p>
            <a:pPr>
              <a:spcBef>
                <a:spcPct val="50000"/>
              </a:spcBef>
              <a:defRPr/>
            </a:pPr>
            <a:r>
              <a:rPr lang="en-US" sz="3600">
                <a:solidFill>
                  <a:srgbClr val="6600FF"/>
                </a:solidFill>
                <a:effectLst>
                  <a:outerShdw blurRad="38100" dist="38100" dir="2700000" algn="tl">
                    <a:srgbClr val="000000"/>
                  </a:outerShdw>
                </a:effectLst>
                <a:latin typeface="Arial"/>
              </a:rPr>
              <a:t>      b/ Trời rét.</a:t>
            </a:r>
          </a:p>
          <a:p>
            <a:pPr>
              <a:spcBef>
                <a:spcPct val="50000"/>
              </a:spcBef>
              <a:defRPr/>
            </a:pPr>
            <a:r>
              <a:rPr lang="en-US" sz="3600">
                <a:solidFill>
                  <a:srgbClr val="6600FF"/>
                </a:solidFill>
                <a:effectLst>
                  <a:outerShdw blurRad="38100" dist="38100" dir="2700000" algn="tl">
                    <a:srgbClr val="000000"/>
                  </a:outerShdw>
                </a:effectLst>
                <a:latin typeface="Arial"/>
              </a:rPr>
              <a:t>      c/ Bạn Ngân chăm chỉ.</a:t>
            </a:r>
          </a:p>
          <a:p>
            <a:pPr>
              <a:spcBef>
                <a:spcPct val="50000"/>
              </a:spcBef>
              <a:defRPr/>
            </a:pPr>
            <a:r>
              <a:rPr lang="en-US" sz="3600">
                <a:solidFill>
                  <a:srgbClr val="6600FF"/>
                </a:solidFill>
                <a:effectLst>
                  <a:outerShdw blurRad="38100" dist="38100" dir="2700000" algn="tl">
                    <a:srgbClr val="000000"/>
                  </a:outerShdw>
                </a:effectLst>
                <a:latin typeface="Arial"/>
              </a:rPr>
              <a:t>      d/ Bạn Giang học giỏi.</a:t>
            </a:r>
          </a:p>
        </p:txBody>
      </p:sp>
      <p:sp>
        <p:nvSpPr>
          <p:cNvPr id="48139" name="Text Box 11"/>
          <p:cNvSpPr txBox="1">
            <a:spLocks noChangeArrowheads="1"/>
          </p:cNvSpPr>
          <p:nvPr/>
        </p:nvSpPr>
        <p:spPr bwMode="auto">
          <a:xfrm>
            <a:off x="0" y="5867400"/>
            <a:ext cx="9677400" cy="708025"/>
          </a:xfrm>
          <a:prstGeom prst="rect">
            <a:avLst/>
          </a:prstGeom>
          <a:noFill/>
          <a:ln w="9525">
            <a:noFill/>
            <a:miter lim="800000"/>
            <a:headEnd/>
            <a:tailEnd/>
          </a:ln>
          <a:effectLst/>
        </p:spPr>
        <p:txBody>
          <a:bodyPr>
            <a:spAutoFit/>
          </a:bodyPr>
          <a:lstStyle/>
          <a:p>
            <a:pPr>
              <a:spcBef>
                <a:spcPct val="50000"/>
              </a:spcBef>
              <a:defRPr/>
            </a:pPr>
            <a:r>
              <a:rPr lang="en-US" sz="4000" b="0">
                <a:solidFill>
                  <a:srgbClr val="FF0000"/>
                </a:solidFill>
                <a:effectLst>
                  <a:outerShdw blurRad="38100" dist="38100" dir="2700000" algn="tl">
                    <a:srgbClr val="000000"/>
                  </a:outerShdw>
                </a:effectLst>
                <a:latin typeface="Arial"/>
              </a:rPr>
              <a:t>M:- A, con mèo này bắt chuột giỏi quá!</a:t>
            </a:r>
          </a:p>
        </p:txBody>
      </p:sp>
      <p:sp>
        <p:nvSpPr>
          <p:cNvPr id="8197" name="Text Box 12"/>
          <p:cNvSpPr txBox="1">
            <a:spLocks noChangeArrowheads="1"/>
          </p:cNvSpPr>
          <p:nvPr/>
        </p:nvSpPr>
        <p:spPr bwMode="auto">
          <a:xfrm>
            <a:off x="7315200" y="2743200"/>
            <a:ext cx="1295400" cy="338138"/>
          </a:xfrm>
          <a:prstGeom prst="rect">
            <a:avLst/>
          </a:prstGeom>
          <a:noFill/>
          <a:ln w="9525">
            <a:noFill/>
            <a:miter lim="800000"/>
            <a:headEnd/>
            <a:tailEnd/>
          </a:ln>
        </p:spPr>
        <p:txBody>
          <a:bodyPr>
            <a:spAutoFit/>
          </a:bodyPr>
          <a:lstStyle/>
          <a:p>
            <a:pPr>
              <a:spcBef>
                <a:spcPct val="50000"/>
              </a:spcBef>
            </a:pPr>
            <a:endParaRPr lang="en-US" sz="1600" b="0">
              <a:latin typeface="Arial" charset="0"/>
            </a:endParaRPr>
          </a:p>
        </p:txBody>
      </p:sp>
    </p:spTree>
  </p:cSld>
  <p:clrMapOvr>
    <a:masterClrMapping/>
  </p:clrMapOvr>
  <p:transition spd="med">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1262518">
            <a:hlinkClick r:id="rId2" action="ppaction://hlinksldjump"/>
          </p:cNvPr>
          <p:cNvPicPr>
            <a:picLocks noChangeAspect="1" noChangeArrowheads="1" noCrop="1"/>
          </p:cNvPicPr>
          <p:nvPr/>
        </p:nvPicPr>
        <p:blipFill>
          <a:blip r:embed="rId3"/>
          <a:srcRect/>
          <a:stretch>
            <a:fillRect/>
          </a:stretch>
        </p:blipFill>
        <p:spPr bwMode="auto">
          <a:xfrm>
            <a:off x="5029200" y="1166813"/>
            <a:ext cx="2895600" cy="2292350"/>
          </a:xfrm>
          <a:prstGeom prst="rect">
            <a:avLst/>
          </a:prstGeom>
          <a:noFill/>
          <a:ln w="9525">
            <a:noFill/>
            <a:miter lim="800000"/>
            <a:headEnd/>
            <a:tailEnd/>
          </a:ln>
        </p:spPr>
      </p:pic>
      <p:pic>
        <p:nvPicPr>
          <p:cNvPr id="9219" name="Picture 4" descr="18649[1]">
            <a:hlinkClick r:id="rId4" action="ppaction://hlinksldjump"/>
          </p:cNvPr>
          <p:cNvPicPr>
            <a:picLocks noChangeAspect="1" noChangeArrowheads="1" noCrop="1"/>
          </p:cNvPicPr>
          <p:nvPr/>
        </p:nvPicPr>
        <p:blipFill>
          <a:blip r:embed="rId5"/>
          <a:srcRect/>
          <a:stretch>
            <a:fillRect/>
          </a:stretch>
        </p:blipFill>
        <p:spPr bwMode="auto">
          <a:xfrm>
            <a:off x="1371600" y="3810000"/>
            <a:ext cx="2819400" cy="2286000"/>
          </a:xfrm>
          <a:prstGeom prst="rect">
            <a:avLst/>
          </a:prstGeom>
          <a:noFill/>
          <a:ln w="9525">
            <a:noFill/>
            <a:miter lim="800000"/>
            <a:headEnd/>
            <a:tailEnd/>
          </a:ln>
        </p:spPr>
      </p:pic>
      <p:pic>
        <p:nvPicPr>
          <p:cNvPr id="9220" name="Picture 5" descr="1262531">
            <a:hlinkClick r:id="rId6" action="ppaction://hlinksldjump"/>
          </p:cNvPr>
          <p:cNvPicPr>
            <a:picLocks noChangeAspect="1" noChangeArrowheads="1" noCrop="1"/>
          </p:cNvPicPr>
          <p:nvPr/>
        </p:nvPicPr>
        <p:blipFill>
          <a:blip r:embed="rId7"/>
          <a:srcRect/>
          <a:stretch>
            <a:fillRect/>
          </a:stretch>
        </p:blipFill>
        <p:spPr bwMode="auto">
          <a:xfrm>
            <a:off x="5029200" y="3810000"/>
            <a:ext cx="2895600" cy="2209800"/>
          </a:xfrm>
          <a:prstGeom prst="rect">
            <a:avLst/>
          </a:prstGeom>
          <a:noFill/>
          <a:ln w="9525">
            <a:noFill/>
            <a:miter lim="800000"/>
            <a:headEnd/>
            <a:tailEnd/>
          </a:ln>
        </p:spPr>
      </p:pic>
      <p:pic>
        <p:nvPicPr>
          <p:cNvPr id="9221" name="Picture 7" descr="S128x128P_677">
            <a:hlinkClick r:id="rId8" action="ppaction://hlinksldjump"/>
          </p:cNvPr>
          <p:cNvPicPr>
            <a:picLocks noChangeAspect="1" noChangeArrowheads="1" noCrop="1"/>
          </p:cNvPicPr>
          <p:nvPr/>
        </p:nvPicPr>
        <p:blipFill>
          <a:blip r:embed="rId9"/>
          <a:srcRect/>
          <a:stretch>
            <a:fillRect/>
          </a:stretch>
        </p:blipFill>
        <p:spPr bwMode="auto">
          <a:xfrm>
            <a:off x="1371600" y="1257300"/>
            <a:ext cx="2971800" cy="2171700"/>
          </a:xfrm>
          <a:prstGeom prst="rect">
            <a:avLst/>
          </a:prstGeom>
          <a:noFill/>
          <a:ln w="9525">
            <a:noFill/>
            <a:miter lim="800000"/>
            <a:headEnd/>
            <a:tailEnd/>
          </a:ln>
        </p:spPr>
      </p:pic>
      <p:sp>
        <p:nvSpPr>
          <p:cNvPr id="9222" name="Rectangle 9"/>
          <p:cNvSpPr>
            <a:spLocks noChangeArrowheads="1"/>
          </p:cNvSpPr>
          <p:nvPr/>
        </p:nvSpPr>
        <p:spPr bwMode="auto">
          <a:xfrm>
            <a:off x="685800" y="914400"/>
            <a:ext cx="7772400" cy="5486400"/>
          </a:xfrm>
          <a:prstGeom prst="rect">
            <a:avLst/>
          </a:prstGeom>
          <a:noFill/>
          <a:ln w="76200" cmpd="tri">
            <a:solidFill>
              <a:srgbClr val="0000FF"/>
            </a:solidFill>
            <a:miter lim="800000"/>
            <a:headEnd/>
            <a:tailEnd/>
          </a:ln>
        </p:spPr>
        <p:txBody>
          <a:bodyPr wrap="none" anchor="ctr"/>
          <a:lstStyle/>
          <a:p>
            <a:endParaRPr lang="en-US">
              <a:latin typeface="Arial" charset="0"/>
            </a:endParaRPr>
          </a:p>
        </p:txBody>
      </p:sp>
    </p:spTree>
  </p:cSld>
  <p:clrMapOvr>
    <a:masterClrMapping/>
  </p:clrMapOvr>
  <p:transition spd="med">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1262515"/>
          <p:cNvPicPr>
            <a:picLocks noChangeAspect="1" noChangeArrowheads="1" noCrop="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67588" name="Rectangle 4"/>
          <p:cNvSpPr>
            <a:spLocks noChangeArrowheads="1"/>
          </p:cNvSpPr>
          <p:nvPr/>
        </p:nvSpPr>
        <p:spPr bwMode="auto">
          <a:xfrm>
            <a:off x="5410200" y="1828800"/>
            <a:ext cx="2438400" cy="2057400"/>
          </a:xfrm>
          <a:prstGeom prst="rect">
            <a:avLst/>
          </a:prstGeom>
          <a:noFill/>
          <a:ln w="9525">
            <a:noFill/>
            <a:miter lim="800000"/>
            <a:headEnd/>
            <a:tailEnd/>
          </a:ln>
          <a:effectLst/>
        </p:spPr>
        <p:txBody>
          <a:bodyPr anchor="ctr"/>
          <a:lstStyle/>
          <a:p>
            <a:pPr eaLnBrk="1" hangingPunct="1">
              <a:defRPr/>
            </a:pPr>
            <a:endParaRPr lang="en-US" sz="6600" b="0">
              <a:solidFill>
                <a:srgbClr val="FF0000"/>
              </a:solidFill>
              <a:effectLst>
                <a:outerShdw blurRad="38100" dist="38100" dir="2700000" algn="tl">
                  <a:srgbClr val="000000"/>
                </a:outerShdw>
              </a:effectLst>
              <a:latin typeface="Arial"/>
              <a:hlinkClick r:id="rId4" action="ppaction://hlinksldjump"/>
            </a:endParaRPr>
          </a:p>
        </p:txBody>
      </p:sp>
      <p:pic>
        <p:nvPicPr>
          <p:cNvPr id="10244" name="Picture 5" descr="Picture10">
            <a:hlinkClick r:id="rId5" action="ppaction://hlinksldjump"/>
          </p:cNvPr>
          <p:cNvPicPr>
            <a:picLocks noChangeAspect="1" noChangeArrowheads="1"/>
          </p:cNvPicPr>
          <p:nvPr/>
        </p:nvPicPr>
        <p:blipFill>
          <a:blip r:embed="rId6"/>
          <a:srcRect/>
          <a:stretch>
            <a:fillRect/>
          </a:stretch>
        </p:blipFill>
        <p:spPr bwMode="auto">
          <a:xfrm>
            <a:off x="3048000" y="4468813"/>
            <a:ext cx="3200400" cy="2312987"/>
          </a:xfrm>
          <a:prstGeom prst="rect">
            <a:avLst/>
          </a:prstGeom>
          <a:noFill/>
          <a:ln w="9525">
            <a:noFill/>
            <a:miter lim="800000"/>
            <a:headEnd/>
            <a:tailEnd/>
          </a:ln>
        </p:spPr>
      </p:pic>
      <p:pic>
        <p:nvPicPr>
          <p:cNvPr id="10245" name="Picture 6" descr="S128x128P_677"/>
          <p:cNvPicPr>
            <a:picLocks noChangeAspect="1" noChangeArrowheads="1" noCrop="1"/>
          </p:cNvPicPr>
          <p:nvPr/>
        </p:nvPicPr>
        <p:blipFill>
          <a:blip r:embed="rId7"/>
          <a:srcRect/>
          <a:stretch>
            <a:fillRect/>
          </a:stretch>
        </p:blipFill>
        <p:spPr bwMode="auto">
          <a:xfrm>
            <a:off x="3124200" y="0"/>
            <a:ext cx="2971800" cy="2133600"/>
          </a:xfrm>
          <a:prstGeom prst="rect">
            <a:avLst/>
          </a:prstGeom>
          <a:noFill/>
          <a:ln w="9525">
            <a:noFill/>
            <a:miter lim="800000"/>
            <a:headEnd/>
            <a:tailEnd/>
          </a:ln>
        </p:spPr>
      </p:pic>
      <p:sp>
        <p:nvSpPr>
          <p:cNvPr id="10246" name="Rectangle 7"/>
          <p:cNvSpPr>
            <a:spLocks noChangeArrowheads="1"/>
          </p:cNvSpPr>
          <p:nvPr/>
        </p:nvSpPr>
        <p:spPr bwMode="auto">
          <a:xfrm>
            <a:off x="1371600" y="2438400"/>
            <a:ext cx="6553200" cy="1752600"/>
          </a:xfrm>
          <a:prstGeom prst="rect">
            <a:avLst/>
          </a:prstGeom>
          <a:noFill/>
          <a:ln w="76200" cmpd="tri">
            <a:solidFill>
              <a:srgbClr val="0000FF"/>
            </a:solidFill>
            <a:miter lim="800000"/>
            <a:headEnd/>
            <a:tailEnd/>
          </a:ln>
        </p:spPr>
        <p:txBody>
          <a:bodyPr wrap="none" anchor="ctr"/>
          <a:lstStyle/>
          <a:p>
            <a:endParaRPr lang="en-US">
              <a:latin typeface="Arial" charset="0"/>
            </a:endParaRPr>
          </a:p>
        </p:txBody>
      </p:sp>
      <p:sp>
        <p:nvSpPr>
          <p:cNvPr id="10247" name="Text Box 9"/>
          <p:cNvSpPr txBox="1">
            <a:spLocks noChangeArrowheads="1"/>
          </p:cNvSpPr>
          <p:nvPr/>
        </p:nvSpPr>
        <p:spPr bwMode="auto">
          <a:xfrm>
            <a:off x="3200400" y="2711450"/>
            <a:ext cx="5943600" cy="1098550"/>
          </a:xfrm>
          <a:prstGeom prst="rect">
            <a:avLst/>
          </a:prstGeom>
          <a:noFill/>
          <a:ln w="9525">
            <a:noFill/>
            <a:miter lim="800000"/>
            <a:headEnd/>
            <a:tailEnd/>
          </a:ln>
        </p:spPr>
        <p:txBody>
          <a:bodyPr>
            <a:spAutoFit/>
          </a:bodyPr>
          <a:lstStyle/>
          <a:p>
            <a:pPr>
              <a:spcBef>
                <a:spcPct val="50000"/>
              </a:spcBef>
            </a:pPr>
            <a:r>
              <a:rPr lang="en-US" sz="6600" b="0">
                <a:solidFill>
                  <a:srgbClr val="0000CC"/>
                </a:solidFill>
                <a:latin typeface="Arial" charset="0"/>
              </a:rPr>
              <a:t>Trời rét.</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67588"/>
                                        </p:tgtEl>
                                        <p:attrNameLst>
                                          <p:attrName>style.visibility</p:attrName>
                                        </p:attrNameLst>
                                      </p:cBhvr>
                                      <p:to>
                                        <p:strVal val="visible"/>
                                      </p:to>
                                    </p:set>
                                    <p:anim calcmode="lin" valueType="num">
                                      <p:cBhvr additive="base">
                                        <p:cTn id="7" dur="500" fill="hold"/>
                                        <p:tgtEl>
                                          <p:spTgt spid="67588"/>
                                        </p:tgtEl>
                                        <p:attrNameLst>
                                          <p:attrName>ppt_x</p:attrName>
                                        </p:attrNameLst>
                                      </p:cBhvr>
                                      <p:tavLst>
                                        <p:tav tm="0">
                                          <p:val>
                                            <p:strVal val="#ppt_x"/>
                                          </p:val>
                                        </p:tav>
                                        <p:tav tm="100000">
                                          <p:val>
                                            <p:strVal val="#ppt_x"/>
                                          </p:val>
                                        </p:tav>
                                      </p:tavLst>
                                    </p:anim>
                                    <p:anim calcmode="lin" valueType="num">
                                      <p:cBhvr additive="base">
                                        <p:cTn id="8" dur="500" fill="hold"/>
                                        <p:tgtEl>
                                          <p:spTgt spid="6758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1262515"/>
          <p:cNvPicPr>
            <a:picLocks noChangeAspect="1" noChangeArrowheads="1" noCrop="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11267" name="Picture 5" descr="Picture10">
            <a:hlinkClick r:id="rId3" action="ppaction://hlinksldjump"/>
          </p:cNvPr>
          <p:cNvPicPr>
            <a:picLocks noChangeAspect="1" noChangeArrowheads="1"/>
          </p:cNvPicPr>
          <p:nvPr/>
        </p:nvPicPr>
        <p:blipFill>
          <a:blip r:embed="rId4"/>
          <a:srcRect/>
          <a:stretch>
            <a:fillRect/>
          </a:stretch>
        </p:blipFill>
        <p:spPr bwMode="auto">
          <a:xfrm>
            <a:off x="3048000" y="4522788"/>
            <a:ext cx="3124200" cy="2259012"/>
          </a:xfrm>
          <a:prstGeom prst="rect">
            <a:avLst/>
          </a:prstGeom>
          <a:noFill/>
          <a:ln w="9525">
            <a:noFill/>
            <a:miter lim="800000"/>
            <a:headEnd/>
            <a:tailEnd/>
          </a:ln>
        </p:spPr>
      </p:pic>
      <p:pic>
        <p:nvPicPr>
          <p:cNvPr id="11268" name="Picture 6" descr="1262531"/>
          <p:cNvPicPr>
            <a:picLocks noChangeAspect="1" noChangeArrowheads="1" noCrop="1"/>
          </p:cNvPicPr>
          <p:nvPr/>
        </p:nvPicPr>
        <p:blipFill>
          <a:blip r:embed="rId5"/>
          <a:srcRect/>
          <a:stretch>
            <a:fillRect/>
          </a:stretch>
        </p:blipFill>
        <p:spPr bwMode="auto">
          <a:xfrm>
            <a:off x="3200400" y="0"/>
            <a:ext cx="2743200" cy="2238375"/>
          </a:xfrm>
          <a:prstGeom prst="rect">
            <a:avLst/>
          </a:prstGeom>
          <a:noFill/>
          <a:ln w="9525">
            <a:noFill/>
            <a:miter lim="800000"/>
            <a:headEnd/>
            <a:tailEnd/>
          </a:ln>
        </p:spPr>
      </p:pic>
      <p:sp>
        <p:nvSpPr>
          <p:cNvPr id="11269" name="Rectangle 7"/>
          <p:cNvSpPr>
            <a:spLocks noChangeArrowheads="1"/>
          </p:cNvSpPr>
          <p:nvPr/>
        </p:nvSpPr>
        <p:spPr bwMode="auto">
          <a:xfrm>
            <a:off x="1066800" y="2438400"/>
            <a:ext cx="7391400" cy="1676400"/>
          </a:xfrm>
          <a:prstGeom prst="rect">
            <a:avLst/>
          </a:prstGeom>
          <a:noFill/>
          <a:ln w="76200" cmpd="tri">
            <a:solidFill>
              <a:srgbClr val="A50021"/>
            </a:solidFill>
            <a:miter lim="800000"/>
            <a:headEnd/>
            <a:tailEnd/>
          </a:ln>
        </p:spPr>
        <p:txBody>
          <a:bodyPr wrap="none" anchor="ctr"/>
          <a:lstStyle/>
          <a:p>
            <a:endParaRPr lang="en-US" sz="1600">
              <a:latin typeface="Arial" charset="0"/>
            </a:endParaRPr>
          </a:p>
        </p:txBody>
      </p:sp>
      <p:sp>
        <p:nvSpPr>
          <p:cNvPr id="11270" name="Text Box 8"/>
          <p:cNvSpPr txBox="1">
            <a:spLocks noChangeArrowheads="1"/>
          </p:cNvSpPr>
          <p:nvPr/>
        </p:nvSpPr>
        <p:spPr bwMode="auto">
          <a:xfrm>
            <a:off x="1295400" y="2711450"/>
            <a:ext cx="7543800" cy="1016000"/>
          </a:xfrm>
          <a:prstGeom prst="rect">
            <a:avLst/>
          </a:prstGeom>
          <a:noFill/>
          <a:ln w="9525">
            <a:noFill/>
            <a:miter lim="800000"/>
            <a:headEnd/>
            <a:tailEnd/>
          </a:ln>
        </p:spPr>
        <p:txBody>
          <a:bodyPr>
            <a:spAutoFit/>
          </a:bodyPr>
          <a:lstStyle/>
          <a:p>
            <a:pPr>
              <a:spcBef>
                <a:spcPct val="50000"/>
              </a:spcBef>
            </a:pPr>
            <a:r>
              <a:rPr lang="en-US" sz="6000" b="0">
                <a:solidFill>
                  <a:srgbClr val="0000CC"/>
                </a:solidFill>
                <a:latin typeface="Arial" charset="0"/>
              </a:rPr>
              <a:t>Bạn Ngân chăm chỉ.</a:t>
            </a:r>
          </a:p>
        </p:txBody>
      </p:sp>
    </p:spTree>
  </p:cSld>
  <p:clrMapOvr>
    <a:masterClrMapping/>
  </p:clrMapOvr>
  <p:transition spd="med">
    <p:wheel/>
  </p:transition>
  <p:timing>
    <p:tnLst>
      <p:par>
        <p:cTn id="1" dur="indefinite" restart="never" nodeType="tmRoot"/>
      </p:par>
    </p:tnLst>
  </p:timing>
</p:sld>
</file>

<file path=ppt/theme/theme1.xml><?xml version="1.0" encoding="utf-8"?>
<a:theme xmlns:a="http://schemas.openxmlformats.org/drawingml/2006/main" name="Maple">
  <a:themeElements>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Maple</Template>
  <TotalTime>1280</TotalTime>
  <Words>644</Words>
  <Application>Microsoft PowerPoint</Application>
  <PresentationFormat>On-screen Show (4:3)</PresentationFormat>
  <Paragraphs>73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Times New Roman</vt:lpstr>
      <vt:lpstr>Arial</vt:lpstr>
      <vt:lpstr>Wingdings</vt:lpstr>
      <vt:lpstr>Calibri</vt:lpstr>
      <vt:lpstr>Maple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Hue</dc:creator>
  <cp:lastModifiedBy>CSTeam</cp:lastModifiedBy>
  <cp:revision>82</cp:revision>
  <dcterms:created xsi:type="dcterms:W3CDTF">2007-03-03T12:32:10Z</dcterms:created>
  <dcterms:modified xsi:type="dcterms:W3CDTF">2016-06-30T02:01:39Z</dcterms:modified>
</cp:coreProperties>
</file>