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8" r:id="rId4"/>
    <p:sldId id="274" r:id="rId5"/>
    <p:sldId id="260" r:id="rId6"/>
    <p:sldId id="275" r:id="rId7"/>
    <p:sldId id="262" r:id="rId8"/>
    <p:sldId id="267" r:id="rId9"/>
    <p:sldId id="265" r:id="rId10"/>
    <p:sldId id="266" r:id="rId11"/>
    <p:sldId id="269" r:id="rId12"/>
    <p:sldId id="263" r:id="rId13"/>
    <p:sldId id="273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49BF0-7341-4433-9754-80E3E4004541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E0094-CE91-493C-841B-9CB09C19A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4DEEB-E3A6-44A0-945B-CB4FBC611497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0A57A-F1F2-410D-A0B1-73D10FCA65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902B3-9267-406A-9136-5BAC30A91635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D5672-D268-4888-8089-78A88B3F6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EEE71-391C-49CF-B1FC-D91D982F897B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F3B80-47C5-4D51-8F09-80224B47C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9ED7B-AA80-49BA-AEFE-81836426D57E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180E0-1D0A-489F-B991-CEDAC6897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76A3C-576C-41B9-8756-604DB22F4233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78150-4D30-496B-89DB-B95AA30AA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41C6-C309-4FA4-ABF7-DAF7D6C2530F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4D9BD-7C33-455C-AC87-B264646E1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4064C-55BB-493E-9CCC-FC2266EB5390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0BB40-4C9D-4BFB-B1FE-C3D3875C1B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037C3-946E-485C-8C35-E9F730EDC692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A6D37-956C-4364-B223-D9C6E1FEBB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FAE61-91C3-47E2-BD43-CCF2C43C6E47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2A7E6-EC70-4692-B649-0D89D3008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4D4C9-2BC1-4DEA-BBBF-32208611416E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518D6-16AB-489B-A8BF-46E12A576E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FA2F5DA-44FD-4EF5-96BD-CDB0D2F4F649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AECE6F-B364-4F9C-B786-F1B208CD8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676400" y="1676400"/>
            <a:ext cx="6248400" cy="1371600"/>
          </a:xfrm>
          <a:prstGeom prst="rect">
            <a:avLst/>
          </a:prstGeom>
          <a:noFill/>
        </p:spPr>
        <p:txBody>
          <a:bodyPr wrap="none">
            <a:prstTxWarp prst="textDoubleWave1">
              <a:avLst/>
            </a:prstTxWarp>
            <a:spAutoFit/>
            <a:scene3d>
              <a:camera prst="perspectiveRight"/>
              <a:lightRig rig="threePt" dir="t"/>
            </a:scene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 err="1">
                <a:ln w="900" cmpd="sng">
                  <a:solidFill>
                    <a:srgbClr val="6600CC">
                      <a:alpha val="55000"/>
                    </a:srgbClr>
                  </a:solidFill>
                  <a:prstDash val="solid"/>
                </a:ln>
                <a:solidFill>
                  <a:srgbClr val="6600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Luyện</a:t>
            </a:r>
            <a:r>
              <a:rPr lang="en-US" sz="6600" b="1" dirty="0">
                <a:ln w="900" cmpd="sng">
                  <a:solidFill>
                    <a:srgbClr val="6600CC">
                      <a:alpha val="55000"/>
                    </a:srgbClr>
                  </a:solidFill>
                  <a:prstDash val="solid"/>
                </a:ln>
                <a:solidFill>
                  <a:srgbClr val="6600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ln w="900" cmpd="sng">
                  <a:solidFill>
                    <a:srgbClr val="6600CC">
                      <a:alpha val="55000"/>
                    </a:srgbClr>
                  </a:solidFill>
                  <a:prstDash val="solid"/>
                </a:ln>
                <a:solidFill>
                  <a:srgbClr val="6600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6600" b="1" dirty="0">
                <a:ln w="900" cmpd="sng">
                  <a:solidFill>
                    <a:srgbClr val="6600CC">
                      <a:alpha val="55000"/>
                    </a:srgbClr>
                  </a:solidFill>
                  <a:prstDash val="solid"/>
                </a:ln>
                <a:solidFill>
                  <a:srgbClr val="6600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6600" b="1" dirty="0" err="1">
                <a:ln w="900" cmpd="sng">
                  <a:solidFill>
                    <a:srgbClr val="6600CC">
                      <a:alpha val="55000"/>
                    </a:srgbClr>
                  </a:solidFill>
                  <a:prstDash val="solid"/>
                </a:ln>
                <a:solidFill>
                  <a:srgbClr val="6600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6600" b="1" dirty="0">
                <a:ln w="900" cmpd="sng">
                  <a:solidFill>
                    <a:srgbClr val="6600CC">
                      <a:alpha val="55000"/>
                    </a:srgbClr>
                  </a:solidFill>
                  <a:prstDash val="solid"/>
                </a:ln>
                <a:solidFill>
                  <a:srgbClr val="6600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6600" b="1" dirty="0" err="1">
                <a:ln w="900" cmpd="sng">
                  <a:solidFill>
                    <a:srgbClr val="6600CC">
                      <a:alpha val="55000"/>
                    </a:srgbClr>
                  </a:solidFill>
                  <a:prstDash val="solid"/>
                </a:ln>
                <a:solidFill>
                  <a:srgbClr val="6600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6600" b="1" dirty="0">
                <a:ln w="900" cmpd="sng">
                  <a:solidFill>
                    <a:srgbClr val="6600CC">
                      <a:alpha val="55000"/>
                    </a:srgbClr>
                  </a:solidFill>
                  <a:prstDash val="solid"/>
                </a:ln>
                <a:solidFill>
                  <a:srgbClr val="6600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>
                <a:ln w="900" cmpd="sng">
                  <a:solidFill>
                    <a:srgbClr val="6600CC">
                      <a:alpha val="55000"/>
                    </a:srgbClr>
                  </a:solidFill>
                  <a:prstDash val="solid"/>
                </a:ln>
                <a:solidFill>
                  <a:srgbClr val="6600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6600" b="1" dirty="0">
                <a:ln w="900" cmpd="sng">
                  <a:solidFill>
                    <a:srgbClr val="6600CC">
                      <a:alpha val="55000"/>
                    </a:srgbClr>
                  </a:solidFill>
                  <a:prstDash val="solid"/>
                </a:ln>
                <a:solidFill>
                  <a:srgbClr val="6600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  <p:sp>
        <p:nvSpPr>
          <p:cNvPr id="6" name="Rectangle 5"/>
          <p:cNvSpPr/>
          <p:nvPr/>
        </p:nvSpPr>
        <p:spPr>
          <a:xfrm>
            <a:off x="420304" y="3276600"/>
            <a:ext cx="864749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5400" b="1" dirty="0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5400" b="1" dirty="0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5400" b="1" dirty="0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5400" b="1" dirty="0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5400" b="1" dirty="0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i="1" dirty="0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en-US" sz="5400" b="1" i="1" dirty="0" err="1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5400" b="1" i="1" dirty="0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i="1" dirty="0" err="1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5400" b="1" i="1" dirty="0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27025" y="0"/>
            <a:ext cx="9798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04800" y="5486400"/>
            <a:ext cx="8839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</a:rPr>
              <a:t>Sư tử là chúa sơn lâm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65150" y="0"/>
            <a:ext cx="10045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5867400"/>
            <a:ext cx="8534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FF0000"/>
                </a:solidFill>
              </a:rPr>
              <a:t>Gà trống là sứ giả của bình minh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6"/>
          <p:cNvSpPr txBox="1">
            <a:spLocks noChangeArrowheads="1"/>
          </p:cNvSpPr>
          <p:nvPr/>
        </p:nvSpPr>
        <p:spPr bwMode="auto">
          <a:xfrm>
            <a:off x="1066800" y="381000"/>
            <a:ext cx="647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u="sng">
                <a:latin typeface="Times New Roman" pitchFamily="18" charset="0"/>
                <a:cs typeface="Times New Roman" pitchFamily="18" charset="0"/>
              </a:rPr>
              <a:t>Luyện từ và câu</a:t>
            </a:r>
            <a:endParaRPr lang="en-US" sz="1600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1143000" y="814388"/>
            <a:ext cx="647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 ngữ trong câu kể </a:t>
            </a:r>
            <a:r>
              <a:rPr lang="en-US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 là gì?</a:t>
            </a:r>
            <a:endParaRPr lang="en-US" sz="16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76200" y="22098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b="1" u="sng" dirty="0" err="1"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lang="en-US" sz="2800" b="1" u="sng" dirty="0">
                <a:latin typeface="Times New Roman" pitchFamily="18" charset="0"/>
                <a:ea typeface="+mj-ea"/>
                <a:cs typeface="Times New Roman" pitchFamily="18" charset="0"/>
              </a:rPr>
              <a:t> 3 :</a:t>
            </a:r>
            <a:r>
              <a:rPr lang="en-US" sz="32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Dùng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ngữ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dưới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đây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đặt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câu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kể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Ai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là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gì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?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6200" y="3000375"/>
            <a:ext cx="9144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làn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Nam.</a:t>
            </a:r>
            <a:endParaRPr lang="en-US" sz="2800" i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0" y="1524000"/>
            <a:ext cx="2971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III.Luyện tập: </a:t>
            </a:r>
            <a:endParaRPr lang="en-US" sz="28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28600" y="2895600"/>
            <a:ext cx="91440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Hải Phòng / Cần Thơ,… </a:t>
            </a:r>
            <a:r>
              <a:rPr lang="en-US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là một thành phố lớn.</a:t>
            </a:r>
            <a:br>
              <a:rPr lang="en-US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Bắc Ninh</a:t>
            </a:r>
            <a:r>
              <a:rPr lang="en-US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là quê hương của những làn điệu dân ca quan họ.</a:t>
            </a:r>
            <a:br>
              <a:rPr lang="en-US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 Xuân Diệu / Trần Đăng Khoa,… </a:t>
            </a:r>
            <a:r>
              <a:rPr lang="en-US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là nhà thơ.</a:t>
            </a:r>
            <a:br>
              <a:rPr lang="en-US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d. Nguyễn Du, Nguyễn Đình Thi,… </a:t>
            </a:r>
            <a:r>
              <a:rPr lang="en-US" sz="28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là nhà thơ lớn của Việt Nam.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imagesCAX246IW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z="4800" b="1" smtClean="0">
                <a:solidFill>
                  <a:srgbClr val="7030A0"/>
                </a:solidFill>
              </a:rPr>
              <a:t>Tiết học kết thúc</a:t>
            </a:r>
          </a:p>
        </p:txBody>
      </p:sp>
      <p:sp>
        <p:nvSpPr>
          <p:cNvPr id="14340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imagesCAMW5TLJ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pPr eaLnBrk="1" hangingPunct="1"/>
            <a:r>
              <a:rPr lang="en-CA" sz="4800" b="1" smtClean="0">
                <a:solidFill>
                  <a:srgbClr val="FFFF00"/>
                </a:solidFill>
              </a:rPr>
              <a:t>Kiểm tra bài cũ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 eaLnBrk="1" hangingPunct="1"/>
            <a:r>
              <a:rPr lang="en-CA" sz="4000" smtClean="0">
                <a:solidFill>
                  <a:srgbClr val="0000FF"/>
                </a:solidFill>
              </a:rPr>
              <a:t>1/ Câu kể ai là gì ? Có mấy bộ phận ?</a:t>
            </a:r>
          </a:p>
          <a:p>
            <a:pPr eaLnBrk="1" hangingPunct="1"/>
            <a:r>
              <a:rPr lang="en-CA" sz="4000" smtClean="0">
                <a:solidFill>
                  <a:srgbClr val="0000FF"/>
                </a:solidFill>
              </a:rPr>
              <a:t>(gồm 2 bộ phận. Bộ phận Chủ ngữ và bộ phận Vị ngữ ).</a:t>
            </a:r>
          </a:p>
          <a:p>
            <a:pPr eaLnBrk="1" hangingPunct="1"/>
            <a:r>
              <a:rPr lang="en-CA" sz="4000" smtClean="0">
                <a:solidFill>
                  <a:srgbClr val="0000FF"/>
                </a:solidFill>
              </a:rPr>
              <a:t>2/ Câu kể Ai là gì ? Dùng để làm gì ?</a:t>
            </a:r>
          </a:p>
          <a:p>
            <a:pPr eaLnBrk="1" hangingPunct="1"/>
            <a:r>
              <a:rPr lang="en-CA" sz="4000" smtClean="0">
                <a:solidFill>
                  <a:srgbClr val="0000FF"/>
                </a:solidFill>
              </a:rPr>
              <a:t>( Dùng để giới thiệu hoặc nêu nhận định về một người, một vật nào đó).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6"/>
          <p:cNvSpPr txBox="1">
            <a:spLocks noChangeArrowheads="1"/>
          </p:cNvSpPr>
          <p:nvPr/>
        </p:nvSpPr>
        <p:spPr bwMode="auto">
          <a:xfrm>
            <a:off x="1066800" y="381000"/>
            <a:ext cx="647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u="sng">
                <a:latin typeface="Times New Roman" pitchFamily="18" charset="0"/>
                <a:cs typeface="Times New Roman" pitchFamily="18" charset="0"/>
              </a:rPr>
              <a:t>Luyện từ và câu</a:t>
            </a:r>
            <a:endParaRPr lang="en-US" sz="1600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143000" y="796925"/>
            <a:ext cx="647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 ngữ trong câu kể </a:t>
            </a:r>
            <a:r>
              <a:rPr lang="en-US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 là gì?</a:t>
            </a:r>
            <a:endParaRPr lang="en-US" sz="16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28600" y="1295400"/>
            <a:ext cx="2438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Nhận xét :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1905000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:</a:t>
            </a:r>
            <a:endParaRPr lang="en-US" sz="3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0" y="2667000"/>
            <a:ext cx="9144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Một chị phụ nữ nhìn tôi cười, hỏi :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-Em là con nhà ai mà đến giúp chị chạy muối thế này ?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-                                Em về làng nghỉ hè. 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			                             	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Nguyễn Thị Ngọc Tú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0" y="4689475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Trong các câu trên, câu nào có dạng</a:t>
            </a:r>
            <a:r>
              <a:rPr lang="en-US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 là gì ?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5222875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57245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 Những từ ngữ nào có thể làm vị ngữ trong câu</a:t>
            </a:r>
            <a:r>
              <a:rPr lang="en-US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 là gì ?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25413" y="3519488"/>
            <a:ext cx="29718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Em là cháu bác Tự.</a:t>
            </a:r>
            <a:endParaRPr lang="en-US" sz="280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46138" y="3962400"/>
            <a:ext cx="2049462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1828800" y="39766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.VnTime" pitchFamily="34" charset="0"/>
              </a:rPr>
              <a:t>VN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1447800" y="4281488"/>
            <a:ext cx="182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70C0"/>
                </a:solidFill>
                <a:latin typeface=".VnTime" pitchFamily="34" charset="0"/>
              </a:rPr>
              <a:t>(côm danh tõ)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/>
      <p:bldP spid="7" grpId="0" build="allAtOnce"/>
      <p:bldP spid="9" grpId="0"/>
      <p:bldP spid="11" grpId="0"/>
      <p:bldP spid="11" grpId="1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imagesCAOVCOKZ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76400"/>
          </a:xfrm>
        </p:spPr>
        <p:txBody>
          <a:bodyPr/>
          <a:lstStyle/>
          <a:p>
            <a:r>
              <a:rPr lang="en-US" sz="5400" b="1" smtClean="0"/>
              <a:t>II. Ghi nhớ :</a:t>
            </a:r>
            <a:br>
              <a:rPr lang="en-US" sz="5400" b="1" smtClean="0"/>
            </a:br>
            <a:endParaRPr lang="en-US" sz="5400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76800"/>
          </a:xfrm>
        </p:spPr>
        <p:txBody>
          <a:bodyPr/>
          <a:lstStyle/>
          <a:p>
            <a:r>
              <a:rPr lang="en-US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 câu kể Ai là gì ? </a:t>
            </a:r>
            <a:br>
              <a:rPr lang="en-US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-Vị ngữ được nối với chủ ngữ bằng từ </a:t>
            </a:r>
            <a:r>
              <a:rPr lang="en-US" sz="54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là.</a:t>
            </a:r>
            <a:br>
              <a:rPr lang="en-US" sz="54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-Vị ngữ thường do danh từ hoặc cụm danh từ tạo thành.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6"/>
          <p:cNvSpPr txBox="1">
            <a:spLocks noChangeArrowheads="1"/>
          </p:cNvSpPr>
          <p:nvPr/>
        </p:nvSpPr>
        <p:spPr bwMode="auto">
          <a:xfrm>
            <a:off x="1066800" y="381000"/>
            <a:ext cx="647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u="sng">
                <a:latin typeface="Times New Roman" pitchFamily="18" charset="0"/>
                <a:cs typeface="Times New Roman" pitchFamily="18" charset="0"/>
              </a:rPr>
              <a:t>Luyện từ và câu</a:t>
            </a:r>
            <a:endParaRPr lang="en-US" sz="1600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1143000" y="741363"/>
            <a:ext cx="647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 ngữ trong câu kể </a:t>
            </a:r>
            <a:r>
              <a:rPr lang="en-US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 là gì?</a:t>
            </a:r>
            <a:endParaRPr lang="en-US" sz="16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52400" y="1295400"/>
            <a:ext cx="2971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III. Luyện tập: </a:t>
            </a:r>
            <a:endParaRPr lang="en-US" sz="28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0" y="3048000"/>
            <a:ext cx="9144000" cy="426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	</a:t>
            </a:r>
            <a:r>
              <a:rPr lang="en-US" sz="28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6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									</a:t>
            </a:r>
            <a:b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						     </a:t>
            </a: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8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</a:t>
            </a:r>
            <a:br>
              <a:rPr lang="en-US" sz="28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8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</a:t>
            </a:r>
            <a:br>
              <a:rPr lang="en-US" sz="28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8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2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						    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Đỗ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Quân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04800" y="2057400"/>
            <a:ext cx="83820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/>
              <a:t>1. Tìm câu kể </a:t>
            </a:r>
            <a:r>
              <a:rPr lang="en-US" sz="4400" b="1">
                <a:solidFill>
                  <a:srgbClr val="FF0000"/>
                </a:solidFill>
              </a:rPr>
              <a:t>Ai là gì </a:t>
            </a:r>
            <a:r>
              <a:rPr lang="en-US" sz="4400" b="1"/>
              <a:t>? Trong những câu thơ sau. </a:t>
            </a:r>
            <a:r>
              <a:rPr lang="en-US" sz="4400" b="1">
                <a:solidFill>
                  <a:srgbClr val="FF0000"/>
                </a:solidFill>
              </a:rPr>
              <a:t>Xác định vị ngữ</a:t>
            </a:r>
            <a:r>
              <a:rPr lang="en-US" sz="4400" b="1"/>
              <a:t> của những câu tìm được.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752600"/>
          </a:xfrm>
        </p:spPr>
        <p:txBody>
          <a:bodyPr/>
          <a:lstStyle/>
          <a:p>
            <a:pPr algn="l"/>
            <a:r>
              <a:rPr lang="en-US" sz="4000" smtClean="0"/>
              <a:t>a/		</a:t>
            </a:r>
            <a:r>
              <a:rPr lang="en-US" sz="3600" b="1" smtClean="0">
                <a:solidFill>
                  <a:srgbClr val="FF0000"/>
                </a:solidFill>
              </a:rPr>
              <a:t>Người là Cha, là Bác, là Anh</a:t>
            </a:r>
            <a:br>
              <a:rPr lang="en-US" sz="3600" b="1" smtClean="0">
                <a:solidFill>
                  <a:srgbClr val="FF0000"/>
                </a:solidFill>
              </a:rPr>
            </a:br>
            <a:r>
              <a:rPr lang="en-US" sz="3600" b="1" smtClean="0">
                <a:solidFill>
                  <a:srgbClr val="FF0000"/>
                </a:solidFill>
              </a:rPr>
              <a:t>	Quả tim lớn lọc trăm dòng máu đỏ</a:t>
            </a:r>
            <a:r>
              <a:rPr lang="en-US" sz="3600" b="1" u="sng" smtClean="0">
                <a:solidFill>
                  <a:srgbClr val="FF0000"/>
                </a:solidFill>
              </a:rPr>
              <a:t>.</a:t>
            </a:r>
            <a:br>
              <a:rPr lang="en-US" sz="3600" b="1" u="sng" smtClean="0">
                <a:solidFill>
                  <a:srgbClr val="FF0000"/>
                </a:solidFill>
              </a:rPr>
            </a:br>
            <a:r>
              <a:rPr lang="en-US" sz="3600" smtClean="0">
                <a:solidFill>
                  <a:srgbClr val="FF0000"/>
                </a:solidFill>
              </a:rPr>
              <a:t>								</a:t>
            </a:r>
            <a:r>
              <a:rPr lang="en-US" sz="1600" smtClean="0">
                <a:solidFill>
                  <a:srgbClr val="FF0000"/>
                </a:solidFill>
              </a:rPr>
              <a:t>Tố Hữu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229600" cy="4449763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sz="2800" dirty="0" smtClean="0"/>
              <a:t>b/ 		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Quê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hương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là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chùm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khế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ngọt</a:t>
            </a:r>
            <a:endParaRPr lang="en-US" sz="3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	Cho con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trèo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hái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mỗi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ngày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>
              <a:buFont typeface="Arial" charset="0"/>
              <a:buNone/>
              <a:defRPr/>
            </a:pP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	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Quê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hương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là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đường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đi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học</a:t>
            </a:r>
            <a:endParaRPr lang="en-US" sz="3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	Con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về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rợp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bóng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vàng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bay.</a:t>
            </a:r>
          </a:p>
          <a:p>
            <a:pPr>
              <a:buFont typeface="Arial" charset="0"/>
              <a:buNone/>
              <a:defRPr/>
            </a:pPr>
            <a:r>
              <a:rPr lang="en-US" sz="3600" dirty="0" smtClean="0"/>
              <a:t>								</a:t>
            </a:r>
            <a:r>
              <a:rPr lang="en-US" sz="1600" dirty="0" err="1" smtClean="0"/>
              <a:t>Đỗ</a:t>
            </a:r>
            <a:r>
              <a:rPr lang="en-US" sz="1600" dirty="0" smtClean="0"/>
              <a:t> </a:t>
            </a:r>
            <a:r>
              <a:rPr lang="en-US" sz="1600" dirty="0" err="1" smtClean="0"/>
              <a:t>Trung</a:t>
            </a:r>
            <a:r>
              <a:rPr lang="en-US" sz="1600" dirty="0" smtClean="0"/>
              <a:t> </a:t>
            </a:r>
            <a:r>
              <a:rPr lang="en-US" sz="1600" dirty="0" err="1" smtClean="0"/>
              <a:t>Quân</a:t>
            </a:r>
            <a:endParaRPr lang="en-US" sz="16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0" y="533400"/>
            <a:ext cx="4191000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38600" y="1143000"/>
            <a:ext cx="4114800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24400" y="2362200"/>
            <a:ext cx="3505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505200" y="3124200"/>
            <a:ext cx="3581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800600" y="3733800"/>
            <a:ext cx="3276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657600" y="4572000"/>
            <a:ext cx="3352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6"/>
          <p:cNvSpPr txBox="1">
            <a:spLocks noChangeArrowheads="1"/>
          </p:cNvSpPr>
          <p:nvPr/>
        </p:nvSpPr>
        <p:spPr bwMode="auto">
          <a:xfrm>
            <a:off x="1066800" y="381000"/>
            <a:ext cx="647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u="sng">
                <a:latin typeface="Times New Roman" pitchFamily="18" charset="0"/>
                <a:cs typeface="Times New Roman" pitchFamily="18" charset="0"/>
              </a:rPr>
              <a:t>Luyện từ và câu</a:t>
            </a:r>
            <a:endParaRPr lang="en-US" sz="1600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1143000" y="785813"/>
            <a:ext cx="647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 ngữ trong câu kể </a:t>
            </a:r>
            <a:r>
              <a:rPr lang="en-US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 là gì?</a:t>
            </a:r>
            <a:endParaRPr lang="en-US" sz="16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0" y="1676400"/>
            <a:ext cx="8229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/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Bài 2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: Nối từ ngữ thích hợp ở cột A với cột B để tạo thành câu kể </a:t>
            </a: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Ai là gì ?</a:t>
            </a:r>
          </a:p>
        </p:txBody>
      </p:sp>
      <p:sp>
        <p:nvSpPr>
          <p:cNvPr id="8197" name="Text Box 9"/>
          <p:cNvSpPr txBox="1">
            <a:spLocks noChangeArrowheads="1"/>
          </p:cNvSpPr>
          <p:nvPr/>
        </p:nvSpPr>
        <p:spPr bwMode="auto">
          <a:xfrm>
            <a:off x="152400" y="3048000"/>
            <a:ext cx="175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8" name="Text Box 11"/>
          <p:cNvSpPr txBox="1">
            <a:spLocks noChangeArrowheads="1"/>
          </p:cNvSpPr>
          <p:nvPr/>
        </p:nvSpPr>
        <p:spPr bwMode="auto">
          <a:xfrm>
            <a:off x="0" y="4114800"/>
            <a:ext cx="152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8199" name="Text Box 13"/>
          <p:cNvSpPr txBox="1">
            <a:spLocks noChangeArrowheads="1"/>
          </p:cNvSpPr>
          <p:nvPr/>
        </p:nvSpPr>
        <p:spPr bwMode="auto">
          <a:xfrm>
            <a:off x="0" y="5867400"/>
            <a:ext cx="1828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914400" y="3429000"/>
            <a:ext cx="1951038" cy="3048000"/>
            <a:chOff x="861" y="2009"/>
            <a:chExt cx="1229" cy="1920"/>
          </a:xfrm>
        </p:grpSpPr>
        <p:sp>
          <p:nvSpPr>
            <p:cNvPr id="8208" name="Text Box 8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864" y="2009"/>
              <a:ext cx="1226" cy="322"/>
            </a:xfrm>
            <a:prstGeom prst="rect">
              <a:avLst/>
            </a:prstGeom>
            <a:noFill/>
            <a:ln w="38100">
              <a:pattFill prst="horzBrick">
                <a:fgClr>
                  <a:schemeClr val="tx2"/>
                </a:fgClr>
                <a:bgClr>
                  <a:srgbClr val="FF99FF"/>
                </a:bgClr>
              </a:pattFill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500" b="1">
                  <a:latin typeface="Times New Roman" pitchFamily="18" charset="0"/>
                  <a:cs typeface="Times New Roman" pitchFamily="18" charset="0"/>
                </a:rPr>
                <a:t>Sư tử </a:t>
              </a:r>
            </a:p>
          </p:txBody>
        </p:sp>
        <p:sp>
          <p:nvSpPr>
            <p:cNvPr id="8209" name="Text Box 9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864" y="2551"/>
              <a:ext cx="1226" cy="322"/>
            </a:xfrm>
            <a:prstGeom prst="rect">
              <a:avLst/>
            </a:prstGeom>
            <a:noFill/>
            <a:ln w="38100">
              <a:pattFill prst="horzBrick">
                <a:fgClr>
                  <a:schemeClr val="tx2"/>
                </a:fgClr>
                <a:bgClr>
                  <a:srgbClr val="FF99FF"/>
                </a:bgClr>
              </a:pattFill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500" b="1">
                  <a:latin typeface="Times New Roman" pitchFamily="18" charset="0"/>
                  <a:cs typeface="Times New Roman" pitchFamily="18" charset="0"/>
                </a:rPr>
                <a:t>Gà trống </a:t>
              </a:r>
            </a:p>
          </p:txBody>
        </p:sp>
        <p:sp>
          <p:nvSpPr>
            <p:cNvPr id="8210" name="Text Box 10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864" y="3079"/>
              <a:ext cx="1226" cy="322"/>
            </a:xfrm>
            <a:prstGeom prst="rect">
              <a:avLst/>
            </a:prstGeom>
            <a:noFill/>
            <a:ln w="38100">
              <a:pattFill prst="horzBrick">
                <a:fgClr>
                  <a:schemeClr val="tx2"/>
                </a:fgClr>
                <a:bgClr>
                  <a:srgbClr val="FF99FF"/>
                </a:bgClr>
              </a:pattFill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500" b="1">
                  <a:latin typeface="Times New Roman" pitchFamily="18" charset="0"/>
                  <a:cs typeface="Times New Roman" pitchFamily="18" charset="0"/>
                </a:rPr>
                <a:t>Đại bàng </a:t>
              </a:r>
            </a:p>
          </p:txBody>
        </p:sp>
        <p:sp>
          <p:nvSpPr>
            <p:cNvPr id="8211" name="Text Box 11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861" y="3607"/>
              <a:ext cx="1226" cy="322"/>
            </a:xfrm>
            <a:prstGeom prst="rect">
              <a:avLst/>
            </a:prstGeom>
            <a:noFill/>
            <a:ln w="38100">
              <a:pattFill prst="horzBrick">
                <a:fgClr>
                  <a:schemeClr val="tx2"/>
                </a:fgClr>
                <a:bgClr>
                  <a:srgbClr val="FF99FF"/>
                </a:bgClr>
              </a:pattFill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500" b="1">
                  <a:latin typeface="Times New Roman" pitchFamily="18" charset="0"/>
                  <a:cs typeface="Times New Roman" pitchFamily="18" charset="0"/>
                </a:rPr>
                <a:t>Chim công 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495800" y="3440113"/>
            <a:ext cx="3965575" cy="3048000"/>
            <a:chOff x="3042" y="2016"/>
            <a:chExt cx="2288" cy="1920"/>
          </a:xfrm>
        </p:grpSpPr>
        <p:sp>
          <p:nvSpPr>
            <p:cNvPr id="8204" name="Text Box 13"/>
            <p:cNvSpPr txBox="1">
              <a:spLocks noChangeArrowheads="1"/>
            </p:cNvSpPr>
            <p:nvPr/>
          </p:nvSpPr>
          <p:spPr bwMode="auto">
            <a:xfrm>
              <a:off x="3042" y="2016"/>
              <a:ext cx="2286" cy="322"/>
            </a:xfrm>
            <a:prstGeom prst="rect">
              <a:avLst/>
            </a:prstGeom>
            <a:noFill/>
            <a:ln w="38100">
              <a:pattFill prst="horzBrick">
                <a:fgClr>
                  <a:schemeClr val="tx2"/>
                </a:fgClr>
                <a:bgClr>
                  <a:srgbClr val="FF99FF"/>
                </a:bgClr>
              </a:pattFill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500" b="1">
                  <a:latin typeface="Times New Roman" pitchFamily="18" charset="0"/>
                  <a:cs typeface="Times New Roman" pitchFamily="18" charset="0"/>
                </a:rPr>
                <a:t>là nghệ sĩ múa tài ba </a:t>
              </a:r>
            </a:p>
          </p:txBody>
        </p:sp>
        <p:sp>
          <p:nvSpPr>
            <p:cNvPr id="8205" name="Text Box 14"/>
            <p:cNvSpPr txBox="1">
              <a:spLocks noChangeArrowheads="1"/>
            </p:cNvSpPr>
            <p:nvPr/>
          </p:nvSpPr>
          <p:spPr bwMode="auto">
            <a:xfrm>
              <a:off x="3042" y="2558"/>
              <a:ext cx="2286" cy="322"/>
            </a:xfrm>
            <a:prstGeom prst="rect">
              <a:avLst/>
            </a:prstGeom>
            <a:noFill/>
            <a:ln w="38100">
              <a:pattFill prst="horzBrick">
                <a:fgClr>
                  <a:schemeClr val="tx2"/>
                </a:fgClr>
                <a:bgClr>
                  <a:srgbClr val="FF99FF"/>
                </a:bgClr>
              </a:pattFill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500" b="1">
                  <a:latin typeface="Times New Roman" pitchFamily="18" charset="0"/>
                  <a:cs typeface="Times New Roman" pitchFamily="18" charset="0"/>
                </a:rPr>
                <a:t>là dũng sĩ của rừng xanh</a:t>
              </a:r>
            </a:p>
          </p:txBody>
        </p:sp>
        <p:sp>
          <p:nvSpPr>
            <p:cNvPr id="8206" name="Text Box 15"/>
            <p:cNvSpPr txBox="1">
              <a:spLocks noChangeArrowheads="1"/>
            </p:cNvSpPr>
            <p:nvPr/>
          </p:nvSpPr>
          <p:spPr bwMode="auto">
            <a:xfrm>
              <a:off x="3042" y="3086"/>
              <a:ext cx="2286" cy="322"/>
            </a:xfrm>
            <a:prstGeom prst="rect">
              <a:avLst/>
            </a:prstGeom>
            <a:noFill/>
            <a:ln w="38100">
              <a:pattFill prst="horzBrick">
                <a:fgClr>
                  <a:schemeClr val="tx2"/>
                </a:fgClr>
                <a:bgClr>
                  <a:srgbClr val="FF99FF"/>
                </a:bgClr>
              </a:pattFill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500" b="1">
                  <a:latin typeface="Times New Roman" pitchFamily="18" charset="0"/>
                  <a:cs typeface="Times New Roman" pitchFamily="18" charset="0"/>
                </a:rPr>
                <a:t>là chúa sơn lâm</a:t>
              </a:r>
            </a:p>
          </p:txBody>
        </p:sp>
        <p:sp>
          <p:nvSpPr>
            <p:cNvPr id="8207" name="Text Box 16"/>
            <p:cNvSpPr txBox="1">
              <a:spLocks noChangeArrowheads="1"/>
            </p:cNvSpPr>
            <p:nvPr/>
          </p:nvSpPr>
          <p:spPr bwMode="auto">
            <a:xfrm>
              <a:off x="3044" y="3614"/>
              <a:ext cx="2286" cy="322"/>
            </a:xfrm>
            <a:prstGeom prst="rect">
              <a:avLst/>
            </a:prstGeom>
            <a:noFill/>
            <a:ln w="38100">
              <a:pattFill prst="horzBrick">
                <a:fgClr>
                  <a:schemeClr val="tx2"/>
                </a:fgClr>
                <a:bgClr>
                  <a:srgbClr val="FF99FF"/>
                </a:bgClr>
              </a:pattFill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500" b="1">
                  <a:latin typeface="Times New Roman" pitchFamily="18" charset="0"/>
                  <a:cs typeface="Times New Roman" pitchFamily="18" charset="0"/>
                </a:rPr>
                <a:t>là sứ giả của bình minh</a:t>
              </a:r>
            </a:p>
          </p:txBody>
        </p:sp>
      </p:grpSp>
      <p:sp>
        <p:nvSpPr>
          <p:cNvPr id="38" name="AutoShape 21"/>
          <p:cNvSpPr>
            <a:spLocks noChangeArrowheads="1"/>
          </p:cNvSpPr>
          <p:nvPr/>
        </p:nvSpPr>
        <p:spPr bwMode="auto">
          <a:xfrm>
            <a:off x="1524000" y="2590800"/>
            <a:ext cx="914400" cy="6858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39" name="AutoShape 22"/>
          <p:cNvSpPr>
            <a:spLocks noChangeArrowheads="1"/>
          </p:cNvSpPr>
          <p:nvPr/>
        </p:nvSpPr>
        <p:spPr bwMode="auto">
          <a:xfrm>
            <a:off x="6019800" y="2590800"/>
            <a:ext cx="990600" cy="7620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 descr="D:\Ngoc Files\hinh anh\anh dong vat\1_resize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8600" y="5534025"/>
            <a:ext cx="8915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FF0000"/>
                </a:solidFill>
              </a:rPr>
              <a:t>Đại bàng là dũng sĩ của rừng xanh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 descr="D:\Ngoc Files\hinh anh\anh dong vat\0939311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07963" y="0"/>
            <a:ext cx="93519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" y="5486400"/>
            <a:ext cx="8763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>
                <a:solidFill>
                  <a:srgbClr val="C00000"/>
                </a:solidFill>
              </a:rPr>
              <a:t>Chim công là nghệ sĩ múa tài ba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Words>408</Words>
  <Application>Microsoft Office PowerPoint</Application>
  <PresentationFormat>On-screen Show (4:3)</PresentationFormat>
  <Paragraphs>58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.VnTime</vt:lpstr>
      <vt:lpstr>Office Theme</vt:lpstr>
      <vt:lpstr>Slide 1</vt:lpstr>
      <vt:lpstr>Kiểm tra bài cũ</vt:lpstr>
      <vt:lpstr>Slide 3</vt:lpstr>
      <vt:lpstr>II. Ghi nhớ : </vt:lpstr>
      <vt:lpstr>Slide 5</vt:lpstr>
      <vt:lpstr>a/  Người là Cha, là Bác, là Anh  Quả tim lớn lọc trăm dòng máu đỏ.         Tố Hữu</vt:lpstr>
      <vt:lpstr>Slide 7</vt:lpstr>
      <vt:lpstr>Slide 8</vt:lpstr>
      <vt:lpstr>Slide 9</vt:lpstr>
      <vt:lpstr>Slide 10</vt:lpstr>
      <vt:lpstr>Slide 11</vt:lpstr>
      <vt:lpstr>Slide 12</vt:lpstr>
      <vt:lpstr>Tiết học kết thúc</vt:lpstr>
    </vt:vector>
  </TitlesOfParts>
  <Company>CAROT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Carot</dc:creator>
  <cp:lastModifiedBy>CSTeam</cp:lastModifiedBy>
  <cp:revision>30</cp:revision>
  <dcterms:created xsi:type="dcterms:W3CDTF">2011-02-28T14:27:37Z</dcterms:created>
  <dcterms:modified xsi:type="dcterms:W3CDTF">2016-06-30T01:53:27Z</dcterms:modified>
</cp:coreProperties>
</file>