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CCFF"/>
    <a:srgbClr val="FF0066"/>
    <a:srgbClr val="660033"/>
    <a:srgbClr val="33CCFF"/>
    <a:srgbClr val="FF0000"/>
    <a:srgbClr val="00FF00"/>
    <a:srgbClr val="0099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B358-0C5B-484B-9DB2-90A028C4C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B417-8876-4EE5-BF2B-E87C66C5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4703-0B2C-498F-B32A-A47D5490B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E78E-3956-42B1-A7CB-4AB949AC1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31E9-FA72-417B-89E5-647D87747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BCE96-132A-41C8-B328-652E233DD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4201-1554-4700-BE50-2A019B24D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BE0FA-15CF-4BA2-AAAF-C13BF2EB5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DCA7-331C-4020-A9F8-9E99F8490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EA9B7-BA0D-4003-BA6C-6BC02EE4C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01B2-54F8-4C98-98A7-EF7A7E2B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9CC1-13C2-44FA-98EA-7D74FE9B3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264859-7D8D-4FB1-9D06-E9B67FC2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J023"/>
          <p:cNvPicPr>
            <a:picLocks noChangeAspect="1" noChangeArrowheads="1"/>
          </p:cNvPicPr>
          <p:nvPr/>
        </p:nvPicPr>
        <p:blipFill>
          <a:blip r:embed="rId2"/>
          <a:srcRect l="10834" t="5556" r="5833"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638800" cy="3429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44074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KIỂM TRA BÀI CŨ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04800" y="0"/>
            <a:ext cx="8534400" cy="1447800"/>
          </a:xfrm>
          <a:prstGeom prst="cube">
            <a:avLst>
              <a:gd name="adj" fmla="val 13542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u="sng">
                <a:latin typeface="Arial"/>
              </a:rPr>
              <a:t>Toán:</a:t>
            </a:r>
          </a:p>
        </p:txBody>
      </p:sp>
      <p:pic>
        <p:nvPicPr>
          <p:cNvPr id="3075" name="Picture 3" descr="Picture chuot t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3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Ôn tập về tìm hai số khi biết tổng hoặc hiệu và tỉ số của hai số </a:t>
            </a:r>
            <a:r>
              <a:rPr lang="vi-VN" sz="3200" b="1"/>
              <a:t>đ</a:t>
            </a:r>
            <a:r>
              <a:rPr lang="en-US" sz="3200" b="1"/>
              <a:t>ó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600200" y="2286000"/>
            <a:ext cx="6629400" cy="1371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4800" b="1">
                <a:solidFill>
                  <a:srgbClr val="FF0066"/>
                </a:solidFill>
                <a:ea typeface="ＭＳ Ｐゴシック" charset="-128"/>
                <a:sym typeface="Wingdings" pitchFamily="2" charset="2"/>
              </a:rPr>
              <a:t></a:t>
            </a:r>
            <a:r>
              <a:rPr lang="en-US" sz="3200">
                <a:latin typeface="Arial"/>
              </a:rPr>
              <a:t>   </a:t>
            </a:r>
            <a:r>
              <a:rPr lang="en-US" sz="3200" b="1" u="sng">
                <a:latin typeface="Arial"/>
              </a:rPr>
              <a:t>Bài 1</a:t>
            </a:r>
            <a:r>
              <a:rPr lang="en-US" sz="3200">
                <a:latin typeface="Arial"/>
              </a:rPr>
              <a:t>: Tìm a và b:</a:t>
            </a:r>
          </a:p>
        </p:txBody>
      </p:sp>
      <p:graphicFrame>
        <p:nvGraphicFramePr>
          <p:cNvPr id="6197" name="Group 53"/>
          <p:cNvGraphicFramePr>
            <a:graphicFrameLocks noGrp="1"/>
          </p:cNvGraphicFramePr>
          <p:nvPr>
            <p:ph/>
          </p:nvPr>
        </p:nvGraphicFramePr>
        <p:xfrm>
          <a:off x="76200" y="3810000"/>
          <a:ext cx="8915400" cy="2438400"/>
        </p:xfrm>
        <a:graphic>
          <a:graphicData uri="http://schemas.openxmlformats.org/drawingml/2006/table">
            <a:tbl>
              <a:tblPr/>
              <a:tblGrid>
                <a:gridCol w="1752600"/>
                <a:gridCol w="1219200"/>
                <a:gridCol w="1485900"/>
                <a:gridCol w="1485900"/>
                <a:gridCol w="1485900"/>
                <a:gridCol w="14859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Tæng a+b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TØ sè a:b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5" name="Text Box 50"/>
          <p:cNvSpPr txBox="1">
            <a:spLocks noChangeArrowheads="1"/>
          </p:cNvSpPr>
          <p:nvPr/>
        </p:nvSpPr>
        <p:spPr bwMode="auto">
          <a:xfrm>
            <a:off x="3810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21336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78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0574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156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505200" y="510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35814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49530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612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49530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204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64008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790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6400800" y="5715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1185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7772400" y="510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2040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78486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816</a:t>
            </a:r>
          </a:p>
        </p:txBody>
      </p:sp>
      <p:pic>
        <p:nvPicPr>
          <p:cNvPr id="3126" name="Picture 62" descr="14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28600"/>
            <a:ext cx="53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95" grpId="0"/>
      <p:bldP spid="6196" grpId="0"/>
      <p:bldP spid="6198" grpId="0"/>
      <p:bldP spid="6199" grpId="0"/>
      <p:bldP spid="6200" grpId="0"/>
      <p:bldP spid="6201" grpId="0"/>
      <p:bldP spid="6202" grpId="0"/>
      <p:bldP spid="6203" grpId="0"/>
      <p:bldP spid="6204" grpId="0"/>
      <p:bldP spid="6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04800" y="0"/>
            <a:ext cx="8534400" cy="1447800"/>
          </a:xfrm>
          <a:prstGeom prst="cube">
            <a:avLst>
              <a:gd name="adj" fmla="val 13542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3600">
              <a:latin typeface="Arial"/>
            </a:endParaRPr>
          </a:p>
          <a:p>
            <a:pPr algn="ctr">
              <a:defRPr/>
            </a:pPr>
            <a:r>
              <a:rPr lang="en-US" sz="3600" u="sng">
                <a:latin typeface="Arial"/>
              </a:rPr>
              <a:t>Toán:</a:t>
            </a:r>
          </a:p>
        </p:txBody>
      </p:sp>
      <p:pic>
        <p:nvPicPr>
          <p:cNvPr id="4099" name="Picture 3" descr="Picture chuot t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3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Ôn tập về tìm hai số khi biết tổng hoặc hiệu và tỉ số của hai số </a:t>
            </a:r>
            <a:r>
              <a:rPr lang="vi-VN" sz="3200" b="1"/>
              <a:t>đ</a:t>
            </a:r>
            <a:r>
              <a:rPr lang="en-US" sz="3200" b="1"/>
              <a:t>ó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600200" y="2286000"/>
            <a:ext cx="6629400" cy="1371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altLang="ja-JP" sz="4800" b="1">
                <a:solidFill>
                  <a:srgbClr val="FF0066"/>
                </a:solidFill>
                <a:ea typeface="ＭＳ Ｐゴシック" charset="-128"/>
                <a:sym typeface="Wingdings" pitchFamily="2" charset="2"/>
              </a:rPr>
              <a:t></a:t>
            </a:r>
            <a:r>
              <a:rPr lang="en-US" sz="3200">
                <a:latin typeface="Arial"/>
              </a:rPr>
              <a:t>   </a:t>
            </a:r>
            <a:r>
              <a:rPr lang="en-US" sz="3200" b="1" u="sng">
                <a:latin typeface="Arial"/>
              </a:rPr>
              <a:t>Bài 2</a:t>
            </a:r>
            <a:r>
              <a:rPr lang="en-US" sz="3200">
                <a:latin typeface="Arial"/>
              </a:rPr>
              <a:t>: Tìm x và y:</a:t>
            </a:r>
          </a:p>
        </p:txBody>
      </p:sp>
      <p:graphicFrame>
        <p:nvGraphicFramePr>
          <p:cNvPr id="9279" name="Group 63"/>
          <p:cNvGraphicFramePr>
            <a:graphicFrameLocks noGrp="1"/>
          </p:cNvGraphicFramePr>
          <p:nvPr>
            <p:ph/>
          </p:nvPr>
        </p:nvGraphicFramePr>
        <p:xfrm>
          <a:off x="76200" y="3810000"/>
          <a:ext cx="8915400" cy="2438400"/>
        </p:xfrm>
        <a:graphic>
          <a:graphicData uri="http://schemas.openxmlformats.org/drawingml/2006/table">
            <a:tbl>
              <a:tblPr/>
              <a:tblGrid>
                <a:gridCol w="1905000"/>
                <a:gridCol w="1295400"/>
                <a:gridCol w="1371600"/>
                <a:gridCol w="1447800"/>
                <a:gridCol w="1524000"/>
                <a:gridCol w="137160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HiÖu x vµ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TØ sè x :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810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133600" y="5105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576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0574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3505200" y="510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616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5814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308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953000" y="5105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1206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49530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603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6400800" y="5105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5000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6400800" y="5715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3000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772400" y="510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3283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78486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938</a:t>
            </a:r>
          </a:p>
        </p:txBody>
      </p:sp>
      <p:pic>
        <p:nvPicPr>
          <p:cNvPr id="4150" name="Picture 54" descr="14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28600"/>
            <a:ext cx="53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9261" grpId="0"/>
      <p:bldP spid="9262" grpId="0"/>
      <p:bldP spid="9263" grpId="0"/>
      <p:bldP spid="9264" grpId="0"/>
      <p:bldP spid="9265" grpId="0"/>
      <p:bldP spid="9266" grpId="0"/>
      <p:bldP spid="9267" grpId="0"/>
      <p:bldP spid="9268" grpId="0"/>
      <p:bldP spid="9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cube">
            <a:avLst>
              <a:gd name="adj" fmla="val 13542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u="sng"/>
              <a:t>Toán:</a:t>
            </a:r>
          </a:p>
        </p:txBody>
      </p:sp>
      <p:pic>
        <p:nvPicPr>
          <p:cNvPr id="5123" name="Picture 3" descr="Picture chuot t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3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45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Ôn tập về tìm hai số khi biết tổng hoặc hiệu và tỉ số của hai số </a:t>
            </a:r>
            <a:r>
              <a:rPr lang="vi-VN" sz="2800" b="1"/>
              <a:t>đ</a:t>
            </a:r>
            <a:r>
              <a:rPr lang="en-US" sz="2800" b="1"/>
              <a:t>ó</a:t>
            </a:r>
          </a:p>
        </p:txBody>
      </p:sp>
      <p:pic>
        <p:nvPicPr>
          <p:cNvPr id="5125" name="Picture 5" descr="14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228600"/>
            <a:ext cx="60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0" y="2209800"/>
            <a:ext cx="2971800" cy="1371600"/>
          </a:xfrm>
          <a:prstGeom prst="irregularSeal1">
            <a:avLst/>
          </a:prstGeom>
          <a:gradFill rotWithShape="1">
            <a:gsLst>
              <a:gs pos="0">
                <a:srgbClr val="0066FF"/>
              </a:gs>
              <a:gs pos="50000">
                <a:schemeClr val="bg1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u="sng">
                <a:latin typeface="Arial"/>
              </a:rPr>
              <a:t>Bài 3: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52400" y="38100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Đoàn vận </a:t>
            </a:r>
            <a:r>
              <a:rPr lang="vi-VN" sz="2400"/>
              <a:t>đ</a:t>
            </a:r>
            <a:r>
              <a:rPr lang="en-US" sz="2400"/>
              <a:t>ộng viên có 370 ng</a:t>
            </a:r>
            <a:r>
              <a:rPr lang="vi-VN" sz="2400"/>
              <a:t>ư</a:t>
            </a:r>
            <a:r>
              <a:rPr lang="en-US" sz="2400"/>
              <a:t>ời, trong </a:t>
            </a:r>
            <a:r>
              <a:rPr lang="vi-VN" sz="2400"/>
              <a:t>đ</a:t>
            </a:r>
            <a:r>
              <a:rPr lang="en-US" sz="2400"/>
              <a:t>ó số nữ bằng     số nam. 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52400" y="423545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  Hỏi </a:t>
            </a:r>
            <a:r>
              <a:rPr lang="vi-VN" sz="2400"/>
              <a:t>đ</a:t>
            </a:r>
            <a:r>
              <a:rPr lang="en-US" sz="2400"/>
              <a:t>oàn </a:t>
            </a:r>
            <a:r>
              <a:rPr lang="vi-VN" sz="2400"/>
              <a:t>đ</a:t>
            </a:r>
            <a:r>
              <a:rPr lang="en-US" sz="2400"/>
              <a:t>ó có bao nhiêu vận </a:t>
            </a:r>
            <a:r>
              <a:rPr lang="vi-VN" sz="2400"/>
              <a:t>đ</a:t>
            </a:r>
            <a:r>
              <a:rPr lang="en-US" sz="2400"/>
              <a:t>ộng viên nam, có bao nhiêu vận </a:t>
            </a:r>
            <a:r>
              <a:rPr lang="vi-VN" sz="2400"/>
              <a:t>đ</a:t>
            </a:r>
            <a:r>
              <a:rPr lang="en-US" sz="2400"/>
              <a:t>ộng viên nữ?</a:t>
            </a:r>
          </a:p>
        </p:txBody>
      </p:sp>
      <p:sp>
        <p:nvSpPr>
          <p:cNvPr id="5129" name="Text Box 28"/>
          <p:cNvSpPr txBox="1">
            <a:spLocks noChangeArrowheads="1"/>
          </p:cNvSpPr>
          <p:nvPr/>
        </p:nvSpPr>
        <p:spPr bwMode="auto">
          <a:xfrm>
            <a:off x="1447800" y="57150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772400" y="3641725"/>
            <a:ext cx="381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5131" name="Line 32"/>
          <p:cNvSpPr>
            <a:spLocks noChangeShapeType="1"/>
          </p:cNvSpPr>
          <p:nvPr/>
        </p:nvSpPr>
        <p:spPr bwMode="auto">
          <a:xfrm>
            <a:off x="77724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34"/>
          <p:cNvSpPr>
            <a:spLocks noChangeShapeType="1"/>
          </p:cNvSpPr>
          <p:nvPr/>
        </p:nvSpPr>
        <p:spPr bwMode="auto">
          <a:xfrm>
            <a:off x="1524000" y="6172200"/>
            <a:ext cx="5715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35"/>
          <p:cNvSpPr>
            <a:spLocks noChangeShapeType="1"/>
          </p:cNvSpPr>
          <p:nvPr/>
        </p:nvSpPr>
        <p:spPr bwMode="auto">
          <a:xfrm flipH="1">
            <a:off x="5334000" y="4648200"/>
            <a:ext cx="3810000" cy="16764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34" name="Picture 36" descr="Picture buom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3" grpId="0"/>
      <p:bldP spid="5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1419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0"/>
            <a:ext cx="99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Vận </a:t>
            </a:r>
            <a:r>
              <a:rPr lang="vi-VN" sz="2000"/>
              <a:t>đ</a:t>
            </a:r>
            <a:r>
              <a:rPr lang="en-US" sz="2000"/>
              <a:t>ộng viên nữ có số ng</a:t>
            </a:r>
            <a:r>
              <a:rPr lang="vi-VN" sz="2000"/>
              <a:t>ư</a:t>
            </a:r>
            <a:r>
              <a:rPr lang="en-US" sz="2000"/>
              <a:t>ời là: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3200400" y="609600"/>
            <a:ext cx="3048000" cy="762000"/>
          </a:xfrm>
          <a:prstGeom prst="flowChartTerminator">
            <a:avLst/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 </a:t>
            </a:r>
            <a:r>
              <a:rPr lang="en-US" sz="2400" b="1">
                <a:latin typeface="Arial"/>
              </a:rPr>
              <a:t>Bài giải</a:t>
            </a:r>
            <a:r>
              <a:rPr lang="en-US" sz="2400">
                <a:latin typeface="Arial"/>
              </a:rPr>
              <a:t>: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3484563" y="609600"/>
            <a:ext cx="511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solidFill>
                  <a:srgbClr val="FF0066"/>
                </a:solidFill>
                <a:ea typeface="ＭＳ Ｐゴシック" charset="-128"/>
                <a:sym typeface="Wingdings" pitchFamily="2" charset="2"/>
              </a:rPr>
              <a:t></a:t>
            </a:r>
            <a:endParaRPr lang="en-US" sz="2800" b="1">
              <a:solidFill>
                <a:srgbClr val="FF0066"/>
              </a:solidFill>
              <a:sym typeface="Wingdings" pitchFamily="2" charset="2"/>
            </a:endParaRP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0" y="14478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Ta có s</a:t>
            </a:r>
            <a:r>
              <a:rPr lang="vi-VN" sz="2000" i="1"/>
              <a:t>ơ</a:t>
            </a:r>
            <a:r>
              <a:rPr lang="en-US" sz="2000" i="1"/>
              <a:t> </a:t>
            </a:r>
            <a:r>
              <a:rPr lang="vi-VN" sz="2000" i="1"/>
              <a:t>đ</a:t>
            </a:r>
            <a:r>
              <a:rPr lang="en-US" sz="2000" i="1"/>
              <a:t>ồ:</a:t>
            </a:r>
          </a:p>
        </p:txBody>
      </p:sp>
      <p:sp>
        <p:nvSpPr>
          <p:cNvPr id="6151" name="Text Box 19"/>
          <p:cNvSpPr txBox="1">
            <a:spLocks noChangeArrowheads="1"/>
          </p:cNvSpPr>
          <p:nvPr/>
        </p:nvSpPr>
        <p:spPr bwMode="auto">
          <a:xfrm>
            <a:off x="0" y="19050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Vận </a:t>
            </a:r>
            <a:r>
              <a:rPr lang="vi-VN" sz="2000"/>
              <a:t>đ</a:t>
            </a:r>
            <a:r>
              <a:rPr lang="en-US" sz="2000"/>
              <a:t>ộng viên nữ:</a:t>
            </a:r>
          </a:p>
        </p:txBody>
      </p:sp>
      <p:sp>
        <p:nvSpPr>
          <p:cNvPr id="6152" name="Line 21"/>
          <p:cNvSpPr>
            <a:spLocks noChangeShapeType="1"/>
          </p:cNvSpPr>
          <p:nvPr/>
        </p:nvSpPr>
        <p:spPr bwMode="auto">
          <a:xfrm>
            <a:off x="29718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22"/>
          <p:cNvSpPr txBox="1">
            <a:spLocks noChangeArrowheads="1"/>
          </p:cNvSpPr>
          <p:nvPr/>
        </p:nvSpPr>
        <p:spPr bwMode="auto">
          <a:xfrm>
            <a:off x="0" y="22860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Vận </a:t>
            </a:r>
            <a:r>
              <a:rPr lang="vi-VN" sz="2000"/>
              <a:t>đ</a:t>
            </a:r>
            <a:r>
              <a:rPr lang="en-US" sz="2000"/>
              <a:t>ộng viên nam:</a:t>
            </a:r>
          </a:p>
        </p:txBody>
      </p:sp>
      <p:sp>
        <p:nvSpPr>
          <p:cNvPr id="6154" name="Line 23"/>
          <p:cNvSpPr>
            <a:spLocks noChangeShapeType="1"/>
          </p:cNvSpPr>
          <p:nvPr/>
        </p:nvSpPr>
        <p:spPr bwMode="auto">
          <a:xfrm>
            <a:off x="29718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24"/>
          <p:cNvSpPr>
            <a:spLocks noChangeShapeType="1"/>
          </p:cNvSpPr>
          <p:nvPr/>
        </p:nvSpPr>
        <p:spPr bwMode="auto">
          <a:xfrm>
            <a:off x="35052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>
            <a:off x="29718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26"/>
          <p:cNvSpPr>
            <a:spLocks noChangeShapeType="1"/>
          </p:cNvSpPr>
          <p:nvPr/>
        </p:nvSpPr>
        <p:spPr bwMode="auto">
          <a:xfrm>
            <a:off x="4038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28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29"/>
          <p:cNvSpPr>
            <a:spLocks noChangeShapeType="1"/>
          </p:cNvSpPr>
          <p:nvPr/>
        </p:nvSpPr>
        <p:spPr bwMode="auto">
          <a:xfrm>
            <a:off x="3505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30"/>
          <p:cNvSpPr>
            <a:spLocks noChangeShapeType="1"/>
          </p:cNvSpPr>
          <p:nvPr/>
        </p:nvSpPr>
        <p:spPr bwMode="auto">
          <a:xfrm>
            <a:off x="4038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31"/>
          <p:cNvSpPr>
            <a:spLocks noChangeShapeType="1"/>
          </p:cNvSpPr>
          <p:nvPr/>
        </p:nvSpPr>
        <p:spPr bwMode="auto">
          <a:xfrm>
            <a:off x="4572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AutoShape 33"/>
          <p:cNvSpPr>
            <a:spLocks/>
          </p:cNvSpPr>
          <p:nvPr/>
        </p:nvSpPr>
        <p:spPr bwMode="auto">
          <a:xfrm>
            <a:off x="4648200" y="1905000"/>
            <a:ext cx="76200" cy="914400"/>
          </a:xfrm>
          <a:prstGeom prst="rightBrace">
            <a:avLst>
              <a:gd name="adj1" fmla="val 100000"/>
              <a:gd name="adj2" fmla="val 49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63" name="AutoShape 34"/>
          <p:cNvSpPr>
            <a:spLocks/>
          </p:cNvSpPr>
          <p:nvPr/>
        </p:nvSpPr>
        <p:spPr bwMode="auto">
          <a:xfrm rot="5400000">
            <a:off x="3390900" y="1485900"/>
            <a:ext cx="228600" cy="1066800"/>
          </a:xfrm>
          <a:prstGeom prst="leftBracket">
            <a:avLst>
              <a:gd name="adj" fmla="val 133497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64" name="AutoShape 35"/>
          <p:cNvSpPr>
            <a:spLocks/>
          </p:cNvSpPr>
          <p:nvPr/>
        </p:nvSpPr>
        <p:spPr bwMode="auto">
          <a:xfrm rot="5480217" flipH="1">
            <a:off x="3698081" y="2016919"/>
            <a:ext cx="149225" cy="1601788"/>
          </a:xfrm>
          <a:prstGeom prst="leftBracket">
            <a:avLst>
              <a:gd name="adj" fmla="val 201611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65" name="Text Box 36"/>
          <p:cNvSpPr txBox="1">
            <a:spLocks noChangeArrowheads="1"/>
          </p:cNvSpPr>
          <p:nvPr/>
        </p:nvSpPr>
        <p:spPr bwMode="auto">
          <a:xfrm>
            <a:off x="3200400" y="2819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 </a:t>
            </a:r>
            <a:r>
              <a:rPr lang="en-US" sz="2000" i="1"/>
              <a:t>ng</a:t>
            </a:r>
            <a:r>
              <a:rPr lang="vi-VN" sz="2000" i="1"/>
              <a:t>ư</a:t>
            </a:r>
            <a:r>
              <a:rPr lang="en-US" sz="2000" i="1"/>
              <a:t>ời</a:t>
            </a:r>
          </a:p>
        </p:txBody>
      </p:sp>
      <p:sp>
        <p:nvSpPr>
          <p:cNvPr id="6166" name="Text Box 37"/>
          <p:cNvSpPr txBox="1">
            <a:spLocks noChangeArrowheads="1"/>
          </p:cNvSpPr>
          <p:nvPr/>
        </p:nvSpPr>
        <p:spPr bwMode="auto">
          <a:xfrm>
            <a:off x="3200400" y="1447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 </a:t>
            </a:r>
            <a:r>
              <a:rPr lang="en-US" sz="2000" i="1"/>
              <a:t>ng</a:t>
            </a:r>
            <a:r>
              <a:rPr lang="vi-VN" sz="2000" i="1"/>
              <a:t>ư</a:t>
            </a:r>
            <a:r>
              <a:rPr lang="en-US" sz="2000" i="1"/>
              <a:t>ời</a:t>
            </a:r>
          </a:p>
        </p:txBody>
      </p:sp>
      <p:sp>
        <p:nvSpPr>
          <p:cNvPr id="6167" name="Text Box 38"/>
          <p:cNvSpPr txBox="1">
            <a:spLocks noChangeArrowheads="1"/>
          </p:cNvSpPr>
          <p:nvPr/>
        </p:nvSpPr>
        <p:spPr bwMode="auto">
          <a:xfrm>
            <a:off x="4648200" y="2057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370 ng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6168" name="Rectangle 39"/>
          <p:cNvSpPr>
            <a:spLocks noChangeArrowheads="1"/>
          </p:cNvSpPr>
          <p:nvPr/>
        </p:nvSpPr>
        <p:spPr bwMode="auto">
          <a:xfrm>
            <a:off x="4343400" y="44450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Bài 3:</a:t>
            </a:r>
          </a:p>
        </p:txBody>
      </p:sp>
      <p:sp>
        <p:nvSpPr>
          <p:cNvPr id="6169" name="Text Box 40"/>
          <p:cNvSpPr txBox="1">
            <a:spLocks noChangeArrowheads="1"/>
          </p:cNvSpPr>
          <p:nvPr/>
        </p:nvSpPr>
        <p:spPr bwMode="auto">
          <a:xfrm>
            <a:off x="609600" y="32766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Theo s</a:t>
            </a:r>
            <a:r>
              <a:rPr lang="vi-VN" sz="2000"/>
              <a:t>ơ</a:t>
            </a:r>
            <a:r>
              <a:rPr lang="en-US" sz="2000"/>
              <a:t> </a:t>
            </a:r>
            <a:r>
              <a:rPr lang="vi-VN" sz="2000"/>
              <a:t>đ</a:t>
            </a:r>
            <a:r>
              <a:rPr lang="en-US" sz="2000"/>
              <a:t>ồ, tổng số phần bằng nhau là:</a:t>
            </a:r>
          </a:p>
        </p:txBody>
      </p:sp>
      <p:sp>
        <p:nvSpPr>
          <p:cNvPr id="6170" name="Text Box 41"/>
          <p:cNvSpPr txBox="1">
            <a:spLocks noChangeArrowheads="1"/>
          </p:cNvSpPr>
          <p:nvPr/>
        </p:nvSpPr>
        <p:spPr bwMode="auto">
          <a:xfrm>
            <a:off x="1828800" y="38100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2+ 3 = 5 ( phần )</a:t>
            </a:r>
          </a:p>
        </p:txBody>
      </p:sp>
      <p:sp>
        <p:nvSpPr>
          <p:cNvPr id="6171" name="Text Box 42"/>
          <p:cNvSpPr txBox="1">
            <a:spLocks noChangeArrowheads="1"/>
          </p:cNvSpPr>
          <p:nvPr/>
        </p:nvSpPr>
        <p:spPr bwMode="auto">
          <a:xfrm>
            <a:off x="1828800" y="46482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370 : 5 x 2 = 148 ( ng</a:t>
            </a:r>
            <a:r>
              <a:rPr lang="vi-VN" sz="2000"/>
              <a:t>ư</a:t>
            </a:r>
            <a:r>
              <a:rPr lang="en-US" sz="2000"/>
              <a:t>ời )</a:t>
            </a:r>
          </a:p>
        </p:txBody>
      </p:sp>
      <p:sp>
        <p:nvSpPr>
          <p:cNvPr id="6172" name="Text Box 44"/>
          <p:cNvSpPr txBox="1">
            <a:spLocks noChangeArrowheads="1"/>
          </p:cNvSpPr>
          <p:nvPr/>
        </p:nvSpPr>
        <p:spPr bwMode="auto">
          <a:xfrm>
            <a:off x="762000" y="51054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Vận </a:t>
            </a:r>
            <a:r>
              <a:rPr lang="vi-VN" sz="2000"/>
              <a:t>đ</a:t>
            </a:r>
            <a:r>
              <a:rPr lang="en-US" sz="2000"/>
              <a:t>ộng viên nam có số ng</a:t>
            </a:r>
            <a:r>
              <a:rPr lang="vi-VN" sz="2000"/>
              <a:t>ư</a:t>
            </a:r>
            <a:r>
              <a:rPr lang="en-US" sz="2000"/>
              <a:t>ời là:</a:t>
            </a:r>
          </a:p>
        </p:txBody>
      </p:sp>
      <p:sp>
        <p:nvSpPr>
          <p:cNvPr id="6173" name="Text Box 45"/>
          <p:cNvSpPr txBox="1">
            <a:spLocks noChangeArrowheads="1"/>
          </p:cNvSpPr>
          <p:nvPr/>
        </p:nvSpPr>
        <p:spPr bwMode="auto">
          <a:xfrm>
            <a:off x="1828800" y="5486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370 - 148  = 222( ng</a:t>
            </a:r>
            <a:r>
              <a:rPr lang="vi-VN" sz="2000"/>
              <a:t>ư</a:t>
            </a:r>
            <a:r>
              <a:rPr lang="en-US" sz="2000"/>
              <a:t>ời )</a:t>
            </a:r>
          </a:p>
        </p:txBody>
      </p:sp>
      <p:sp>
        <p:nvSpPr>
          <p:cNvPr id="6174" name="Text Box 46"/>
          <p:cNvSpPr txBox="1">
            <a:spLocks noChangeArrowheads="1"/>
          </p:cNvSpPr>
          <p:nvPr/>
        </p:nvSpPr>
        <p:spPr bwMode="auto">
          <a:xfrm>
            <a:off x="3276600" y="57912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Đáp số: Vận </a:t>
            </a:r>
            <a:r>
              <a:rPr lang="vi-VN" sz="2000"/>
              <a:t>đ</a:t>
            </a:r>
            <a:r>
              <a:rPr lang="en-US" sz="2000"/>
              <a:t>ộng viên nữ: 148 ng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sp>
        <p:nvSpPr>
          <p:cNvPr id="6175" name="Text Box 47"/>
          <p:cNvSpPr txBox="1">
            <a:spLocks noChangeArrowheads="1"/>
          </p:cNvSpPr>
          <p:nvPr/>
        </p:nvSpPr>
        <p:spPr bwMode="auto">
          <a:xfrm>
            <a:off x="3276600" y="61722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           Vận </a:t>
            </a:r>
            <a:r>
              <a:rPr lang="vi-VN" sz="2000"/>
              <a:t>đ</a:t>
            </a:r>
            <a:r>
              <a:rPr lang="en-US" sz="2000"/>
              <a:t>ộng viên nam: 222 ng</a:t>
            </a:r>
            <a:r>
              <a:rPr lang="vi-VN" sz="2000"/>
              <a:t>ư</a:t>
            </a:r>
            <a:r>
              <a:rPr lang="en-US" sz="2000"/>
              <a:t>ời</a:t>
            </a:r>
          </a:p>
        </p:txBody>
      </p:sp>
      <p:pic>
        <p:nvPicPr>
          <p:cNvPr id="6176" name="Picture 48" descr="doan van dong vi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514600"/>
            <a:ext cx="304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 chuot t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133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14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5715000"/>
            <a:ext cx="60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0" y="0"/>
            <a:ext cx="2971800" cy="1371600"/>
          </a:xfrm>
          <a:prstGeom prst="irregularSeal1">
            <a:avLst/>
          </a:prstGeom>
          <a:gradFill rotWithShape="1">
            <a:gsLst>
              <a:gs pos="0">
                <a:srgbClr val="0066FF"/>
              </a:gs>
              <a:gs pos="50000">
                <a:schemeClr val="bg1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u="sng">
                <a:latin typeface="Arial"/>
              </a:rPr>
              <a:t>Bài 4: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1447800" y="57150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2895600" y="0"/>
            <a:ext cx="624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Tỉ số của hai số là 3:7. Tìm hai số </a:t>
            </a:r>
            <a:r>
              <a:rPr lang="vi-VN" sz="2400"/>
              <a:t>đ</a:t>
            </a:r>
            <a:r>
              <a:rPr lang="en-US" sz="2400"/>
              <a:t>ó, biết rằng nếu số bé t</a:t>
            </a:r>
            <a:r>
              <a:rPr lang="vi-VN" sz="2400"/>
              <a:t>ă</a:t>
            </a:r>
            <a:r>
              <a:rPr lang="en-US" sz="2400"/>
              <a:t>ng thêm 76 </a:t>
            </a:r>
            <a:r>
              <a:rPr lang="vi-VN" sz="2400"/>
              <a:t>đơ</a:t>
            </a:r>
            <a:r>
              <a:rPr lang="en-US" sz="2400"/>
              <a:t>n vị thì </a:t>
            </a:r>
            <a:r>
              <a:rPr lang="vi-VN" sz="2400"/>
              <a:t>đư</a:t>
            </a:r>
            <a:r>
              <a:rPr lang="en-US" sz="2400"/>
              <a:t>ợc số lớn.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533400" y="2133600"/>
            <a:ext cx="5562600" cy="2438400"/>
          </a:xfrm>
          <a:prstGeom prst="cloudCallout">
            <a:avLst>
              <a:gd name="adj1" fmla="val -55481"/>
              <a:gd name="adj2" fmla="val 93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/>
              <a:t>Vậy hiệu của hai số là bao nhiêu?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400800" y="37623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3200400" y="1447800"/>
            <a:ext cx="3048000" cy="762000"/>
          </a:xfrm>
          <a:prstGeom prst="flowChartTerminator">
            <a:avLst/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 </a:t>
            </a:r>
            <a:r>
              <a:rPr lang="en-US" sz="2400" b="1">
                <a:latin typeface="Arial"/>
              </a:rPr>
              <a:t>Bài giải</a:t>
            </a:r>
            <a:r>
              <a:rPr lang="en-US" sz="2400">
                <a:latin typeface="Arial"/>
              </a:rPr>
              <a:t>: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02" grpId="1" animBg="1"/>
      <p:bldP spid="12303" grpId="0"/>
      <p:bldP spid="123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ture chuot tu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3600"/>
            <a:ext cx="1333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1419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5715000"/>
            <a:ext cx="60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0"/>
            <a:ext cx="2971800" cy="1371600"/>
          </a:xfrm>
          <a:prstGeom prst="irregularSeal1">
            <a:avLst/>
          </a:prstGeom>
          <a:gradFill rotWithShape="1">
            <a:gsLst>
              <a:gs pos="0">
                <a:srgbClr val="0066FF"/>
              </a:gs>
              <a:gs pos="50000">
                <a:schemeClr val="bg1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u="sng">
                <a:latin typeface="Arial"/>
              </a:rPr>
              <a:t>Bài 4: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47800" y="57150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95600" y="0"/>
            <a:ext cx="624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Tỉ số của hai số là 3:7. Tìm hai số </a:t>
            </a:r>
            <a:r>
              <a:rPr lang="vi-VN" sz="2400"/>
              <a:t>đ</a:t>
            </a:r>
            <a:r>
              <a:rPr lang="en-US" sz="2400"/>
              <a:t>ó, biết rằng nếu số bé t</a:t>
            </a:r>
            <a:r>
              <a:rPr lang="vi-VN" sz="2400"/>
              <a:t>ă</a:t>
            </a:r>
            <a:r>
              <a:rPr lang="en-US" sz="2400"/>
              <a:t>ng thêm 76 </a:t>
            </a:r>
            <a:r>
              <a:rPr lang="vi-VN" sz="2400"/>
              <a:t>đơ</a:t>
            </a:r>
            <a:r>
              <a:rPr lang="en-US" sz="2400"/>
              <a:t>n vị thì </a:t>
            </a:r>
            <a:r>
              <a:rPr lang="vi-VN" sz="2400"/>
              <a:t>đư</a:t>
            </a:r>
            <a:r>
              <a:rPr lang="en-US" sz="2400"/>
              <a:t>ợc số lớn.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400800" y="381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219200" y="21336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Hiệu của hai số là: 76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3200400" y="1447800"/>
            <a:ext cx="3048000" cy="762000"/>
          </a:xfrm>
          <a:prstGeom prst="flowChartTerminator">
            <a:avLst/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 </a:t>
            </a:r>
            <a:r>
              <a:rPr lang="en-US" sz="2400" b="1">
                <a:latin typeface="Arial"/>
              </a:rPr>
              <a:t>Bài giải</a:t>
            </a:r>
            <a:r>
              <a:rPr lang="en-US" sz="2400">
                <a:latin typeface="Arial"/>
              </a:rPr>
              <a:t>:</a:t>
            </a:r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2743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>
            <a:off x="2743200" y="3581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27432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>
            <a:off x="33528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>
            <a:off x="36576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/>
        </p:nvSpPr>
        <p:spPr bwMode="auto">
          <a:xfrm>
            <a:off x="27432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>
            <a:off x="30480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>
            <a:off x="33528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36576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>
            <a:off x="45720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/>
        </p:nvSpPr>
        <p:spPr bwMode="auto">
          <a:xfrm>
            <a:off x="42672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3"/>
          <p:cNvSpPr>
            <a:spLocks noChangeShapeType="1"/>
          </p:cNvSpPr>
          <p:nvPr/>
        </p:nvSpPr>
        <p:spPr bwMode="auto">
          <a:xfrm>
            <a:off x="39624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>
            <a:off x="48768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AutoShape 27"/>
          <p:cNvSpPr>
            <a:spLocks/>
          </p:cNvSpPr>
          <p:nvPr/>
        </p:nvSpPr>
        <p:spPr bwMode="auto">
          <a:xfrm rot="-5400000">
            <a:off x="3105150" y="2495550"/>
            <a:ext cx="190500" cy="914400"/>
          </a:xfrm>
          <a:prstGeom prst="rightBracket">
            <a:avLst>
              <a:gd name="adj" fmla="val 152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7" name="AutoShape 29"/>
          <p:cNvSpPr>
            <a:spLocks/>
          </p:cNvSpPr>
          <p:nvPr/>
        </p:nvSpPr>
        <p:spPr bwMode="auto">
          <a:xfrm rot="5400000">
            <a:off x="3657600" y="2743200"/>
            <a:ext cx="304800" cy="2133600"/>
          </a:xfrm>
          <a:prstGeom prst="rightBracket">
            <a:avLst>
              <a:gd name="adj" fmla="val 233333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8" name="Text Box 31"/>
          <p:cNvSpPr txBox="1">
            <a:spLocks noChangeArrowheads="1"/>
          </p:cNvSpPr>
          <p:nvPr/>
        </p:nvSpPr>
        <p:spPr bwMode="auto">
          <a:xfrm>
            <a:off x="3048000" y="2514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?</a:t>
            </a:r>
          </a:p>
        </p:txBody>
      </p:sp>
      <p:sp>
        <p:nvSpPr>
          <p:cNvPr id="8219" name="Text Box 32"/>
          <p:cNvSpPr txBox="1">
            <a:spLocks noChangeArrowheads="1"/>
          </p:cNvSpPr>
          <p:nvPr/>
        </p:nvSpPr>
        <p:spPr bwMode="auto">
          <a:xfrm>
            <a:off x="3505200" y="38862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?</a:t>
            </a:r>
          </a:p>
        </p:txBody>
      </p:sp>
      <p:sp>
        <p:nvSpPr>
          <p:cNvPr id="8220" name="AutoShape 33"/>
          <p:cNvSpPr>
            <a:spLocks/>
          </p:cNvSpPr>
          <p:nvPr/>
        </p:nvSpPr>
        <p:spPr bwMode="auto">
          <a:xfrm rot="-5400000">
            <a:off x="4229100" y="2857500"/>
            <a:ext cx="76200" cy="1219200"/>
          </a:xfrm>
          <a:prstGeom prst="rightBracket">
            <a:avLst>
              <a:gd name="adj" fmla="val 50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21" name="Text Box 34"/>
          <p:cNvSpPr txBox="1">
            <a:spLocks noChangeArrowheads="1"/>
          </p:cNvSpPr>
          <p:nvPr/>
        </p:nvSpPr>
        <p:spPr bwMode="auto">
          <a:xfrm>
            <a:off x="3962400" y="3108325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76</a:t>
            </a:r>
          </a:p>
        </p:txBody>
      </p:sp>
      <p:sp>
        <p:nvSpPr>
          <p:cNvPr id="8222" name="Text Box 35"/>
          <p:cNvSpPr txBox="1">
            <a:spLocks noChangeArrowheads="1"/>
          </p:cNvSpPr>
          <p:nvPr/>
        </p:nvSpPr>
        <p:spPr bwMode="auto">
          <a:xfrm>
            <a:off x="1371600" y="403860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Theo s</a:t>
            </a:r>
            <a:r>
              <a:rPr lang="vi-VN" sz="2000"/>
              <a:t>ơ</a:t>
            </a:r>
            <a:r>
              <a:rPr lang="en-US" sz="2000"/>
              <a:t> </a:t>
            </a:r>
            <a:r>
              <a:rPr lang="vi-VN" sz="2000"/>
              <a:t>đ</a:t>
            </a:r>
            <a:r>
              <a:rPr lang="en-US" sz="2000"/>
              <a:t>ồ, hiệu số phần là: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23" name="Text Box 36"/>
          <p:cNvSpPr txBox="1">
            <a:spLocks noChangeArrowheads="1"/>
          </p:cNvSpPr>
          <p:nvPr/>
        </p:nvSpPr>
        <p:spPr bwMode="auto">
          <a:xfrm>
            <a:off x="2209800" y="44196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 – 3 = 4 ( phần)</a:t>
            </a:r>
          </a:p>
        </p:txBody>
      </p:sp>
      <p:sp>
        <p:nvSpPr>
          <p:cNvPr id="8224" name="Text Box 37"/>
          <p:cNvSpPr txBox="1">
            <a:spLocks noChangeArrowheads="1"/>
          </p:cNvSpPr>
          <p:nvPr/>
        </p:nvSpPr>
        <p:spPr bwMode="auto">
          <a:xfrm>
            <a:off x="1371600" y="472440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 bé là: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25" name="Text Box 38"/>
          <p:cNvSpPr txBox="1">
            <a:spLocks noChangeArrowheads="1"/>
          </p:cNvSpPr>
          <p:nvPr/>
        </p:nvSpPr>
        <p:spPr bwMode="auto">
          <a:xfrm>
            <a:off x="2209800" y="51054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76 : 4 x 3 = 57</a:t>
            </a:r>
          </a:p>
        </p:txBody>
      </p:sp>
      <p:sp>
        <p:nvSpPr>
          <p:cNvPr id="8226" name="Text Box 39"/>
          <p:cNvSpPr txBox="1">
            <a:spLocks noChangeArrowheads="1"/>
          </p:cNvSpPr>
          <p:nvPr/>
        </p:nvSpPr>
        <p:spPr bwMode="auto">
          <a:xfrm>
            <a:off x="1371600" y="541020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 lớn là: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27" name="Text Box 40"/>
          <p:cNvSpPr txBox="1">
            <a:spLocks noChangeArrowheads="1"/>
          </p:cNvSpPr>
          <p:nvPr/>
        </p:nvSpPr>
        <p:spPr bwMode="auto">
          <a:xfrm>
            <a:off x="2209800" y="5791200"/>
            <a:ext cx="457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57 + 76 = 133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28" name="Text Box 42"/>
          <p:cNvSpPr txBox="1">
            <a:spLocks noChangeArrowheads="1"/>
          </p:cNvSpPr>
          <p:nvPr/>
        </p:nvSpPr>
        <p:spPr bwMode="auto">
          <a:xfrm>
            <a:off x="1219200" y="2514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Ta có s</a:t>
            </a:r>
            <a:r>
              <a:rPr lang="vi-VN" sz="2000"/>
              <a:t>ơ</a:t>
            </a:r>
            <a:r>
              <a:rPr lang="en-US" sz="2000"/>
              <a:t> </a:t>
            </a:r>
            <a:r>
              <a:rPr lang="vi-VN" sz="2000"/>
              <a:t>đ</a:t>
            </a:r>
            <a:r>
              <a:rPr lang="en-US" sz="2000"/>
              <a:t>ồ:</a:t>
            </a:r>
          </a:p>
        </p:txBody>
      </p:sp>
      <p:sp>
        <p:nvSpPr>
          <p:cNvPr id="8229" name="Text Box 43"/>
          <p:cNvSpPr txBox="1">
            <a:spLocks noChangeArrowheads="1"/>
          </p:cNvSpPr>
          <p:nvPr/>
        </p:nvSpPr>
        <p:spPr bwMode="auto">
          <a:xfrm>
            <a:off x="1447800" y="2895600"/>
            <a:ext cx="990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 bé: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30" name="Text Box 44"/>
          <p:cNvSpPr txBox="1">
            <a:spLocks noChangeArrowheads="1"/>
          </p:cNvSpPr>
          <p:nvPr/>
        </p:nvSpPr>
        <p:spPr bwMode="auto">
          <a:xfrm>
            <a:off x="1447800" y="3352800"/>
            <a:ext cx="1371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 lớn: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231" name="Text Box 45"/>
          <p:cNvSpPr txBox="1">
            <a:spLocks noChangeArrowheads="1"/>
          </p:cNvSpPr>
          <p:nvPr/>
        </p:nvSpPr>
        <p:spPr bwMode="auto">
          <a:xfrm>
            <a:off x="3200400" y="60960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Đáp số: Số bé: 57</a:t>
            </a:r>
          </a:p>
        </p:txBody>
      </p:sp>
      <p:sp>
        <p:nvSpPr>
          <p:cNvPr id="8232" name="Text Box 46"/>
          <p:cNvSpPr txBox="1">
            <a:spLocks noChangeArrowheads="1"/>
          </p:cNvSpPr>
          <p:nvPr/>
        </p:nvSpPr>
        <p:spPr bwMode="auto">
          <a:xfrm>
            <a:off x="4267200" y="6445250"/>
            <a:ext cx="1752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Số lớn: 133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486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ＭＳ Ｐゴシック</vt:lpstr>
      <vt:lpstr>Wingdings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anh</dc:creator>
  <cp:lastModifiedBy>CSTeam</cp:lastModifiedBy>
  <cp:revision>13</cp:revision>
  <dcterms:created xsi:type="dcterms:W3CDTF">2009-04-27T02:54:16Z</dcterms:created>
  <dcterms:modified xsi:type="dcterms:W3CDTF">2016-06-30T02:15:54Z</dcterms:modified>
</cp:coreProperties>
</file>