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31" r:id="rId3"/>
    <p:sldId id="334" r:id="rId4"/>
    <p:sldId id="294" r:id="rId5"/>
    <p:sldId id="389" r:id="rId6"/>
    <p:sldId id="391" r:id="rId7"/>
    <p:sldId id="402" r:id="rId8"/>
    <p:sldId id="412" r:id="rId9"/>
    <p:sldId id="404" r:id="rId10"/>
    <p:sldId id="407" r:id="rId11"/>
    <p:sldId id="409" r:id="rId12"/>
    <p:sldId id="410" r:id="rId13"/>
    <p:sldId id="393" r:id="rId14"/>
    <p:sldId id="414" r:id="rId15"/>
    <p:sldId id="416" r:id="rId16"/>
    <p:sldId id="310" r:id="rId17"/>
    <p:sldId id="32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loop="1" showNarration="1">
    <p:present/>
    <p:sldAll/>
    <p:penClr>
      <a:srgbClr val="FF0000"/>
    </p:penClr>
  </p:showPr>
  <p:clrMru>
    <a:srgbClr val="FF00FF"/>
    <a:srgbClr val="FFFFFF"/>
    <a:srgbClr val="FF3300"/>
    <a:srgbClr val="66FF33"/>
    <a:srgbClr val="FF66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4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63EF-CA8F-45CD-BD28-DD2985A11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448A-84D1-4925-B9E0-EF436AF8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D8F1-BB85-422C-9507-322B6445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7BD0-5362-4C45-9FDB-7B0396F30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0C0A-C949-41FE-8DE6-93F4592FD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C1B6-704F-44DA-B4C3-22CE77202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D4E9-BD23-44BC-94F4-1BE08EBE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1EB5-C8F9-4DEF-BE82-3F92D10E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8F40-992C-4AFC-9525-180A2D7BB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AA4D-E328-448A-81F2-8E171B69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104D-5F13-480C-A992-E4720B84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17B7675-662D-42DA-ABFF-84D2ED9E8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hyperlink" Target="http://images.google.com.vn/imgres?imgurl=http://www.daknongnews.com/UploadFiles/10_2009/daknong-Duoc-mua-ngo-ma-van-ngheo.jpg&amp;imgrefurl=http://www.daknongnews.com/nong-san/4.aspx&amp;usg=__LmnMX8d_2YiLDJUQg9QUIaxFe8g=&amp;h=267&amp;w=400&amp;sz=125&amp;hl=vi&amp;start=21&amp;tbnid=eCSLUFjr0Vl7xM:&amp;tbnh=83&amp;tbnw=124&amp;prev=/images%3Fq%3D%25E1%25BA%25A2NH%2BC%25C3%2582Y%2BNG%25C3%2594%26gbv%3D2%26ndsp%3D20%26hl%3Dvi%26sa%3DN%26start%3D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o.stevens.wa.us/weedboard/other%2520weeds/od1.jpg&amp;imgrefurl=http://www.diendan.eva.vn/showthread.php%3Ft%3D127332&amp;usg=__wjuKjFXCSUkDSoxOrDNM9FCEUZg=&amp;h=465&amp;w=295&amp;sz=23&amp;hl=vi&amp;start=80&amp;tbnid=7_mO-lDu7M_cIM:&amp;tbnh=128&amp;tbnw=81&amp;prev=/images%3Fq%3D%25E1%25BA%25A2NH%2BC%25C3%2582Y%2BHOA%2BC%25C3%259AC%26gbv%3D2%26ndsp%3D20%26hl%3Dvi%26sa%3DN%26start%3D60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5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a%20nhac\lan\Em_la_hoa_hong_nho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3.bp.blogspot.com/_aOmz0YT4Mo4/Sb3s4GzbtbI/AAAAAAAAEaw/cFTC8j19KD4/s400/rau%2Bm%C3%A1%2Bchay.jpg&amp;imgrefurl=http://nauanchay.blogspot.com/2009_03_01_archive.html&amp;usg=__swQJOg6c-LjQDRgvpUH5SKOKOSw=&amp;h=320&amp;w=400&amp;sz=35&amp;hl=vi&amp;start=3&amp;tbnid=Uur-P8cd2uSwLM:&amp;tbnh=99&amp;tbnw=124&amp;prev=/images%3Fq%3D%25E1%25BA%25A2NH%2BC%25C3%2582Y%2BRAU%2BM%25C3%2581%26gbv%3D2%26hl%3Dvi%26sa%3D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hoto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847725"/>
          </a:xfrm>
          <a:noFill/>
        </p:spPr>
      </p:pic>
      <p:grpSp>
        <p:nvGrpSpPr>
          <p:cNvPr id="2051" name="AutoShape 23"/>
          <p:cNvGrpSpPr>
            <a:grpSpLocks/>
          </p:cNvGrpSpPr>
          <p:nvPr/>
        </p:nvGrpSpPr>
        <p:grpSpPr bwMode="auto">
          <a:xfrm>
            <a:off x="0" y="-304800"/>
            <a:ext cx="1298575" cy="7874000"/>
            <a:chOff x="-69" y="-388"/>
            <a:chExt cx="1309" cy="5952"/>
          </a:xfrm>
        </p:grpSpPr>
        <p:pic>
          <p:nvPicPr>
            <p:cNvPr id="2054" name="AutoShape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9" y="-388"/>
              <a:ext cx="1309" cy="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Text Box 6"/>
            <p:cNvSpPr txBox="1">
              <a:spLocks noChangeArrowheads="1"/>
            </p:cNvSpPr>
            <p:nvPr/>
          </p:nvSpPr>
          <p:spPr bwMode="auto">
            <a:xfrm rot="-169991">
              <a:off x="86" y="753"/>
              <a:ext cx="997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7" tIns="45709" rIns="91417" bIns="45709" anchor="ctr"/>
            <a:lstStyle/>
            <a:p>
              <a:pPr defTabSz="639763" eaLnBrk="0" hangingPunct="0"/>
              <a:endParaRPr lang="vi-VN" sz="1200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auto">
          <a:xfrm rot="5400000">
            <a:off x="3962400" y="-533400"/>
            <a:ext cx="2895600" cy="108204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2999"/>
                </a:schemeClr>
              </a:gs>
              <a:gs pos="50000">
                <a:srgbClr val="FF0000">
                  <a:alpha val="51999"/>
                </a:srgbClr>
              </a:gs>
              <a:gs pos="100000">
                <a:schemeClr val="tx1">
                  <a:alpha val="12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lIns="91417" tIns="45709" rIns="91417" bIns="45709" anchor="ctr"/>
          <a:lstStyle/>
          <a:p>
            <a:pPr defTabSz="639763" eaLnBrk="0" hangingPunct="0">
              <a:defRPr/>
            </a:pPr>
            <a:endParaRPr lang="vi-VN" sz="1200">
              <a:latin typeface="Arial"/>
            </a:endParaRPr>
          </a:p>
        </p:txBody>
      </p:sp>
      <p:sp>
        <p:nvSpPr>
          <p:cNvPr id="2053" name="Text Box 25"/>
          <p:cNvSpPr txBox="1">
            <a:spLocks noChangeArrowheads="1"/>
          </p:cNvSpPr>
          <p:nvPr/>
        </p:nvSpPr>
        <p:spPr bwMode="auto">
          <a:xfrm>
            <a:off x="1676400" y="23622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      </a:t>
            </a:r>
            <a:r>
              <a:rPr lang="en-US" sz="3200" b="1">
                <a:solidFill>
                  <a:srgbClr val="FF3300"/>
                </a:solidFill>
              </a:rPr>
              <a:t>Môn: Tự nhiên và Xã hội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676400"/>
            <a:ext cx="4267200" cy="4652963"/>
            <a:chOff x="336" y="1296"/>
            <a:chExt cx="2496" cy="2345"/>
          </a:xfrm>
        </p:grpSpPr>
        <p:pic>
          <p:nvPicPr>
            <p:cNvPr id="11276" name="Picture 3" descr="amazing_tree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296"/>
              <a:ext cx="2496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4"/>
            <p:cNvSpPr txBox="1">
              <a:spLocks noChangeArrowheads="1"/>
            </p:cNvSpPr>
            <p:nvPr/>
          </p:nvSpPr>
          <p:spPr bwMode="auto">
            <a:xfrm>
              <a:off x="672" y="3456"/>
              <a:ext cx="158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4267200" y="1676400"/>
            <a:ext cx="4876800" cy="4872038"/>
            <a:chOff x="3024" y="1248"/>
            <a:chExt cx="2352" cy="2441"/>
          </a:xfrm>
        </p:grpSpPr>
        <p:pic>
          <p:nvPicPr>
            <p:cNvPr id="11274" name="Picture 6" descr="amazing_tre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1248"/>
              <a:ext cx="235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3216" y="3504"/>
              <a:ext cx="2112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0" y="5943600"/>
            <a:ext cx="4267200" cy="9144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81000" y="6019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Thân cây làm cổng nhà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4267200" y="5943600"/>
            <a:ext cx="4876800" cy="914400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5105400" y="5943600"/>
            <a:ext cx="334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Thân cây trang trí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chemeClr val="bg1"/>
                </a:solidFill>
              </a:rPr>
              <a:t>nhà</a:t>
            </a:r>
          </a:p>
        </p:txBody>
      </p:sp>
      <p:sp>
        <p:nvSpPr>
          <p:cNvPr id="11272" name="Text Box 12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  <p:sp>
        <p:nvSpPr>
          <p:cNvPr id="11273" name="Text Box 13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400" u="sng"/>
              <a:t>Tự nhiên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0"/>
            <a:ext cx="4419600" cy="5126038"/>
            <a:chOff x="528" y="1152"/>
            <a:chExt cx="2112" cy="2319"/>
          </a:xfrm>
        </p:grpSpPr>
        <p:pic>
          <p:nvPicPr>
            <p:cNvPr id="12300" name="Picture 3" descr="amazing_tree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152"/>
              <a:ext cx="2112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4"/>
            <p:cNvSpPr txBox="1">
              <a:spLocks noChangeArrowheads="1"/>
            </p:cNvSpPr>
            <p:nvPr/>
          </p:nvSpPr>
          <p:spPr bwMode="auto">
            <a:xfrm>
              <a:off x="720" y="3264"/>
              <a:ext cx="158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419600" y="1524000"/>
            <a:ext cx="4724400" cy="4918075"/>
            <a:chOff x="2928" y="1200"/>
            <a:chExt cx="2400" cy="2232"/>
          </a:xfrm>
        </p:grpSpPr>
        <p:pic>
          <p:nvPicPr>
            <p:cNvPr id="12298" name="Picture 6" descr="amazing_tree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200"/>
              <a:ext cx="2400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3264" y="3264"/>
              <a:ext cx="192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0" y="6019800"/>
            <a:ext cx="4419600" cy="838200"/>
          </a:xfrm>
          <a:prstGeom prst="roundRect">
            <a:avLst>
              <a:gd name="adj" fmla="val 16667"/>
            </a:avLst>
          </a:prstGeom>
          <a:solidFill>
            <a:srgbClr val="00FF00">
              <a:alpha val="27843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381000" y="6172200"/>
            <a:ext cx="363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Thân cây làm cầu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thang</a:t>
            </a: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>
            <a:off x="4343400" y="60198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00FF00">
              <a:alpha val="27843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8006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Thân cây làm cổng làng</a:t>
            </a:r>
          </a:p>
        </p:txBody>
      </p:sp>
      <p:sp>
        <p:nvSpPr>
          <p:cNvPr id="12296" name="Text Box 12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400" u="sng"/>
              <a:t>Tự nhiên xã hội</a:t>
            </a:r>
          </a:p>
        </p:txBody>
      </p:sp>
      <p:sp>
        <p:nvSpPr>
          <p:cNvPr id="12297" name="Text Box 13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/>
      <p:bldP spid="179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daknong-Duoc-mua-ngo-ma-van-ngheo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2895600" cy="2667000"/>
          </a:xfrm>
        </p:spPr>
      </p:pic>
      <p:pic>
        <p:nvPicPr>
          <p:cNvPr id="180229" name="Picture 5" descr="CayChuoi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2954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 descr="Copy of Than ca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371600"/>
            <a:ext cx="30480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31" name="Picture 7" descr="od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862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3962400"/>
            <a:ext cx="2971800" cy="3275013"/>
            <a:chOff x="192" y="1344"/>
            <a:chExt cx="2544" cy="2921"/>
          </a:xfrm>
        </p:grpSpPr>
        <p:pic>
          <p:nvPicPr>
            <p:cNvPr id="13328" name="Picture 9" descr="Bau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" y="1344"/>
              <a:ext cx="2544" cy="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578" y="3938"/>
              <a:ext cx="19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FF"/>
                </a:solidFill>
              </a:endParaRPr>
            </a:p>
          </p:txBody>
        </p:sp>
      </p:grpSp>
      <p:pic>
        <p:nvPicPr>
          <p:cNvPr id="180235" name="Picture 11" descr="t12p%20Vuon%20nho%20cua%20anh%20Le%20Trung%20Hieu%20su%20dung%20phan%20sinh%20hoc%20WEG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038600"/>
            <a:ext cx="3124200" cy="2819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0" y="3429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ngô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3048000" y="3429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chuối 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6172200" y="3505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lúa</a:t>
            </a: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0" y="6391275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hoa cúc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31242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bầu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7620000" y="63912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</a:rPr>
              <a:t>Cây nho</a:t>
            </a:r>
          </a:p>
        </p:txBody>
      </p:sp>
      <p:sp>
        <p:nvSpPr>
          <p:cNvPr id="13326" name="Text Box 18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  <p:sp>
        <p:nvSpPr>
          <p:cNvPr id="13327" name="Text Box 19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6" grpId="0"/>
      <p:bldP spid="180237" grpId="0"/>
      <p:bldP spid="180238" grpId="0"/>
      <p:bldP spid="180239" grpId="0"/>
      <p:bldP spid="180240" grpId="0"/>
      <p:bldP spid="180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219200" y="60960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Cây su hào có thân phình to thành củ .</a:t>
            </a:r>
          </a:p>
        </p:txBody>
      </p:sp>
      <p:pic>
        <p:nvPicPr>
          <p:cNvPr id="162822" name="Picture 6" descr="suha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2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  <p:sp>
        <p:nvSpPr>
          <p:cNvPr id="14341" name="Text Box 13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u hanh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4648200" cy="434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23" name="Picture 3" descr="cuki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609600" y="5715000"/>
            <a:ext cx="2971800" cy="1143000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Cây kiệu</a:t>
            </a: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5105400" y="5715000"/>
            <a:ext cx="2971800" cy="1143000"/>
          </a:xfrm>
          <a:prstGeom prst="irregularSeal1">
            <a:avLst/>
          </a:prstGeom>
          <a:solidFill>
            <a:schemeClr val="bg1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59436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Củ hành</a:t>
            </a:r>
          </a:p>
        </p:txBody>
      </p:sp>
      <p:sp>
        <p:nvSpPr>
          <p:cNvPr id="15368" name="Text Box 8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  <p:sp>
        <p:nvSpPr>
          <p:cNvPr id="15369" name="Text Box 9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6" grpId="0" animBg="1"/>
      <p:bldP spid="184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1066800" y="1981200"/>
            <a:ext cx="6781800" cy="4114800"/>
          </a:xfrm>
          <a:prstGeom prst="horizontalScroll">
            <a:avLst>
              <a:gd name="adj" fmla="val 12500"/>
            </a:avLst>
          </a:prstGeom>
          <a:solidFill>
            <a:srgbClr val="99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143000" y="2819400"/>
            <a:ext cx="5791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 Các cây thường có thân mọc đứng; một số cây có thân leo, thân bò.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 Có loại cây thân gỗ ( nhãn, xoài,…), có loại cây thân thảo ( lúa, rau, muống,…).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 Cây su hào có thân phình to thành củ.</a:t>
            </a:r>
          </a:p>
        </p:txBody>
      </p:sp>
      <p:sp>
        <p:nvSpPr>
          <p:cNvPr id="16388" name="Text Box 9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  <p:sp>
        <p:nvSpPr>
          <p:cNvPr id="16389" name="Text Box 10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2"/>
          <p:cNvSpPr>
            <a:spLocks noChangeArrowheads="1"/>
          </p:cNvSpPr>
          <p:nvPr/>
        </p:nvSpPr>
        <p:spPr bwMode="auto">
          <a:xfrm>
            <a:off x="0" y="1828800"/>
            <a:ext cx="2133600" cy="1447800"/>
          </a:xfrm>
          <a:prstGeom prst="star32">
            <a:avLst>
              <a:gd name="adj" fmla="val 37500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228600" y="2362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Hoạt động 2</a:t>
            </a:r>
          </a:p>
        </p:txBody>
      </p:sp>
      <p:sp>
        <p:nvSpPr>
          <p:cNvPr id="17412" name="Line 19"/>
          <p:cNvSpPr>
            <a:spLocks noChangeShapeType="1"/>
          </p:cNvSpPr>
          <p:nvPr/>
        </p:nvSpPr>
        <p:spPr bwMode="auto">
          <a:xfrm>
            <a:off x="3276600" y="5257800"/>
            <a:ext cx="1676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Text Box 32"/>
          <p:cNvSpPr txBox="1">
            <a:spLocks noChangeArrowheads="1"/>
          </p:cNvSpPr>
          <p:nvPr/>
        </p:nvSpPr>
        <p:spPr bwMode="auto">
          <a:xfrm>
            <a:off x="3124200" y="2057400"/>
            <a:ext cx="31480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1">
                <a:solidFill>
                  <a:srgbClr val="0000FF"/>
                </a:solidFill>
              </a:rPr>
              <a:t>Trò ch</a:t>
            </a:r>
            <a:r>
              <a:rPr lang="vi-VN" sz="4800" b="1" i="1">
                <a:solidFill>
                  <a:srgbClr val="0000FF"/>
                </a:solidFill>
              </a:rPr>
              <a:t>ơ</a:t>
            </a:r>
            <a:r>
              <a:rPr lang="en-US" sz="4800" b="1" i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1066800" y="3505200"/>
            <a:ext cx="6477000" cy="11890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rgbClr val="FF3300"/>
                </a:solidFill>
              </a:rPr>
              <a:t>  Ai giỏi ai tài</a:t>
            </a:r>
          </a:p>
        </p:txBody>
      </p:sp>
      <p:sp>
        <p:nvSpPr>
          <p:cNvPr id="17415" name="Text Box 35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794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  <p:sp>
        <p:nvSpPr>
          <p:cNvPr id="17416" name="Text Box 36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Thứ </a:t>
            </a:r>
            <a:r>
              <a:rPr lang="en-US" sz="2800"/>
              <a:t>n</a:t>
            </a:r>
            <a:r>
              <a:rPr lang="vi-VN" sz="2800"/>
              <a:t>ă</a:t>
            </a:r>
            <a:r>
              <a:rPr lang="en-US" sz="2800"/>
              <a:t>m</a:t>
            </a:r>
            <a:r>
              <a:rPr lang="en-US" sz="2400"/>
              <a:t> ngày 21 tháng 1 năm 2010</a:t>
            </a:r>
          </a:p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1981200" y="1752600"/>
            <a:ext cx="50292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quý thầy cô</a:t>
            </a:r>
          </a:p>
        </p:txBody>
      </p:sp>
      <p:pic>
        <p:nvPicPr>
          <p:cNvPr id="78860" name="Em_la_hoa_hong_n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167" fill="hold"/>
                                        <p:tgtEl>
                                          <p:spTgt spid="788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60"/>
                </p:tgtEl>
              </p:cMediaNode>
            </p:audio>
          </p:childTnLst>
        </p:cTn>
      </p:par>
    </p:tnLst>
    <p:bldLst>
      <p:bldP spid="788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Tự nhiên xã hội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1676400" y="3886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Câu 1</a:t>
            </a:r>
            <a:r>
              <a:rPr lang="en-US" sz="2400" b="1"/>
              <a:t>: Kể tên một số cây mà em biết?</a:t>
            </a:r>
          </a:p>
        </p:txBody>
      </p:sp>
      <p:sp>
        <p:nvSpPr>
          <p:cNvPr id="3077" name="AutoShape 11"/>
          <p:cNvSpPr>
            <a:spLocks noChangeArrowheads="1"/>
          </p:cNvSpPr>
          <p:nvPr/>
        </p:nvSpPr>
        <p:spPr bwMode="auto">
          <a:xfrm>
            <a:off x="1676400" y="1143000"/>
            <a:ext cx="6248400" cy="23622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3581400" y="1828800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Kiểm tra bài cũ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133600" y="3200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/>
              <a:t>Câu 2</a:t>
            </a:r>
            <a:r>
              <a:rPr lang="en-US" sz="2400"/>
              <a:t>:    Chọn ý đúng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362200" y="3733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</a:t>
            </a:r>
            <a:r>
              <a:rPr lang="en-US" sz="2400"/>
              <a:t>Mỗi cây thường có: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286000" y="42672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a/ Thân, cành, lá, hoa, quả</a:t>
            </a:r>
          </a:p>
          <a:p>
            <a:pPr>
              <a:spcBef>
                <a:spcPct val="50000"/>
              </a:spcBef>
            </a:pPr>
            <a:r>
              <a:rPr lang="en-US" sz="2400"/>
              <a:t>b/ Rễ, thân, lá, hoa, quả</a:t>
            </a:r>
          </a:p>
          <a:p>
            <a:pPr>
              <a:spcBef>
                <a:spcPct val="50000"/>
              </a:spcBef>
            </a:pPr>
            <a:r>
              <a:rPr lang="en-US" sz="2400"/>
              <a:t>c/ Rễ, thân, cành, lá, hoa, quả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1828800" y="1066800"/>
            <a:ext cx="6248400" cy="2133600"/>
          </a:xfrm>
          <a:prstGeom prst="irregularSeal1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657600" y="1600200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Kiểm tra bài cũ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</a:t>
            </a:r>
            <a:r>
              <a:rPr lang="en-US" sz="2400" b="1">
                <a:solidFill>
                  <a:srgbClr val="FF0000"/>
                </a:solidFill>
              </a:rPr>
              <a:t>( Thực vật )</a:t>
            </a:r>
          </a:p>
        </p:txBody>
      </p:sp>
      <p:sp>
        <p:nvSpPr>
          <p:cNvPr id="4104" name="Text Box 9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Tự hiên xã hội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Tiết 41:   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581400" y="1371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Thân cây</a:t>
            </a: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Tự nhiên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opy (3) of Than c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 descr="Copy of Than ca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8288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 descr="Than ca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0" y="1905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5638800" y="182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8763000" y="182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3429000" y="502126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6687" name="Oval 15"/>
          <p:cNvSpPr>
            <a:spLocks noChangeArrowheads="1"/>
          </p:cNvSpPr>
          <p:nvPr/>
        </p:nvSpPr>
        <p:spPr bwMode="auto">
          <a:xfrm>
            <a:off x="228600" y="5943600"/>
            <a:ext cx="2286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Cây nhãn</a:t>
            </a:r>
          </a:p>
        </p:txBody>
      </p:sp>
      <p:sp>
        <p:nvSpPr>
          <p:cNvPr id="156688" name="Oval 16"/>
          <p:cNvSpPr>
            <a:spLocks noChangeArrowheads="1"/>
          </p:cNvSpPr>
          <p:nvPr/>
        </p:nvSpPr>
        <p:spPr bwMode="auto">
          <a:xfrm>
            <a:off x="6324600" y="6019800"/>
            <a:ext cx="2514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D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a chuột </a:t>
            </a:r>
          </a:p>
        </p:txBody>
      </p:sp>
      <p:sp>
        <p:nvSpPr>
          <p:cNvPr id="156689" name="Oval 17"/>
          <p:cNvSpPr>
            <a:spLocks noChangeArrowheads="1"/>
          </p:cNvSpPr>
          <p:nvPr/>
        </p:nvSpPr>
        <p:spPr bwMode="auto">
          <a:xfrm>
            <a:off x="3048000" y="6019800"/>
            <a:ext cx="25908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Bí ngô(bí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ỏ )</a:t>
            </a:r>
            <a:r>
              <a:rPr lang="en-US" sz="2800"/>
              <a:t> </a:t>
            </a:r>
          </a:p>
        </p:txBody>
      </p:sp>
      <p:sp>
        <p:nvSpPr>
          <p:cNvPr id="6156" name="Text Box 18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Tự nhiên xã hội</a:t>
            </a:r>
          </a:p>
        </p:txBody>
      </p:sp>
      <p:sp>
        <p:nvSpPr>
          <p:cNvPr id="6157" name="Text Box 20" descr="Newsprint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87" grpId="0" animBg="1"/>
      <p:bldP spid="156688" grpId="0" animBg="1"/>
      <p:bldP spid="1566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/>
              <a:t>Tự nhiên xã hội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8800" y="1447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Tiết 41: 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81400" y="1371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Thân cây</a:t>
            </a:r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685800" y="2667000"/>
            <a:ext cx="6858000" cy="2514600"/>
          </a:xfrm>
          <a:prstGeom prst="horizontalScroll">
            <a:avLst>
              <a:gd name="adj" fmla="val 12500"/>
            </a:avLst>
          </a:prstGeom>
          <a:solidFill>
            <a:srgbClr val="99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219200" y="3429000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 Các cây thường có thân mọc đứng; một số cây có thân leo, thân bò.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4495800" cy="2667000"/>
          </a:xfrm>
          <a:noFill/>
        </p:spPr>
      </p:pic>
      <p:pic>
        <p:nvPicPr>
          <p:cNvPr id="172036" name="Picture 4" descr="rau%2Bm%C3%A1%2Bchay">
            <a:hlinkClick r:id="rId3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495800"/>
            <a:ext cx="4648200" cy="2362200"/>
          </a:xfr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828800"/>
            <a:ext cx="4648200" cy="3059113"/>
            <a:chOff x="2975" y="1344"/>
            <a:chExt cx="2545" cy="2893"/>
          </a:xfrm>
        </p:grpSpPr>
        <p:pic>
          <p:nvPicPr>
            <p:cNvPr id="8204" name="Picture 10" descr="47904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5" y="1344"/>
              <a:ext cx="2545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3167" y="3890"/>
              <a:ext cx="1921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FF"/>
                </a:solidFill>
              </a:endParaRPr>
            </a:p>
          </p:txBody>
        </p:sp>
      </p:grpSp>
      <p:pic>
        <p:nvPicPr>
          <p:cNvPr id="172044" name="Picture 12" descr="Than cay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495800"/>
            <a:ext cx="44958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0" y="4114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Cây lim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724400" y="4038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Cây mít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4800600" y="648176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Cây rau muống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0" y="6481763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Cây rau má</a:t>
            </a:r>
          </a:p>
        </p:txBody>
      </p:sp>
      <p:sp>
        <p:nvSpPr>
          <p:cNvPr id="8202" name="Text Box 24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Tự nhiên xã hội</a:t>
            </a:r>
          </a:p>
        </p:txBody>
      </p:sp>
      <p:sp>
        <p:nvSpPr>
          <p:cNvPr id="8203" name="Text Box 25" descr="Newsprint"/>
          <p:cNvSpPr txBox="1">
            <a:spLocks noChangeArrowheads="1"/>
          </p:cNvSpPr>
          <p:nvPr/>
        </p:nvSpPr>
        <p:spPr bwMode="auto">
          <a:xfrm>
            <a:off x="0" y="1219200"/>
            <a:ext cx="9144000" cy="57943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6" grpId="0"/>
      <p:bldP spid="172048" grpId="0"/>
      <p:bldP spid="172050" grpId="0"/>
      <p:bldP spid="17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/>
              <a:t>Tự nhiên xã hội</a:t>
            </a:r>
          </a:p>
        </p:txBody>
      </p:sp>
      <p:sp>
        <p:nvSpPr>
          <p:cNvPr id="9219" name="Text Box 4" descr="Newsprint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   </a:t>
            </a:r>
            <a:r>
              <a:rPr lang="en-US" sz="2400" b="1">
                <a:solidFill>
                  <a:srgbClr val="FF0000"/>
                </a:solidFill>
              </a:rPr>
              <a:t>Tiết 41:</a:t>
            </a:r>
            <a:r>
              <a:rPr lang="en-US" sz="3200" b="1">
                <a:solidFill>
                  <a:srgbClr val="FF0000"/>
                </a:solidFill>
              </a:rPr>
              <a:t>                  Thân cây</a:t>
            </a:r>
          </a:p>
        </p:txBody>
      </p:sp>
      <p:sp>
        <p:nvSpPr>
          <p:cNvPr id="9220" name="AutoShape 5"/>
          <p:cNvSpPr>
            <a:spLocks noChangeArrowheads="1"/>
          </p:cNvSpPr>
          <p:nvPr/>
        </p:nvSpPr>
        <p:spPr bwMode="auto">
          <a:xfrm>
            <a:off x="685800" y="2667000"/>
            <a:ext cx="6858000" cy="2514600"/>
          </a:xfrm>
          <a:prstGeom prst="horizontalScroll">
            <a:avLst>
              <a:gd name="adj" fmla="val 12500"/>
            </a:avLst>
          </a:prstGeom>
          <a:solidFill>
            <a:srgbClr val="99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219200" y="34290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chemeClr val="bg1"/>
                </a:solidFill>
              </a:rPr>
              <a:t> Có loại cây thân gỗ, có loại cây thân thảo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47800"/>
            <a:ext cx="3048000" cy="3221038"/>
            <a:chOff x="288" y="1200"/>
            <a:chExt cx="2352" cy="3015"/>
          </a:xfrm>
        </p:grpSpPr>
        <p:pic>
          <p:nvPicPr>
            <p:cNvPr id="10256" name="Picture 3" descr="tre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200"/>
              <a:ext cx="2352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 Box 4"/>
            <p:cNvSpPr txBox="1">
              <a:spLocks noChangeArrowheads="1"/>
            </p:cNvSpPr>
            <p:nvPr/>
          </p:nvSpPr>
          <p:spPr bwMode="auto">
            <a:xfrm>
              <a:off x="480" y="3840"/>
              <a:ext cx="19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0" y="3733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Cây tre</a:t>
            </a:r>
          </a:p>
        </p:txBody>
      </p:sp>
      <p:pic>
        <p:nvPicPr>
          <p:cNvPr id="174092" name="Picture 12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3046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050" y="1447800"/>
            <a:ext cx="3028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4" name="Picture 14" descr="483691ab_coconut20tr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5" name="Picture 15" descr="IMG_11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1148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6" name="Picture 16" descr="phuong v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1148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4724400" y="3581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Cây cau</a:t>
            </a:r>
          </a:p>
        </p:txBody>
      </p:sp>
      <p:sp>
        <p:nvSpPr>
          <p:cNvPr id="174099" name="Text Box 19"/>
          <p:cNvSpPr txBox="1">
            <a:spLocks noChangeArrowheads="1"/>
          </p:cNvSpPr>
          <p:nvPr/>
        </p:nvSpPr>
        <p:spPr bwMode="auto">
          <a:xfrm>
            <a:off x="0" y="6400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Cây dừa</a:t>
            </a:r>
          </a:p>
        </p:txBody>
      </p:sp>
      <p:sp>
        <p:nvSpPr>
          <p:cNvPr id="174100" name="Text Box 20"/>
          <p:cNvSpPr txBox="1">
            <a:spLocks noChangeArrowheads="1"/>
          </p:cNvSpPr>
          <p:nvPr/>
        </p:nvSpPr>
        <p:spPr bwMode="auto">
          <a:xfrm>
            <a:off x="2971800" y="6391275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Cây trám</a:t>
            </a:r>
          </a:p>
        </p:txBody>
      </p:sp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6096000" y="6477000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Cây ph</a:t>
            </a:r>
            <a:r>
              <a:rPr lang="vi-VN" sz="2000" b="1">
                <a:solidFill>
                  <a:srgbClr val="FFFFFF"/>
                </a:solidFill>
              </a:rPr>
              <a:t>ư</a:t>
            </a:r>
            <a:r>
              <a:rPr lang="en-US" sz="2000" b="1">
                <a:solidFill>
                  <a:srgbClr val="FFFFFF"/>
                </a:solidFill>
              </a:rPr>
              <a:t>ợng</a:t>
            </a:r>
          </a:p>
        </p:txBody>
      </p:sp>
      <p:sp>
        <p:nvSpPr>
          <p:cNvPr id="174104" name="Text Box 24"/>
          <p:cNvSpPr txBox="1">
            <a:spLocks noChangeArrowheads="1"/>
          </p:cNvSpPr>
          <p:nvPr/>
        </p:nvSpPr>
        <p:spPr bwMode="auto">
          <a:xfrm>
            <a:off x="7696200" y="36576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  </a:t>
            </a:r>
            <a:r>
              <a:rPr lang="en-US" sz="2000" b="1">
                <a:solidFill>
                  <a:srgbClr val="FFFFFF"/>
                </a:solidFill>
              </a:rPr>
              <a:t>Cây mít</a:t>
            </a:r>
          </a:p>
        </p:txBody>
      </p:sp>
      <p:sp>
        <p:nvSpPr>
          <p:cNvPr id="10254" name="Text Box 26" descr="Newsprint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/>
              <a:t>Tự nhiên xã hội</a:t>
            </a:r>
          </a:p>
        </p:txBody>
      </p:sp>
      <p:sp>
        <p:nvSpPr>
          <p:cNvPr id="10255" name="Text Box 27" descr="Newsprint"/>
          <p:cNvSpPr txBox="1">
            <a:spLocks noChangeArrowheads="1"/>
          </p:cNvSpPr>
          <p:nvPr/>
        </p:nvSpPr>
        <p:spPr bwMode="auto">
          <a:xfrm>
            <a:off x="0" y="1066800"/>
            <a:ext cx="9144000" cy="52387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Tiết 41:</a:t>
            </a:r>
            <a:r>
              <a:rPr lang="en-US" sz="2800" b="1">
                <a:solidFill>
                  <a:srgbClr val="FF0000"/>
                </a:solidFill>
              </a:rPr>
              <a:t>                       Thân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/>
      <p:bldP spid="174097" grpId="0"/>
      <p:bldP spid="174099" grpId="0"/>
      <p:bldP spid="174100" grpId="0"/>
      <p:bldP spid="174101" grpId="0"/>
      <p:bldP spid="17410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33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466</Words>
  <Application>Microsoft Office PowerPoint</Application>
  <PresentationFormat>On-screen Show (4:3)</PresentationFormat>
  <Paragraphs>87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XDZ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</dc:creator>
  <cp:lastModifiedBy>CSTeam</cp:lastModifiedBy>
  <cp:revision>47</cp:revision>
  <dcterms:created xsi:type="dcterms:W3CDTF">2008-12-01T17:13:23Z</dcterms:created>
  <dcterms:modified xsi:type="dcterms:W3CDTF">2016-06-29T10:33:33Z</dcterms:modified>
</cp:coreProperties>
</file>