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0" r:id="rId2"/>
    <p:sldId id="293" r:id="rId3"/>
    <p:sldId id="295" r:id="rId4"/>
    <p:sldId id="318" r:id="rId5"/>
    <p:sldId id="309" r:id="rId6"/>
    <p:sldId id="338" r:id="rId7"/>
    <p:sldId id="312" r:id="rId8"/>
    <p:sldId id="334" r:id="rId9"/>
    <p:sldId id="336" r:id="rId10"/>
    <p:sldId id="333" r:id="rId11"/>
    <p:sldId id="337" r:id="rId12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FF"/>
    <a:srgbClr val="FAFEC2"/>
    <a:srgbClr val="481F67"/>
    <a:srgbClr val="FF0000"/>
    <a:srgbClr val="00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76" autoAdjust="0"/>
    <p:restoredTop sz="99333" autoAdjust="0"/>
  </p:normalViewPr>
  <p:slideViewPr>
    <p:cSldViewPr>
      <p:cViewPr>
        <p:scale>
          <a:sx n="70" d="100"/>
          <a:sy n="70" d="100"/>
        </p:scale>
        <p:origin x="-93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628" y="-84"/>
      </p:cViewPr>
      <p:guideLst>
        <p:guide orient="horz" pos="3108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8C060A1-48B8-43E3-B236-8A206E6D82A3}" type="datetimeFigureOut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DCC5FDB-4B5A-471C-9DFB-122BF73DD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27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A3137F-CD6A-42D0-9461-896F6E2FD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78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5F6594-B4DB-43ED-BC82-9B03FDD626C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6C2EF-ECAC-458E-9856-CD3AA1C86D9E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260A0-1AED-4923-865F-0BBEBB683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B6F09-97B9-4188-A31F-69D21CEF8090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126FA-45BA-440A-8D02-571C9FCC0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AC0DB-F308-4C08-B950-7DF7A77F0129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4153A-22F0-4417-91C8-B431A2A00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F62C2-1266-4856-9DEF-DC1A58EAAA15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47A5-5F95-46C0-A1DB-91B7FB325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03FDF-109B-4F15-B492-4DCFBC092F9E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B8025-60D6-4F4E-B6A9-6F8BEA3C1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72C20-D75F-4C1D-8B67-B9FA2F6E10FD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DCFC9-9CE7-4CFB-80B7-FF8B07751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A5046-6913-42CA-AFB1-6E4812D4A07E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39D28-C4CA-485A-8CE9-73A16EC91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5B4C9-285A-41C2-A25C-3869308E9B04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C7F3B-7429-4DF1-9D41-279AA37D8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D0F18-D31B-401F-8B2F-801742E8E72A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D4B9F-F539-4EEF-85D0-82F1DE882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255E9-449B-46BF-A7DA-FCC574D7DAAA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87B5F-5D10-4B89-A4B9-FDFECD092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27FC2-E8C3-4B44-B389-C8731173A8D4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EAB14-A42F-4D7D-8E26-19C3E5DD7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 bright="10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E2D5DB-A7B8-4B0A-8295-2F32606260AE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4581014-53C9-4A8F-9377-66EAD2C8A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30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590800" y="2514600"/>
            <a:ext cx="480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80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</a:rPr>
              <a:t>Chính</a:t>
            </a:r>
            <a:r>
              <a:rPr lang="en-US" sz="80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</a:rPr>
              <a:t> </a:t>
            </a:r>
            <a:r>
              <a:rPr lang="en-US" sz="80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</a:rPr>
              <a:t>tả</a:t>
            </a:r>
            <a:endParaRPr lang="en-US" sz="80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0000" endA="300" endPos="50000" dist="6000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97" descr="khung 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286"/>
          <p:cNvSpPr txBox="1">
            <a:spLocks noChangeArrowheads="1"/>
          </p:cNvSpPr>
          <p:nvPr/>
        </p:nvSpPr>
        <p:spPr bwMode="auto">
          <a:xfrm>
            <a:off x="1524000" y="4572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8196" name="Text Box 289"/>
          <p:cNvSpPr txBox="1">
            <a:spLocks noChangeArrowheads="1"/>
          </p:cNvSpPr>
          <p:nvPr/>
        </p:nvSpPr>
        <p:spPr bwMode="auto">
          <a:xfrm>
            <a:off x="0" y="2175570"/>
            <a:ext cx="8915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2. Điền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ch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tr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vào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chỗ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trống</a:t>
            </a: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  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Chú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Trường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vừa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ồng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ọt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giỏi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vừa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ăn</a:t>
            </a: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nuôi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giỏi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Vườn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nhà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chú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cây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nào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cũng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ĩu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quả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</a:t>
            </a: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Dưới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ao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cá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ôi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cá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ép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cá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ắm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từng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đàn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</a:t>
            </a: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Cạnh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ao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uồng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lợn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uồng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trâu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uồng</a:t>
            </a: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gà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,…….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ông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rất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ngăn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nắp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</a:t>
            </a:r>
          </a:p>
        </p:txBody>
      </p:sp>
      <p:sp>
        <p:nvSpPr>
          <p:cNvPr id="8197" name="Rectangle 295"/>
          <p:cNvSpPr>
            <a:spLocks noChangeArrowheads="1"/>
          </p:cNvSpPr>
          <p:nvPr/>
        </p:nvSpPr>
        <p:spPr bwMode="auto">
          <a:xfrm>
            <a:off x="685800" y="655638"/>
            <a:ext cx="7010400" cy="739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smtClean="0">
                <a:solidFill>
                  <a:srgbClr val="0000FF"/>
                </a:solidFill>
                <a:latin typeface="HP001 4 hàng" pitchFamily="34" charset="0"/>
              </a:rPr>
              <a:t>Chính </a:t>
            </a:r>
            <a:r>
              <a:rPr lang="en-US" sz="3200" b="1" dirty="0" err="1" smtClean="0">
                <a:solidFill>
                  <a:srgbClr val="0000FF"/>
                </a:solidFill>
                <a:latin typeface="HP001 4 hàng" pitchFamily="34" charset="0"/>
              </a:rPr>
              <a:t>tả</a:t>
            </a:r>
            <a:r>
              <a:rPr lang="en-US" sz="3200" b="1" dirty="0" smtClean="0">
                <a:solidFill>
                  <a:srgbClr val="0000FF"/>
                </a:solidFill>
                <a:latin typeface="HP001 4 hàng" pitchFamily="34" charset="0"/>
              </a:rPr>
              <a:t>               </a:t>
            </a:r>
            <a:endParaRPr lang="en-US" sz="3200" b="1" dirty="0">
              <a:solidFill>
                <a:srgbClr val="0000FF"/>
              </a:solidFill>
              <a:latin typeface="HP001 4 hàng" pitchFamily="34" charset="0"/>
            </a:endParaRPr>
          </a:p>
        </p:txBody>
      </p:sp>
      <p:sp>
        <p:nvSpPr>
          <p:cNvPr id="10" name="Text Box 289"/>
          <p:cNvSpPr txBox="1">
            <a:spLocks noChangeArrowheads="1"/>
          </p:cNvSpPr>
          <p:nvPr/>
        </p:nvSpPr>
        <p:spPr bwMode="auto">
          <a:xfrm>
            <a:off x="4419600" y="28956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2" name="Text Box 289"/>
          <p:cNvSpPr txBox="1">
            <a:spLocks noChangeArrowheads="1"/>
          </p:cNvSpPr>
          <p:nvPr/>
        </p:nvSpPr>
        <p:spPr bwMode="auto">
          <a:xfrm>
            <a:off x="5562600" y="28956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4" name="Text Box 289"/>
          <p:cNvSpPr txBox="1">
            <a:spLocks noChangeArrowheads="1"/>
          </p:cNvSpPr>
          <p:nvPr/>
        </p:nvSpPr>
        <p:spPr bwMode="auto">
          <a:xfrm>
            <a:off x="7848600" y="28956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9" name="Text Box 289"/>
          <p:cNvSpPr txBox="1">
            <a:spLocks noChangeArrowheads="1"/>
          </p:cNvSpPr>
          <p:nvPr/>
        </p:nvSpPr>
        <p:spPr bwMode="auto">
          <a:xfrm>
            <a:off x="7162800" y="36576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1" name="Text Box 289"/>
          <p:cNvSpPr txBox="1">
            <a:spLocks noChangeArrowheads="1"/>
          </p:cNvSpPr>
          <p:nvPr/>
        </p:nvSpPr>
        <p:spPr bwMode="auto">
          <a:xfrm>
            <a:off x="2362200" y="4368225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3" name="Text Box 289"/>
          <p:cNvSpPr txBox="1">
            <a:spLocks noChangeArrowheads="1"/>
          </p:cNvSpPr>
          <p:nvPr/>
        </p:nvSpPr>
        <p:spPr bwMode="auto">
          <a:xfrm>
            <a:off x="3733800" y="43434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5" name="Text Box 289"/>
          <p:cNvSpPr txBox="1">
            <a:spLocks noChangeArrowheads="1"/>
          </p:cNvSpPr>
          <p:nvPr/>
        </p:nvSpPr>
        <p:spPr bwMode="auto">
          <a:xfrm>
            <a:off x="5257800" y="43434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6" name="Text Box 289"/>
          <p:cNvSpPr txBox="1">
            <a:spLocks noChangeArrowheads="1"/>
          </p:cNvSpPr>
          <p:nvPr/>
        </p:nvSpPr>
        <p:spPr bwMode="auto">
          <a:xfrm>
            <a:off x="2667000" y="5105400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7" name="Text Box 289"/>
          <p:cNvSpPr txBox="1">
            <a:spLocks noChangeArrowheads="1"/>
          </p:cNvSpPr>
          <p:nvPr/>
        </p:nvSpPr>
        <p:spPr bwMode="auto">
          <a:xfrm>
            <a:off x="4876800" y="51054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8" name="Text Box 289"/>
          <p:cNvSpPr txBox="1">
            <a:spLocks noChangeArrowheads="1"/>
          </p:cNvSpPr>
          <p:nvPr/>
        </p:nvSpPr>
        <p:spPr bwMode="auto">
          <a:xfrm>
            <a:off x="7239000" y="5130225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9" name="Text Box 289"/>
          <p:cNvSpPr txBox="1">
            <a:spLocks noChangeArrowheads="1"/>
          </p:cNvSpPr>
          <p:nvPr/>
        </p:nvSpPr>
        <p:spPr bwMode="auto">
          <a:xfrm>
            <a:off x="1219200" y="5816025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9" grpId="0"/>
      <p:bldP spid="11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97" descr="khung 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286"/>
          <p:cNvSpPr txBox="1">
            <a:spLocks noChangeArrowheads="1"/>
          </p:cNvSpPr>
          <p:nvPr/>
        </p:nvSpPr>
        <p:spPr bwMode="auto">
          <a:xfrm>
            <a:off x="1524000" y="4572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8196" name="Text Box 289"/>
          <p:cNvSpPr txBox="1">
            <a:spLocks noChangeArrowheads="1"/>
          </p:cNvSpPr>
          <p:nvPr/>
        </p:nvSpPr>
        <p:spPr bwMode="auto">
          <a:xfrm>
            <a:off x="457200" y="2175570"/>
            <a:ext cx="81534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2.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Ghi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dấu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hỏi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dấu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ngã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trên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những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chữ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in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đậm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Freestyle Script" pitchFamily="66" charset="0"/>
              </a:rPr>
              <a:t>       </a:t>
            </a:r>
            <a:r>
              <a:rPr lang="en-US" sz="3200" b="1" dirty="0" err="1" smtClean="0">
                <a:solidFill>
                  <a:srgbClr val="0000CC"/>
                </a:solidFill>
                <a:latin typeface="Freestyle Script" pitchFamily="66" charset="0"/>
              </a:rPr>
              <a:t>Ô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Dũng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có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hai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người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đều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HP001 4 hàng" pitchFamily="34" charset="0"/>
              </a:rPr>
              <a:t>gioi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giang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cả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Chú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Nghĩa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con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trai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ông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bây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giờ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HP001 4 hàng" pitchFamily="34" charset="0"/>
              </a:rPr>
              <a:t>ki</a:t>
            </a:r>
            <a:r>
              <a:rPr lang="en-US" sz="3200" b="1" i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latin typeface="HP001 4 hàng" pitchFamily="34" charset="0"/>
              </a:rPr>
              <a:t>sư</a:t>
            </a:r>
            <a:r>
              <a:rPr lang="en-US" sz="3200" b="1" dirty="0" smtClean="0">
                <a:solidFill>
                  <a:srgbClr val="3333FF"/>
                </a:solidFill>
                <a:latin typeface="HP001 4 hàng" pitchFamily="34" charset="0"/>
              </a:rPr>
              <a:t>,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làm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HP001 4 hàng" pitchFamily="34" charset="0"/>
              </a:rPr>
              <a:t>ơ mo 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than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.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Còn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cô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Hải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con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gái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ông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bác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  <a:latin typeface="HP001 4 hàng" pitchFamily="34" charset="0"/>
              </a:rPr>
              <a:t>si</a:t>
            </a:r>
            <a:r>
              <a:rPr lang="en-US" sz="3200" b="1" i="1" dirty="0" smtClean="0">
                <a:solidFill>
                  <a:srgbClr val="FF3300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  <a:latin typeface="HP001 4 hàng" pitchFamily="34" charset="0"/>
              </a:rPr>
              <a:t>nôi</a:t>
            </a:r>
            <a:r>
              <a:rPr lang="en-US" sz="3200" b="1" i="1" dirty="0" smtClean="0">
                <a:solidFill>
                  <a:srgbClr val="FF33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tiếng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HP001 4 hàng" pitchFamily="34" charset="0"/>
              </a:rPr>
              <a:t>ơ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bệnh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viện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HP001 4 hàng" pitchFamily="34" charset="0"/>
              </a:rPr>
              <a:t>tinh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</p:txBody>
      </p:sp>
      <p:sp>
        <p:nvSpPr>
          <p:cNvPr id="8197" name="Rectangle 295"/>
          <p:cNvSpPr>
            <a:spLocks noChangeArrowheads="1"/>
          </p:cNvSpPr>
          <p:nvPr/>
        </p:nvSpPr>
        <p:spPr bwMode="auto">
          <a:xfrm>
            <a:off x="685800" y="655638"/>
            <a:ext cx="7010400" cy="739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smtClean="0">
                <a:solidFill>
                  <a:srgbClr val="0000FF"/>
                </a:solidFill>
                <a:latin typeface="HP001 4 hàng" pitchFamily="34" charset="0"/>
              </a:rPr>
              <a:t>Chính </a:t>
            </a:r>
            <a:r>
              <a:rPr lang="en-US" sz="3200" b="1" dirty="0" err="1" smtClean="0">
                <a:solidFill>
                  <a:srgbClr val="0000FF"/>
                </a:solidFill>
                <a:latin typeface="HP001 4 hàng" pitchFamily="34" charset="0"/>
              </a:rPr>
              <a:t>tả</a:t>
            </a:r>
            <a:r>
              <a:rPr lang="en-US" sz="3200" b="1" dirty="0" smtClean="0">
                <a:solidFill>
                  <a:srgbClr val="0000FF"/>
                </a:solidFill>
                <a:latin typeface="HP001 4 hàng" pitchFamily="34" charset="0"/>
              </a:rPr>
              <a:t>               </a:t>
            </a:r>
            <a:endParaRPr lang="en-US" sz="3200" b="1" dirty="0">
              <a:solidFill>
                <a:srgbClr val="0000FF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 (2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429000" y="2235200"/>
            <a:ext cx="335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err="1">
                <a:latin typeface="HP001 4 hàng" pitchFamily="34" charset="0"/>
              </a:rPr>
              <a:t>Chính</a:t>
            </a:r>
            <a:r>
              <a:rPr lang="en-US" sz="3200" b="1" dirty="0">
                <a:latin typeface="HP001 4 hàng" pitchFamily="34" charset="0"/>
              </a:rPr>
              <a:t> </a:t>
            </a:r>
            <a:r>
              <a:rPr lang="en-US" sz="3200" b="1" dirty="0" err="1">
                <a:latin typeface="HP001 4 hàng" pitchFamily="34" charset="0"/>
              </a:rPr>
              <a:t>tả</a:t>
            </a:r>
            <a:endParaRPr lang="en-US" sz="3200" b="1" dirty="0">
              <a:latin typeface="HP001 4 hàng" pitchFamily="34" charset="0"/>
            </a:endParaRP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600200" y="2895600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Nhận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xét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cũ</a:t>
            </a:r>
            <a:r>
              <a:rPr lang="en-US" sz="3600" b="1" dirty="0">
                <a:latin typeface="HP001 4 hàng" pitchFamily="34" charset="0"/>
              </a:rPr>
              <a:t>: </a:t>
            </a:r>
          </a:p>
          <a:p>
            <a:r>
              <a:rPr lang="en-US" sz="3600" b="1" dirty="0">
                <a:latin typeface="HP001 4 hàng" pitchFamily="34" charset="0"/>
              </a:rPr>
              <a:t>     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HP001 4 hàng" pitchFamily="34" charset="0"/>
              </a:rPr>
              <a:t>Lượm</a:t>
            </a:r>
            <a:endParaRPr lang="en-US" sz="3600" b="1" dirty="0">
              <a:solidFill>
                <a:srgbClr val="7030A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ist2_5526923-acanthus-scroll-cor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6201" y="0"/>
            <a:ext cx="1752599" cy="1757223"/>
          </a:xfrm>
          <a:prstGeom prst="rect">
            <a:avLst/>
          </a:prstGeom>
        </p:spPr>
      </p:pic>
      <p:pic>
        <p:nvPicPr>
          <p:cNvPr id="17" name="Picture 16" descr="ist2_5526923-acanthus-scroll-cor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6091979" y="-4021"/>
            <a:ext cx="3048000" cy="3056042"/>
          </a:xfrm>
          <a:prstGeom prst="rect">
            <a:avLst/>
          </a:prstGeom>
        </p:spPr>
      </p:pic>
      <p:pic>
        <p:nvPicPr>
          <p:cNvPr id="11" name="Picture 10" descr="ist2_5526923-acanthus-scroll-cor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801958"/>
            <a:ext cx="3048000" cy="3056042"/>
          </a:xfrm>
          <a:prstGeom prst="rect">
            <a:avLst/>
          </a:prstGeom>
        </p:spPr>
      </p:pic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8382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smtClean="0">
                <a:latin typeface="HP001 4 hàng" pitchFamily="34" charset="0"/>
              </a:rPr>
              <a:t>Chính tả ( Nghe – viết)</a:t>
            </a:r>
            <a:endParaRPr lang="en-US" sz="3200" b="1" dirty="0" smtClean="0">
              <a:solidFill>
                <a:srgbClr val="3333FF"/>
              </a:solidFill>
              <a:latin typeface="HP001 4 hàng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Người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làm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đồ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chơi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ctr"/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 </a:t>
            </a:r>
            <a:r>
              <a:rPr lang="en-US" sz="3600" b="1" dirty="0" err="1" smtClean="0">
                <a:latin typeface="HP001 4 hàng" pitchFamily="34" charset="0"/>
              </a:rPr>
              <a:t>Bác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Nhân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là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người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nặn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đồ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chơi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bằng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bột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màu</a:t>
            </a:r>
            <a:r>
              <a:rPr lang="en-US" sz="3600" b="1" dirty="0" smtClean="0">
                <a:latin typeface="HP001 4 hàng" pitchFamily="34" charset="0"/>
              </a:rPr>
              <a:t>. </a:t>
            </a:r>
            <a:r>
              <a:rPr lang="en-US" sz="3600" b="1" dirty="0" err="1" smtClean="0">
                <a:latin typeface="HP001 4 hàng" pitchFamily="34" charset="0"/>
              </a:rPr>
              <a:t>Khi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đồ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chơi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bằng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nhựa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xuất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hiện</a:t>
            </a:r>
            <a:r>
              <a:rPr lang="en-US" sz="3600" b="1" dirty="0" smtClean="0">
                <a:latin typeface="HP001 4 hàng" pitchFamily="34" charset="0"/>
              </a:rPr>
              <a:t>, </a:t>
            </a:r>
            <a:r>
              <a:rPr lang="en-US" sz="3600" b="1" dirty="0" err="1" smtClean="0">
                <a:latin typeface="HP001 4 hàng" pitchFamily="34" charset="0"/>
              </a:rPr>
              <a:t>hàng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của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bác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không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bán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được</a:t>
            </a:r>
            <a:r>
              <a:rPr lang="en-US" sz="3600" b="1" dirty="0" smtClean="0">
                <a:latin typeface="HP001 4 hàng" pitchFamily="34" charset="0"/>
              </a:rPr>
              <a:t>, </a:t>
            </a:r>
            <a:r>
              <a:rPr lang="en-US" sz="3600" b="1" dirty="0" err="1" smtClean="0">
                <a:latin typeface="HP001 4 hàng" pitchFamily="34" charset="0"/>
              </a:rPr>
              <a:t>bác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định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chuyển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về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quê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làm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ruộng</a:t>
            </a:r>
            <a:r>
              <a:rPr lang="en-US" sz="3600" b="1" dirty="0" smtClean="0">
                <a:latin typeface="HP001 4 hàng" pitchFamily="34" charset="0"/>
              </a:rPr>
              <a:t>. </a:t>
            </a:r>
            <a:r>
              <a:rPr lang="en-US" sz="3600" b="1" dirty="0" err="1" smtClean="0">
                <a:latin typeface="HP001 4 hàng" pitchFamily="34" charset="0"/>
              </a:rPr>
              <a:t>Một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bạn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nhỏ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đã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lấy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tiền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để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dành</a:t>
            </a:r>
            <a:r>
              <a:rPr lang="en-US" sz="3600" b="1" dirty="0" smtClean="0">
                <a:latin typeface="HP001 4 hàng" pitchFamily="34" charset="0"/>
              </a:rPr>
              <a:t>, </a:t>
            </a:r>
            <a:r>
              <a:rPr lang="en-US" sz="3600" b="1" dirty="0" err="1" smtClean="0">
                <a:latin typeface="HP001 4 hàng" pitchFamily="34" charset="0"/>
              </a:rPr>
              <a:t>nhờ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bạn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bè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mua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đồ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chơi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để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bác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vui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trong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buổi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bán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hàng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cuối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cùng</a:t>
            </a:r>
            <a:r>
              <a:rPr lang="en-US" sz="3600" b="1" dirty="0" smtClean="0">
                <a:latin typeface="HP001 4 hàng" pitchFamily="34" charset="0"/>
              </a:rPr>
              <a:t>.</a:t>
            </a:r>
          </a:p>
          <a:p>
            <a:pPr>
              <a:buFontTx/>
              <a:buChar char="-"/>
            </a:pPr>
            <a:endParaRPr lang="en-US" sz="2800" b="1" dirty="0">
              <a:latin typeface="HP001 4 hàng" pitchFamily="34" charset="0"/>
            </a:endParaRP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1162335" y="1455928"/>
            <a:ext cx="1676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HP001 4 hàng" pitchFamily="34" charset="0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latin typeface="HP001 4 hàng" pitchFamily="34" charset="0"/>
              </a:rPr>
              <a:t>    </a:t>
            </a:r>
            <a:r>
              <a:rPr lang="en-US" sz="3600" b="1" dirty="0" smtClean="0">
                <a:solidFill>
                  <a:srgbClr val="3333FF"/>
                </a:solidFill>
                <a:latin typeface="HP001 4 hàng" pitchFamily="34" charset="0"/>
              </a:rPr>
              <a:t>N</a:t>
            </a:r>
            <a:endParaRPr lang="en-US" sz="2800" b="1" dirty="0">
              <a:solidFill>
                <a:srgbClr val="3333FF"/>
              </a:solidFill>
              <a:latin typeface="HP001 4 hàng" pitchFamily="34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438400" y="3645102"/>
            <a:ext cx="18288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HP001 4 hàng" pitchFamily="34" charset="0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latin typeface="HP001 4 hàng" pitchFamily="34" charset="0"/>
              </a:rPr>
              <a:t>    </a:t>
            </a:r>
            <a:r>
              <a:rPr lang="en-US" sz="3600" b="1" dirty="0" smtClean="0">
                <a:solidFill>
                  <a:srgbClr val="3333FF"/>
                </a:solidFill>
                <a:latin typeface="HP001 4 hàng" pitchFamily="34" charset="0"/>
              </a:rPr>
              <a:t>M</a:t>
            </a:r>
            <a:endParaRPr lang="en-US" sz="2800" b="1" dirty="0">
              <a:solidFill>
                <a:srgbClr val="3333FF"/>
              </a:solidFill>
              <a:latin typeface="HP001 4 hàng" pitchFamily="34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218598" y="2034330"/>
            <a:ext cx="1676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HP001 4 hàng" pitchFamily="34" charset="0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latin typeface="HP001 4 hàng" pitchFamily="34" charset="0"/>
              </a:rPr>
              <a:t>    </a:t>
            </a:r>
            <a:r>
              <a:rPr lang="en-US" sz="3600" b="1" dirty="0" smtClean="0">
                <a:solidFill>
                  <a:srgbClr val="3333FF"/>
                </a:solidFill>
                <a:latin typeface="HP001 4 hàng" pitchFamily="34" charset="0"/>
              </a:rPr>
              <a:t>K</a:t>
            </a:r>
            <a:endParaRPr lang="en-US" sz="2800" b="1" dirty="0">
              <a:solidFill>
                <a:srgbClr val="3333FF"/>
              </a:solidFill>
              <a:latin typeface="HP001 4 hàng" pitchFamily="34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242248" y="1438786"/>
            <a:ext cx="1676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HP001 4 hàng" pitchFamily="34" charset="0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latin typeface="HP001 4 hàng" pitchFamily="34" charset="0"/>
              </a:rPr>
              <a:t>    </a:t>
            </a:r>
            <a:r>
              <a:rPr lang="en-US" sz="3600" b="1" dirty="0" smtClean="0">
                <a:solidFill>
                  <a:srgbClr val="3333FF"/>
                </a:solidFill>
                <a:latin typeface="HP001 4 hàng" pitchFamily="34" charset="0"/>
              </a:rPr>
              <a:t>B</a:t>
            </a:r>
            <a:endParaRPr lang="en-US" sz="2800" b="1" dirty="0">
              <a:solidFill>
                <a:srgbClr val="3333FF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5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1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14600" y="2895600"/>
            <a:ext cx="3810000" cy="2514600"/>
          </a:xfrm>
          <a:prstGeom prst="rect">
            <a:avLst/>
          </a:prstGeom>
          <a:solidFill>
            <a:schemeClr val="tx2"/>
          </a:solidFill>
          <a:ln w="57150" cmpd="thinThick">
            <a:solidFill>
              <a:srgbClr val="CC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99CC00"/>
              </a:solidFill>
              <a:latin typeface=".VnAvant" pitchFamily="34" charset="0"/>
            </a:endParaRP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2590800" y="2748677"/>
            <a:ext cx="4724399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b="1" dirty="0" err="1" smtClean="0">
                <a:solidFill>
                  <a:schemeClr val="bg1"/>
                </a:solidFill>
                <a:latin typeface="HP001 4 hang 1 ô ly" pitchFamily="34" charset="0"/>
              </a:rPr>
              <a:t>xuất</a:t>
            </a:r>
            <a:r>
              <a:rPr lang="en-US" sz="5400" b="1" dirty="0" smtClean="0">
                <a:solidFill>
                  <a:schemeClr val="bg1"/>
                </a:solidFill>
                <a:latin typeface="HP001 4 hang 1 ô ly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HP001 4 hang 1 ô ly" pitchFamily="34" charset="0"/>
              </a:rPr>
              <a:t>hiện</a:t>
            </a:r>
            <a:endParaRPr lang="en-US" sz="5400" b="1" dirty="0">
              <a:solidFill>
                <a:schemeClr val="bg1"/>
              </a:solidFill>
              <a:latin typeface="HP001 4 hang 1 ô ly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5400" b="1" dirty="0" err="1" smtClean="0">
                <a:solidFill>
                  <a:schemeClr val="bg1"/>
                </a:solidFill>
                <a:latin typeface="HP001 4 hang 1 ô ly" pitchFamily="34" charset="0"/>
              </a:rPr>
              <a:t>chuyển</a:t>
            </a:r>
            <a:endParaRPr lang="en-US" sz="5400" b="1" dirty="0">
              <a:solidFill>
                <a:schemeClr val="bg1"/>
              </a:solidFill>
              <a:latin typeface="HP001 4 hang 1 ô ly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 (2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170" name="Picture 5" descr="tu_the_ngoi_viet%20(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4114800"/>
            <a:ext cx="2133600" cy="2489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828800" y="457200"/>
            <a:ext cx="57150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Tư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thế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ngồi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khi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viết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bài</a:t>
            </a:r>
            <a:endParaRPr lang="en-US" sz="3600" b="1" dirty="0">
              <a:effectLst>
                <a:glow rad="101600">
                  <a:srgbClr val="FFFF00">
                    <a:alpha val="60000"/>
                  </a:srgbClr>
                </a:glo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371600"/>
            <a:ext cx="7162800" cy="281940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2"/>
                </a:solidFill>
              </a:rPr>
              <a:t>- </a:t>
            </a:r>
            <a:r>
              <a:rPr lang="en-US" sz="2800" b="1" dirty="0" err="1" smtClean="0">
                <a:solidFill>
                  <a:schemeClr val="accent2"/>
                </a:solidFill>
              </a:rPr>
              <a:t>Lưng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thẳng</a:t>
            </a:r>
            <a:r>
              <a:rPr lang="en-US" sz="2800" b="1" dirty="0" smtClean="0">
                <a:solidFill>
                  <a:schemeClr val="accent2"/>
                </a:solidFill>
              </a:rPr>
              <a:t>, </a:t>
            </a:r>
            <a:r>
              <a:rPr lang="en-US" sz="2800" b="1" dirty="0" err="1" smtClean="0">
                <a:solidFill>
                  <a:schemeClr val="accent2"/>
                </a:solidFill>
              </a:rPr>
              <a:t>không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tì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ngực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vào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bàn</a:t>
            </a:r>
            <a:r>
              <a:rPr lang="en-US" sz="2800" b="1" dirty="0" smtClean="0">
                <a:solidFill>
                  <a:schemeClr val="accent2"/>
                </a:solidFill>
              </a:rPr>
              <a:t>.</a:t>
            </a:r>
            <a:br>
              <a:rPr lang="en-US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- </a:t>
            </a:r>
            <a:r>
              <a:rPr lang="en-US" sz="2800" b="1" dirty="0" err="1" smtClean="0">
                <a:solidFill>
                  <a:schemeClr val="accent2"/>
                </a:solidFill>
              </a:rPr>
              <a:t>Đầu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hơi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cúi</a:t>
            </a:r>
            <a:r>
              <a:rPr lang="en-US" sz="2800" b="1" dirty="0" smtClean="0">
                <a:solidFill>
                  <a:schemeClr val="accent2"/>
                </a:solidFill>
              </a:rPr>
              <a:t>. </a:t>
            </a:r>
            <a:r>
              <a:rPr lang="en-US" sz="2800" b="1" dirty="0" err="1" smtClean="0">
                <a:solidFill>
                  <a:schemeClr val="accent2"/>
                </a:solidFill>
              </a:rPr>
              <a:t>Mắt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cách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vở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khoảng</a:t>
            </a:r>
            <a:r>
              <a:rPr lang="en-US" sz="2800" b="1" dirty="0" smtClean="0">
                <a:solidFill>
                  <a:schemeClr val="accent2"/>
                </a:solidFill>
              </a:rPr>
              <a:t> 25cm.</a:t>
            </a:r>
            <a:br>
              <a:rPr lang="en-US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- </a:t>
            </a:r>
            <a:r>
              <a:rPr lang="en-US" sz="2800" b="1" dirty="0" err="1" smtClean="0">
                <a:solidFill>
                  <a:schemeClr val="accent2"/>
                </a:solidFill>
              </a:rPr>
              <a:t>Tay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trái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tì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nhẹ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lên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mép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vở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để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giữ</a:t>
            </a:r>
            <a:r>
              <a:rPr lang="en-US" sz="2800" b="1" dirty="0" smtClean="0">
                <a:solidFill>
                  <a:schemeClr val="accent2"/>
                </a:solidFill>
              </a:rPr>
              <a:t>.</a:t>
            </a:r>
            <a:br>
              <a:rPr lang="en-US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- </a:t>
            </a:r>
            <a:r>
              <a:rPr lang="en-US" sz="2800" b="1" dirty="0" err="1" smtClean="0">
                <a:solidFill>
                  <a:schemeClr val="accent2"/>
                </a:solidFill>
              </a:rPr>
              <a:t>Hai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chân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để</a:t>
            </a:r>
            <a:r>
              <a:rPr lang="en-US" sz="2800" b="1" dirty="0" smtClean="0">
                <a:solidFill>
                  <a:schemeClr val="accent2"/>
                </a:solidFill>
              </a:rPr>
              <a:t> song </a:t>
            </a:r>
            <a:r>
              <a:rPr lang="en-US" sz="2800" b="1" dirty="0" err="1" smtClean="0">
                <a:solidFill>
                  <a:schemeClr val="accent2"/>
                </a:solidFill>
              </a:rPr>
              <a:t>song</a:t>
            </a:r>
            <a:r>
              <a:rPr lang="en-US" sz="2800" b="1" dirty="0" smtClean="0">
                <a:solidFill>
                  <a:schemeClr val="accent2"/>
                </a:solidFill>
              </a:rPr>
              <a:t>, </a:t>
            </a:r>
            <a:r>
              <a:rPr lang="en-US" sz="2800" b="1" dirty="0" err="1" smtClean="0">
                <a:solidFill>
                  <a:schemeClr val="accent2"/>
                </a:solidFill>
              </a:rPr>
              <a:t>thoải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mái</a:t>
            </a:r>
            <a:r>
              <a:rPr lang="en-US" sz="2800" b="1" dirty="0" smtClean="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ist2_5526923-acanthus-scroll-cor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6201" y="0"/>
            <a:ext cx="1752599" cy="1757223"/>
          </a:xfrm>
          <a:prstGeom prst="rect">
            <a:avLst/>
          </a:prstGeom>
        </p:spPr>
      </p:pic>
      <p:pic>
        <p:nvPicPr>
          <p:cNvPr id="17" name="Picture 16" descr="ist2_5526923-acanthus-scroll-cor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6091979" y="-4021"/>
            <a:ext cx="3048000" cy="3056042"/>
          </a:xfrm>
          <a:prstGeom prst="rect">
            <a:avLst/>
          </a:prstGeom>
        </p:spPr>
      </p:pic>
      <p:pic>
        <p:nvPicPr>
          <p:cNvPr id="11" name="Picture 10" descr="ist2_5526923-acanthus-scroll-cor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801958"/>
            <a:ext cx="3048000" cy="3056042"/>
          </a:xfrm>
          <a:prstGeom prst="rect">
            <a:avLst/>
          </a:prstGeom>
        </p:spPr>
      </p:pic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8382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smtClean="0">
                <a:latin typeface="HP001 4 hàng" pitchFamily="34" charset="0"/>
              </a:rPr>
              <a:t>Chính tả ( Nghe – viết)</a:t>
            </a:r>
            <a:endParaRPr lang="en-US" sz="3200" b="1" dirty="0" smtClean="0">
              <a:solidFill>
                <a:srgbClr val="3333FF"/>
              </a:solidFill>
              <a:latin typeface="HP001 4 hàng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Người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làm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đồ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chơi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ctr"/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 </a:t>
            </a:r>
            <a:r>
              <a:rPr lang="en-US" sz="3600" b="1" dirty="0" err="1" smtClean="0">
                <a:latin typeface="HP001 4 hàng" pitchFamily="34" charset="0"/>
              </a:rPr>
              <a:t>Bác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Nhân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là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người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nặn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err="1" smtClean="0">
                <a:latin typeface="HP001 4 hàng" pitchFamily="34" charset="0"/>
              </a:rPr>
              <a:t>đồ</a:t>
            </a:r>
            <a:r>
              <a:rPr lang="en-US" sz="3600" b="1" smtClean="0">
                <a:latin typeface="HP001 4 hàng" pitchFamily="34" charset="0"/>
              </a:rPr>
              <a:t> chơi…</a:t>
            </a:r>
            <a:endParaRPr lang="en-US" sz="2800" b="1" dirty="0">
              <a:latin typeface="HP001 4 hàng" pitchFamily="34" charset="0"/>
            </a:endParaRP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1162335" y="1455928"/>
            <a:ext cx="1676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HP001 4 hàng" pitchFamily="34" charset="0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latin typeface="HP001 4 hàng" pitchFamily="34" charset="0"/>
              </a:rPr>
              <a:t>    </a:t>
            </a:r>
            <a:r>
              <a:rPr lang="en-US" sz="3600" b="1" dirty="0" smtClean="0">
                <a:solidFill>
                  <a:srgbClr val="3333FF"/>
                </a:solidFill>
                <a:latin typeface="HP001 4 hàng" pitchFamily="34" charset="0"/>
              </a:rPr>
              <a:t>N</a:t>
            </a:r>
            <a:endParaRPr lang="en-US" sz="2800" b="1" dirty="0">
              <a:solidFill>
                <a:srgbClr val="3333FF"/>
              </a:solidFill>
              <a:latin typeface="HP001 4 hàng" pitchFamily="34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242248" y="1438786"/>
            <a:ext cx="1676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HP001 4 hàng" pitchFamily="34" charset="0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latin typeface="HP001 4 hàng" pitchFamily="34" charset="0"/>
              </a:rPr>
              <a:t>    </a:t>
            </a:r>
            <a:r>
              <a:rPr lang="en-US" sz="3600" b="1" dirty="0" smtClean="0">
                <a:solidFill>
                  <a:srgbClr val="3333FF"/>
                </a:solidFill>
                <a:latin typeface="HP001 4 hàng" pitchFamily="34" charset="0"/>
              </a:rPr>
              <a:t>B</a:t>
            </a:r>
            <a:endParaRPr lang="en-US" sz="2800" b="1" dirty="0">
              <a:solidFill>
                <a:srgbClr val="3333FF"/>
              </a:solidFill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768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133600" y="1630501"/>
            <a:ext cx="4800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Bài</a:t>
            </a:r>
            <a:r>
              <a:rPr lang="en-US" sz="5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tập</a:t>
            </a:r>
            <a:endParaRPr lang="en-US" sz="54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n-US" sz="54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Chính</a:t>
            </a:r>
            <a:r>
              <a:rPr lang="en-US" sz="5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tả</a:t>
            </a:r>
            <a:endParaRPr lang="en-US" sz="54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n-US" sz="5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en-US" sz="54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trang</a:t>
            </a:r>
            <a:r>
              <a:rPr lang="en-US" sz="5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66)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97" descr="khung 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286"/>
          <p:cNvSpPr txBox="1">
            <a:spLocks noChangeArrowheads="1"/>
          </p:cNvSpPr>
          <p:nvPr/>
        </p:nvSpPr>
        <p:spPr bwMode="auto">
          <a:xfrm>
            <a:off x="1524000" y="4572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8196" name="Text Box 289"/>
          <p:cNvSpPr txBox="1">
            <a:spLocks noChangeArrowheads="1"/>
          </p:cNvSpPr>
          <p:nvPr/>
        </p:nvSpPr>
        <p:spPr bwMode="auto">
          <a:xfrm>
            <a:off x="0" y="2175570"/>
            <a:ext cx="89154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1. Điền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vào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chỗ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trống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:</a:t>
            </a: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chăng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trăng</a:t>
            </a:r>
            <a:endParaRPr lang="en-US" sz="3200" b="1" i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………..………………..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khoe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…………..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tỏ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đèn</a:t>
            </a: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Cớ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sao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………..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chịu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luồn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đám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mây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?</a:t>
            </a: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     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Đèn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khoe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đèn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tỏ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……………….</a:t>
            </a: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Đèn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ra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trước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gió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còn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……………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hỡi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đèn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</a:t>
            </a:r>
          </a:p>
          <a:p>
            <a:pPr marL="514350" indent="-514350" eaLnBrk="0" hangingPunct="0">
              <a:spcBef>
                <a:spcPct val="50000"/>
              </a:spcBef>
            </a:pP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</p:txBody>
      </p:sp>
      <p:sp>
        <p:nvSpPr>
          <p:cNvPr id="8197" name="Rectangle 295"/>
          <p:cNvSpPr>
            <a:spLocks noChangeArrowheads="1"/>
          </p:cNvSpPr>
          <p:nvPr/>
        </p:nvSpPr>
        <p:spPr bwMode="auto">
          <a:xfrm>
            <a:off x="685800" y="655638"/>
            <a:ext cx="7010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HP001 4 hàng" pitchFamily="34" charset="0"/>
              </a:rPr>
              <a:t>Thứ</a:t>
            </a:r>
            <a:r>
              <a:rPr lang="en-US" sz="3200" b="1" dirty="0">
                <a:latin typeface="HP001 4 hàng" pitchFamily="34" charset="0"/>
              </a:rPr>
              <a:t> </a:t>
            </a:r>
            <a:r>
              <a:rPr lang="en-US" sz="3200" b="1" dirty="0" err="1" smtClean="0">
                <a:latin typeface="HP001 4 hàng" pitchFamily="34" charset="0"/>
              </a:rPr>
              <a:t>ba</a:t>
            </a:r>
            <a:r>
              <a:rPr lang="en-US" sz="3200" b="1" dirty="0" smtClean="0">
                <a:latin typeface="HP001 4 hàng" pitchFamily="34" charset="0"/>
              </a:rPr>
              <a:t> </a:t>
            </a:r>
            <a:r>
              <a:rPr lang="en-US" sz="3200" b="1" dirty="0" err="1">
                <a:latin typeface="HP001 4 hàng" pitchFamily="34" charset="0"/>
              </a:rPr>
              <a:t>ngày</a:t>
            </a:r>
            <a:r>
              <a:rPr lang="en-US" sz="3200" b="1" dirty="0">
                <a:latin typeface="HP001 4 hàng" pitchFamily="34" charset="0"/>
              </a:rPr>
              <a:t> </a:t>
            </a:r>
            <a:r>
              <a:rPr lang="en-US" sz="3200" b="1" dirty="0" smtClean="0">
                <a:latin typeface="HP001 4 hàng" pitchFamily="34" charset="0"/>
              </a:rPr>
              <a:t>3 </a:t>
            </a:r>
            <a:r>
              <a:rPr lang="en-US" sz="3200" b="1" dirty="0" err="1" smtClean="0">
                <a:latin typeface="HP001 4 hàng" pitchFamily="34" charset="0"/>
              </a:rPr>
              <a:t>tháng</a:t>
            </a:r>
            <a:r>
              <a:rPr lang="en-US" sz="3200" b="1" dirty="0" smtClean="0">
                <a:latin typeface="HP001 4 hàng" pitchFamily="34" charset="0"/>
              </a:rPr>
              <a:t> 5 </a:t>
            </a:r>
            <a:r>
              <a:rPr lang="en-US" sz="3200" b="1" dirty="0" err="1" smtClean="0">
                <a:latin typeface="HP001 4 hàng" pitchFamily="34" charset="0"/>
              </a:rPr>
              <a:t>năm</a:t>
            </a:r>
            <a:r>
              <a:rPr lang="en-US" sz="3200" b="1" dirty="0" smtClean="0">
                <a:latin typeface="HP001 4 hàng" pitchFamily="34" charset="0"/>
              </a:rPr>
              <a:t> </a:t>
            </a:r>
            <a:r>
              <a:rPr lang="en-US" sz="3200" b="1" dirty="0">
                <a:latin typeface="HP001 4 hàng" pitchFamily="34" charset="0"/>
              </a:rPr>
              <a:t>2011</a:t>
            </a: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00FF"/>
                </a:solidFill>
                <a:latin typeface="HP001 4 hàng" pitchFamily="34" charset="0"/>
              </a:rPr>
              <a:t>Chính</a:t>
            </a:r>
            <a:r>
              <a:rPr lang="en-US" sz="3200" b="1" dirty="0" smtClean="0">
                <a:solidFill>
                  <a:srgbClr val="0000FF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HP001 4 hàng" pitchFamily="34" charset="0"/>
              </a:rPr>
              <a:t>tả</a:t>
            </a:r>
            <a:r>
              <a:rPr lang="en-US" sz="3200" b="1" dirty="0" smtClean="0">
                <a:solidFill>
                  <a:srgbClr val="0000FF"/>
                </a:solidFill>
                <a:latin typeface="HP001 4 hàng" pitchFamily="34" charset="0"/>
              </a:rPr>
              <a:t>               </a:t>
            </a:r>
            <a:endParaRPr lang="en-US" sz="3200" b="1" dirty="0">
              <a:solidFill>
                <a:srgbClr val="0000FF"/>
              </a:solidFill>
              <a:latin typeface="HP001 4 hàng" pitchFamily="34" charset="0"/>
            </a:endParaRPr>
          </a:p>
        </p:txBody>
      </p:sp>
      <p:sp>
        <p:nvSpPr>
          <p:cNvPr id="10" name="Text Box 289"/>
          <p:cNvSpPr txBox="1">
            <a:spLocks noChangeArrowheads="1"/>
          </p:cNvSpPr>
          <p:nvPr/>
        </p:nvSpPr>
        <p:spPr bwMode="auto">
          <a:xfrm>
            <a:off x="1600200" y="3581400"/>
            <a:ext cx="152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Trăng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2" name="Text Box 289"/>
          <p:cNvSpPr txBox="1">
            <a:spLocks noChangeArrowheads="1"/>
          </p:cNvSpPr>
          <p:nvPr/>
        </p:nvSpPr>
        <p:spPr bwMode="auto">
          <a:xfrm>
            <a:off x="3962400" y="3606225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trăng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4" name="Text Box 289"/>
          <p:cNvSpPr txBox="1">
            <a:spLocks noChangeArrowheads="1"/>
          </p:cNvSpPr>
          <p:nvPr/>
        </p:nvSpPr>
        <p:spPr bwMode="auto">
          <a:xfrm>
            <a:off x="2057400" y="4368225"/>
            <a:ext cx="1447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trăng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9" name="Text Box 289"/>
          <p:cNvSpPr txBox="1">
            <a:spLocks noChangeArrowheads="1"/>
          </p:cNvSpPr>
          <p:nvPr/>
        </p:nvSpPr>
        <p:spPr bwMode="auto">
          <a:xfrm>
            <a:off x="5715000" y="51054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trăng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1" name="Text Box 289"/>
          <p:cNvSpPr txBox="1">
            <a:spLocks noChangeArrowheads="1"/>
          </p:cNvSpPr>
          <p:nvPr/>
        </p:nvSpPr>
        <p:spPr bwMode="auto">
          <a:xfrm>
            <a:off x="4724400" y="5791200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chăng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97" descr="khung 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286"/>
          <p:cNvSpPr txBox="1">
            <a:spLocks noChangeArrowheads="1"/>
          </p:cNvSpPr>
          <p:nvPr/>
        </p:nvSpPr>
        <p:spPr bwMode="auto">
          <a:xfrm>
            <a:off x="1524000" y="4572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8196" name="Text Box 289"/>
          <p:cNvSpPr txBox="1">
            <a:spLocks noChangeArrowheads="1"/>
          </p:cNvSpPr>
          <p:nvPr/>
        </p:nvSpPr>
        <p:spPr bwMode="auto">
          <a:xfrm>
            <a:off x="0" y="2175570"/>
            <a:ext cx="8915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1. Điền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vào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chỗ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trống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:</a:t>
            </a: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cong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ông</a:t>
            </a:r>
            <a:endParaRPr lang="en-US" sz="3200" b="1" i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 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phép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c………, c…….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rau</a:t>
            </a: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  c…………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chiêng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c………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lưng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</a:t>
            </a:r>
          </a:p>
          <a:p>
            <a:pPr marL="514350" indent="-514350" eaLnBrk="0" hangingPunct="0">
              <a:spcBef>
                <a:spcPct val="50000"/>
              </a:spcBef>
            </a:pP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</p:txBody>
      </p:sp>
      <p:sp>
        <p:nvSpPr>
          <p:cNvPr id="8197" name="Rectangle 295"/>
          <p:cNvSpPr>
            <a:spLocks noChangeArrowheads="1"/>
          </p:cNvSpPr>
          <p:nvPr/>
        </p:nvSpPr>
        <p:spPr bwMode="auto">
          <a:xfrm>
            <a:off x="685800" y="655638"/>
            <a:ext cx="7010400" cy="739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smtClean="0">
                <a:solidFill>
                  <a:srgbClr val="0000FF"/>
                </a:solidFill>
                <a:latin typeface="HP001 4 hàng" pitchFamily="34" charset="0"/>
              </a:rPr>
              <a:t>Chính </a:t>
            </a:r>
            <a:r>
              <a:rPr lang="en-US" sz="3200" b="1" dirty="0" err="1" smtClean="0">
                <a:solidFill>
                  <a:srgbClr val="0000FF"/>
                </a:solidFill>
                <a:latin typeface="HP001 4 hàng" pitchFamily="34" charset="0"/>
              </a:rPr>
              <a:t>tả</a:t>
            </a:r>
            <a:r>
              <a:rPr lang="en-US" sz="3200" b="1" dirty="0" smtClean="0">
                <a:solidFill>
                  <a:srgbClr val="0000FF"/>
                </a:solidFill>
                <a:latin typeface="HP001 4 hàng" pitchFamily="34" charset="0"/>
              </a:rPr>
              <a:t>               </a:t>
            </a:r>
            <a:endParaRPr lang="en-US" sz="3200" b="1" dirty="0">
              <a:solidFill>
                <a:srgbClr val="0000FF"/>
              </a:solidFill>
              <a:latin typeface="HP001 4 hàng" pitchFamily="34" charset="0"/>
            </a:endParaRPr>
          </a:p>
        </p:txBody>
      </p:sp>
      <p:sp>
        <p:nvSpPr>
          <p:cNvPr id="10" name="Text Box 289"/>
          <p:cNvSpPr txBox="1">
            <a:spLocks noChangeArrowheads="1"/>
          </p:cNvSpPr>
          <p:nvPr/>
        </p:nvSpPr>
        <p:spPr bwMode="auto">
          <a:xfrm>
            <a:off x="1981200" y="3606225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ông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2" name="Text Box 289"/>
          <p:cNvSpPr txBox="1">
            <a:spLocks noChangeArrowheads="1"/>
          </p:cNvSpPr>
          <p:nvPr/>
        </p:nvSpPr>
        <p:spPr bwMode="auto">
          <a:xfrm>
            <a:off x="3124200" y="3606225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ong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4" name="Text Box 289"/>
          <p:cNvSpPr txBox="1">
            <a:spLocks noChangeArrowheads="1"/>
          </p:cNvSpPr>
          <p:nvPr/>
        </p:nvSpPr>
        <p:spPr bwMode="auto">
          <a:xfrm>
            <a:off x="990600" y="4368225"/>
            <a:ext cx="1447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ông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9" name="Text Box 289"/>
          <p:cNvSpPr txBox="1">
            <a:spLocks noChangeArrowheads="1"/>
          </p:cNvSpPr>
          <p:nvPr/>
        </p:nvSpPr>
        <p:spPr bwMode="auto">
          <a:xfrm>
            <a:off x="3505200" y="4368225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ong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3581400" y="4419600"/>
            <a:ext cx="76200" cy="76200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1143000" y="4343400"/>
            <a:ext cx="76200" cy="76200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24200" y="35814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1981200" y="35814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2553700</TotalTime>
  <Words>392</Words>
  <Application>Microsoft Office PowerPoint</Application>
  <PresentationFormat>On-screen Show (4:3)</PresentationFormat>
  <Paragraphs>77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- Lưng thẳng, không tì ngực vào bàn. - Đầu hơi cúi. Mắt cách vở khoảng 25cm. - Tay trái tì nhẹ lên mép vở để giữ. - Hai chân để song song, thoải mái.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Lop 2/2</dc:title>
  <dc:creator>GV: Nguyen Thi Khoe</dc:creator>
  <cp:lastModifiedBy>PDcom</cp:lastModifiedBy>
  <cp:revision>272</cp:revision>
  <dcterms:created xsi:type="dcterms:W3CDTF">2009-11-02T13:43:18Z</dcterms:created>
  <dcterms:modified xsi:type="dcterms:W3CDTF">2021-05-10T06:51:57Z</dcterms:modified>
</cp:coreProperties>
</file>