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8"/>
  </p:notesMasterIdLst>
  <p:handoutMasterIdLst>
    <p:handoutMasterId r:id="rId29"/>
  </p:handoutMasterIdLst>
  <p:sldIdLst>
    <p:sldId id="309" r:id="rId3"/>
    <p:sldId id="257" r:id="rId4"/>
    <p:sldId id="272" r:id="rId5"/>
    <p:sldId id="284" r:id="rId6"/>
    <p:sldId id="269" r:id="rId7"/>
    <p:sldId id="259" r:id="rId8"/>
    <p:sldId id="307" r:id="rId9"/>
    <p:sldId id="308" r:id="rId10"/>
    <p:sldId id="263" r:id="rId11"/>
    <p:sldId id="274" r:id="rId12"/>
    <p:sldId id="264" r:id="rId13"/>
    <p:sldId id="299" r:id="rId14"/>
    <p:sldId id="298" r:id="rId15"/>
    <p:sldId id="276" r:id="rId16"/>
    <p:sldId id="281" r:id="rId17"/>
    <p:sldId id="275" r:id="rId18"/>
    <p:sldId id="304" r:id="rId19"/>
    <p:sldId id="305" r:id="rId20"/>
    <p:sldId id="306" r:id="rId21"/>
    <p:sldId id="297" r:id="rId22"/>
    <p:sldId id="277" r:id="rId23"/>
    <p:sldId id="310" r:id="rId24"/>
    <p:sldId id="311" r:id="rId25"/>
    <p:sldId id="295" r:id="rId26"/>
    <p:sldId id="282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3300"/>
    <a:srgbClr val="009900"/>
    <a:srgbClr val="0033CC"/>
    <a:srgbClr val="FF3399"/>
    <a:srgbClr val="3333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3" autoAdjust="0"/>
    <p:restoredTop sz="94706" autoAdjust="0"/>
  </p:normalViewPr>
  <p:slideViewPr>
    <p:cSldViewPr snapToGrid="0">
      <p:cViewPr>
        <p:scale>
          <a:sx n="81" d="100"/>
          <a:sy n="81" d="100"/>
        </p:scale>
        <p:origin x="-21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Chỗ dành sẵ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63A0441E-C050-4E63-96CE-8F9275D74863}" type="datetime1">
              <a:rPr lang="vi-VN"/>
              <a:pPr>
                <a:defRPr/>
              </a:pPr>
              <a:t>25/11/2020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EF3B7AB-5B53-4BF5-99B9-5679240AF67D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027811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Chỗ dành sẵ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B5A2F062-6739-4716-9D97-7AB60A2542FB}" type="datetime1">
              <a:rPr lang="vi-VN"/>
              <a:pPr>
                <a:defRPr/>
              </a:pPr>
              <a:t>25/11/2020</a:t>
            </a:fld>
            <a:endParaRPr lang="vi-VN" dirty="0"/>
          </a:p>
        </p:txBody>
      </p:sp>
      <p:sp>
        <p:nvSpPr>
          <p:cNvPr id="4" name="Chỗ dành sẵn cho Hình ảnh của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dirty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Bấm để chỉnh sửa kiểu văn bản Bản cái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bốn</a:t>
            </a:r>
          </a:p>
          <a:p>
            <a:pPr lvl="4"/>
            <a:r>
              <a:rPr lang="vi-VN" smtClean="0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F3685752-BA56-48A8-8A7E-64CE743510B5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75589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hỗ dành sẵn cho Hình ảnh của Bản chiếu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Chỗ dành sẵn cho Ghi chú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37892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06818B-775D-4FF4-A521-000255539A03}" type="slidenum">
              <a:rPr lang="vi-VN" altLang="vi-VN">
                <a:solidFill>
                  <a:prstClr val="black"/>
                </a:solidFill>
              </a:rPr>
              <a:pPr eaLnBrk="1" hangingPunct="1"/>
              <a:t>1</a:t>
            </a:fld>
            <a:endParaRPr lang="vi-VN" altLang="vi-V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0723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0009E7-D35C-40F0-B0F2-1761AF2F4545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194654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2771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7EA586-E83D-4F88-8320-96C9131F9FFD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12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88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4819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C6275C-909C-473E-BFCD-5DCE8858F859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892936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6867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ED6D6D-D06F-4B2F-ADA4-017756CC00C8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14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68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8915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DBE9DB9-FE76-41AA-B2A2-707FA114680E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15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82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0963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2228BD-8444-4331-BCBD-1D7AC46ECCD8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16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80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3011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F535C9-6B6B-4B56-8473-040C2F43B0E2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17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59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5059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BE7DBB-31AA-48EC-AF8D-EFE63648A736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18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79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7107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28A2892-6358-4993-93ED-F2C46F14D745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19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18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9155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3FDEE4-64DD-418D-BE78-191738E393EB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20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4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Chỗ dành sẵ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7411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3518A0-382C-4CC0-A55C-738E1CE77479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4261512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51203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037F24-71B6-4B74-A6C2-18FD87B82536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21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3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54275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DE6BCE-1E4E-44F2-93E9-E2A00AB3F9B7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25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64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Chỗ dành sẵ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9459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2F9D20-880D-42F2-9FF8-C3B70647F1B3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3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14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Chỗ dành sẵ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2531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9CDA37-9C30-4133-A116-4B0B3D5D570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829783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4579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2978E3-F469-417D-89A0-C7D191D96B5A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874389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62468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C963A46-CF16-4775-A979-107C9949AE09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7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92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62468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C963A46-CF16-4775-A979-107C9949AE09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8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98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6627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053803-AD5A-4D4F-8556-B5724E20764F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587346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8675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032C6D-5C6E-4896-96FF-A549A884E475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10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noProof="0" dirty="0"/>
              <a:t>Click to edit Master title style</a:t>
            </a:r>
            <a:endParaRPr lang="vi-VN" noProof="0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err="1"/>
              <a:t>Click to edit Master subtitle style</a:t>
            </a:r>
            <a:endParaRPr lang="vi-VN" noProof="0" dirty="0"/>
          </a:p>
        </p:txBody>
      </p:sp>
      <p:sp>
        <p:nvSpPr>
          <p:cNvPr id="4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26641-46C6-44EB-A3FD-E284DC50ECEC}" type="datetime1">
              <a:rPr lang="vi-VN"/>
              <a:pPr>
                <a:defRPr/>
              </a:pPr>
              <a:t>25/11/2020</a:t>
            </a:fld>
            <a:endParaRPr lang="vi-VN" dirty="0"/>
          </a:p>
        </p:txBody>
      </p:sp>
      <p:sp>
        <p:nvSpPr>
          <p:cNvPr id="5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EC6C4-8E92-4042-B597-FCF7A5EB177D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BA762-CA2F-47A4-B418-8C15F6AE1875}" type="datetime1">
              <a:rPr lang="vi-VN"/>
              <a:pPr>
                <a:defRPr/>
              </a:pPr>
              <a:t>25/11/2020</a:t>
            </a:fld>
            <a:endParaRPr lang="vi-VN" dirty="0"/>
          </a:p>
        </p:txBody>
      </p:sp>
      <p:sp>
        <p:nvSpPr>
          <p:cNvPr id="3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28EF2-D006-472A-B141-11B2D27C7610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095" y="2130426"/>
            <a:ext cx="8773079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190" y="3886200"/>
            <a:ext cx="722488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476E8-BEC7-4156-B764-8F2B0ED62BC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71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A36EB-FC90-4811-9E40-BC51C151B8E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3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09" y="4406901"/>
            <a:ext cx="87730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5309" y="2906713"/>
            <a:ext cx="877307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C47FF-0A86-4BFC-AEFC-E8A8DCD1828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97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063" y="1600201"/>
            <a:ext cx="45585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645" y="1600201"/>
            <a:ext cx="45585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7FB6D-3112-4053-BB7E-498DBB1DE6C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86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64" y="1535113"/>
            <a:ext cx="45603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064" y="2174875"/>
            <a:ext cx="45603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3062" y="1535113"/>
            <a:ext cx="456214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3062" y="2174875"/>
            <a:ext cx="456214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521D9-3043-4223-82ED-2CBB4DA2DB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60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827CF-73BD-4246-8C38-40B10DEE6C4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74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E8419-A811-4FC0-AB35-B17C0358864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15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64" y="273050"/>
            <a:ext cx="339562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5330" y="273051"/>
            <a:ext cx="576987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064" y="1435101"/>
            <a:ext cx="339562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0FA92-22ED-4C8C-B9FD-ABA175CAABE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9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041" y="4800600"/>
            <a:ext cx="619276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23041" y="612775"/>
            <a:ext cx="619276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23041" y="5367338"/>
            <a:ext cx="619276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AF03F-CEEF-4D75-AFE4-7ECD7C1040E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8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2AEBE-8D42-49C1-A772-E2AFEC9A1B2A}" type="datetime1">
              <a:rPr lang="vi-VN"/>
              <a:pPr>
                <a:defRPr/>
              </a:pPr>
              <a:t>25/11/2020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61997-69EE-46CE-B3E3-46132D4819C9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F3E2C-ED3F-4E13-8652-69998B11B92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93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2920" y="274639"/>
            <a:ext cx="2322286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063" y="274639"/>
            <a:ext cx="6794836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B2E16-7745-4F0D-92CF-BF4DE9C1A6D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26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63" y="274638"/>
            <a:ext cx="9289143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6063" y="1600201"/>
            <a:ext cx="4558561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645" y="1600201"/>
            <a:ext cx="4558561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6AABB-D99D-486F-B233-411A21C68B0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4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noProof="0" dirty="0"/>
              <a:t>Click to edit Master title style</a:t>
            </a:r>
            <a:endParaRPr lang="vi-VN" noProof="0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/>
            <a:r>
              <a:rPr lang="en-US" noProof="0" dirty="0" err="1"/>
              <a:t>Click to edit Master text styles</a:t>
            </a:r>
          </a:p>
          <a:p>
            <a:pPr lvl="1"/>
            <a:r>
              <a:rPr lang="en-US" noProof="0" dirty="0" err="1"/>
              <a:t>Second level</a:t>
            </a:r>
          </a:p>
          <a:p>
            <a:pPr lvl="2"/>
            <a:r>
              <a:rPr lang="en-US" noProof="0" dirty="0" err="1"/>
              <a:t>Third level</a:t>
            </a:r>
          </a:p>
          <a:p>
            <a:pPr lvl="3"/>
            <a:r>
              <a:rPr lang="en-US" noProof="0" dirty="0" err="1"/>
              <a:t>Fourth level</a:t>
            </a:r>
          </a:p>
          <a:p>
            <a:pPr lvl="4"/>
            <a:r>
              <a:rPr lang="en-US" noProof="0" dirty="0" err="1"/>
              <a:t>Fifth level</a:t>
            </a:r>
            <a:endParaRPr lang="vi-VN" noProof="0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/>
            <a:r>
              <a:rPr lang="en-US" noProof="0" dirty="0" err="1"/>
              <a:t>Click to edit Master text styles</a:t>
            </a:r>
          </a:p>
          <a:p>
            <a:pPr lvl="1"/>
            <a:r>
              <a:rPr lang="en-US" noProof="0" dirty="0" err="1"/>
              <a:t>Second level</a:t>
            </a:r>
          </a:p>
          <a:p>
            <a:pPr lvl="2"/>
            <a:r>
              <a:rPr lang="en-US" noProof="0" dirty="0" err="1"/>
              <a:t>Third level</a:t>
            </a:r>
          </a:p>
          <a:p>
            <a:pPr lvl="3"/>
            <a:r>
              <a:rPr lang="en-US" noProof="0" dirty="0" err="1"/>
              <a:t>Fourth level</a:t>
            </a:r>
          </a:p>
          <a:p>
            <a:pPr lvl="4"/>
            <a:r>
              <a:rPr lang="en-US" noProof="0" dirty="0" err="1"/>
              <a:t>Fifth level</a:t>
            </a:r>
            <a:endParaRPr lang="vi-VN" noProof="0" dirty="0"/>
          </a:p>
        </p:txBody>
      </p:sp>
      <p:sp>
        <p:nvSpPr>
          <p:cNvPr id="5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6DE6-3873-4DF7-A214-118F46FA9003}" type="datetime1">
              <a:rPr lang="vi-VN"/>
              <a:pPr>
                <a:defRPr/>
              </a:pPr>
              <a:t>25/11/2020</a:t>
            </a:fld>
            <a:endParaRPr lang="vi-VN" dirty="0"/>
          </a:p>
        </p:txBody>
      </p:sp>
      <p:sp>
        <p:nvSpPr>
          <p:cNvPr id="6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35F1A-1AD1-480B-9021-CE7C6F9A4B5B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/>
            <a:r>
              <a:rPr lang="en-US" dirty="0" err="1"/>
              <a:t>Click to edit Master text styles</a:t>
            </a:r>
          </a:p>
          <a:p>
            <a:pPr lvl="1"/>
            <a:r>
              <a:rPr lang="en-US" dirty="0" err="1"/>
              <a:t>Second level</a:t>
            </a:r>
          </a:p>
          <a:p>
            <a:pPr lvl="2"/>
            <a:r>
              <a:rPr lang="en-US" dirty="0" err="1"/>
              <a:t>Third level</a:t>
            </a:r>
          </a:p>
          <a:p>
            <a:pPr lvl="3"/>
            <a:r>
              <a:rPr lang="en-US" dirty="0" err="1"/>
              <a:t>Fourth level</a:t>
            </a:r>
          </a:p>
          <a:p>
            <a:pPr lvl="4"/>
            <a:r>
              <a:rPr lang="en-US" dirty="0" err="1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/>
            <a:r>
              <a:rPr lang="en-US" dirty="0" err="1"/>
              <a:t>Click to edit Master text styles</a:t>
            </a:r>
          </a:p>
          <a:p>
            <a:pPr lvl="1"/>
            <a:r>
              <a:rPr lang="en-US" dirty="0" err="1"/>
              <a:t>Second level</a:t>
            </a:r>
          </a:p>
          <a:p>
            <a:pPr lvl="2"/>
            <a:r>
              <a:rPr lang="en-US" dirty="0" err="1"/>
              <a:t>Third level</a:t>
            </a:r>
          </a:p>
          <a:p>
            <a:pPr lvl="3"/>
            <a:r>
              <a:rPr lang="en-US" dirty="0" err="1"/>
              <a:t>Fourth level</a:t>
            </a:r>
          </a:p>
          <a:p>
            <a:pPr lvl="4"/>
            <a:r>
              <a:rPr lang="en-US" dirty="0" err="1"/>
              <a:t>Fifth level</a:t>
            </a:r>
            <a:endParaRPr lang="vi-VN" dirty="0"/>
          </a:p>
        </p:txBody>
      </p:sp>
      <p:sp>
        <p:nvSpPr>
          <p:cNvPr id="7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AA82-BEFB-4C76-BDB3-02930125E5BF}" type="datetime1">
              <a:rPr lang="vi-VN"/>
              <a:pPr>
                <a:defRPr/>
              </a:pPr>
              <a:t>25/11/2020</a:t>
            </a:fld>
            <a:endParaRPr lang="vi-VN" dirty="0"/>
          </a:p>
        </p:txBody>
      </p:sp>
      <p:sp>
        <p:nvSpPr>
          <p:cNvPr id="8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4329F-F614-48EC-A414-808EBD6D69D9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118-A482-4B9F-80E7-7033B3A046BA}" type="datetime1">
              <a:rPr lang="vi-VN"/>
              <a:pPr>
                <a:defRPr/>
              </a:pPr>
              <a:t>25/11/2020</a:t>
            </a:fld>
            <a:endParaRPr lang="vi-VN" dirty="0"/>
          </a:p>
        </p:txBody>
      </p:sp>
      <p:sp>
        <p:nvSpPr>
          <p:cNvPr id="4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1ACF-88C5-4DB4-86F6-C8718D912995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72B31-516F-41A0-B613-4F98ED898579}" type="datetime1">
              <a:rPr lang="vi-VN"/>
              <a:pPr>
                <a:defRPr/>
              </a:pPr>
              <a:t>25/11/2020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C3B9-00FE-4BB9-A9D9-41380B37BD2A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err="1"/>
              <a:t>Click to edit Master text styles</a:t>
            </a:r>
          </a:p>
          <a:p>
            <a:pPr lvl="1"/>
            <a:r>
              <a:rPr lang="en-US" dirty="0" err="1"/>
              <a:t>Second level</a:t>
            </a:r>
          </a:p>
          <a:p>
            <a:pPr lvl="2"/>
            <a:r>
              <a:rPr lang="en-US" dirty="0" err="1"/>
              <a:t>Third level</a:t>
            </a:r>
          </a:p>
          <a:p>
            <a:pPr lvl="3"/>
            <a:r>
              <a:rPr lang="en-US" dirty="0" err="1"/>
              <a:t>Fourth level</a:t>
            </a:r>
          </a:p>
          <a:p>
            <a:pPr lvl="4"/>
            <a:r>
              <a:rPr lang="en-US" dirty="0" err="1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3F5C4-096B-4D46-A186-208517FA0C36}" type="datetime1">
              <a:rPr lang="vi-VN"/>
              <a:pPr>
                <a:defRPr/>
              </a:pPr>
              <a:t>25/11/2020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97180-E2B8-4C8B-86A2-E4EF648DCBCD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C9A6-71EA-47BC-911E-5E9D2BA94A32}" type="datetime1">
              <a:rPr lang="vi-VN"/>
              <a:pPr>
                <a:defRPr/>
              </a:pPr>
              <a:t>25/11/2020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FC1C8-00F8-44FD-A220-A73224AA5977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EAE9C-C465-48EE-A343-8FD88CB975E7}" type="datetime1">
              <a:rPr lang="vi-VN"/>
              <a:pPr>
                <a:defRPr/>
              </a:pPr>
              <a:t>25/11/2020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58F34-1661-4034-A2E8-0F9199DF4EBB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ỗ dành sẵn cho Tiêu đề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Bấm để chỉnh sửa kiểu tiêu đề Bản cái</a:t>
            </a:r>
          </a:p>
        </p:txBody>
      </p:sp>
      <p:sp>
        <p:nvSpPr>
          <p:cNvPr id="1027" name="Chỗ dành sẵn cho Văn bản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Bấm để chỉnh sửa kiểu văn bản Bản cái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bốn</a:t>
            </a:r>
          </a:p>
          <a:p>
            <a:pPr lvl="4"/>
            <a:r>
              <a:rPr lang="vi-VN" smtClean="0"/>
              <a:t>Mức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546207F-27CF-4283-9621-EA5C770DB3CB}" type="datetime1">
              <a:rPr lang="vi-VN"/>
              <a:pPr>
                <a:defRPr/>
              </a:pPr>
              <a:t>25/11/2020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79525" y="6505575"/>
            <a:ext cx="6877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0F6A0055-E3F3-4253-ADE9-6EA67170E6F2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53" r:id="rId3"/>
    <p:sldLayoutId id="2147483654" r:id="rId4"/>
    <p:sldLayoutId id="2147483655" r:id="rId5"/>
    <p:sldLayoutId id="2147483660" r:id="rId6"/>
    <p:sldLayoutId id="2147483661" r:id="rId7"/>
    <p:sldLayoutId id="2147483656" r:id="rId8"/>
    <p:sldLayoutId id="2147483657" r:id="rId9"/>
    <p:sldLayoutId id="2147483658" r:id="rId10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242" y="274638"/>
            <a:ext cx="109735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242" y="1600201"/>
            <a:ext cx="109735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242" y="6245225"/>
            <a:ext cx="2845517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139" y="6245225"/>
            <a:ext cx="385972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242" y="6245225"/>
            <a:ext cx="2845517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SimSun" pitchFamily="2" charset="-122"/>
              </a:defRPr>
            </a:lvl1pPr>
          </a:lstStyle>
          <a:p>
            <a:pPr>
              <a:defRPr/>
            </a:pPr>
            <a:fld id="{83593198-F257-4005-BFC7-E9E967BA2D67}" type="slidenum">
              <a:rPr lang="en-US" altLang="zh-CN" b="0">
                <a:solidFill>
                  <a:srgbClr val="000000"/>
                </a:solidFill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en-US" altLang="zh-CN" b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18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wm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2" name="Content Placeholder 1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30" y="1600200"/>
            <a:ext cx="7241540" cy="4525963"/>
          </a:xfrm>
        </p:spPr>
      </p:pic>
      <p:pic>
        <p:nvPicPr>
          <p:cNvPr id="2052" name="Picture 4" descr="hinhne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47280" y="381000"/>
            <a:ext cx="1152541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600" dirty="0" err="1" smtClean="0">
                <a:solidFill>
                  <a:srgbClr val="660033"/>
                </a:solidFill>
                <a:cs typeface="Times New Roman" pitchFamily="18" charset="0"/>
              </a:rPr>
              <a:t>Trường</a:t>
            </a:r>
            <a:r>
              <a:rPr lang="en-US" altLang="vi-VN" sz="4600" dirty="0" smtClean="0">
                <a:solidFill>
                  <a:srgbClr val="660033"/>
                </a:solidFill>
                <a:cs typeface="Times New Roman" pitchFamily="18" charset="0"/>
              </a:rPr>
              <a:t> TH&amp;THCS BÌNH LONG</a:t>
            </a:r>
            <a:endParaRPr lang="en-US" altLang="zh-CN" sz="4600" dirty="0" smtClean="0">
              <a:solidFill>
                <a:srgbClr val="660033"/>
              </a:solidFill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2054" name="Picture 8" descr="0830js5b15daddi012pz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23" y="1492250"/>
            <a:ext cx="294586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6" name="Picture 10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800" y="4724403"/>
            <a:ext cx="253910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7" name="Picture 11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1" y="4495803"/>
            <a:ext cx="2540896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8" name="Picture 12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140" y="4610103"/>
            <a:ext cx="253910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9" name="Picture 13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379" y="2895600"/>
            <a:ext cx="253910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1" name="Picture 15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14" y="1219200"/>
            <a:ext cx="253910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2" name="Picture 16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898" y="2895600"/>
            <a:ext cx="2539103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4" name="Picture 18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622" y="3"/>
            <a:ext cx="1727379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5" name="Picture 19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2032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6" name="Picture 20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8" y="1219200"/>
            <a:ext cx="253910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Rectangle 6"/>
          <p:cNvSpPr>
            <a:spLocks noChangeArrowheads="1"/>
          </p:cNvSpPr>
          <p:nvPr/>
        </p:nvSpPr>
        <p:spPr bwMode="auto">
          <a:xfrm>
            <a:off x="333291" y="2057400"/>
            <a:ext cx="1076924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b="0" dirty="0" smtClean="0">
                <a:solidFill>
                  <a:srgbClr val="FF3300"/>
                </a:solidFill>
                <a:latin typeface="Arial" charset="0"/>
                <a:cs typeface="+mn-cs"/>
              </a:rPr>
              <a:t>    </a:t>
            </a:r>
          </a:p>
          <a:p>
            <a:pPr lvl="0" algn="ctr"/>
            <a:r>
              <a:rPr lang="en-US" sz="4000" dirty="0">
                <a:solidFill>
                  <a:srgbClr val="FF0000"/>
                </a:solidFill>
              </a:rPr>
              <a:t>PHÂN MÔN: LUYỆN TỪ VÀ </a:t>
            </a:r>
            <a:r>
              <a:rPr lang="en-US" sz="4000" dirty="0" smtClean="0">
                <a:solidFill>
                  <a:srgbClr val="FF0000"/>
                </a:solidFill>
              </a:rPr>
              <a:t>CÂU</a:t>
            </a:r>
          </a:p>
          <a:p>
            <a:pPr lvl="0" algn="ctr"/>
            <a:r>
              <a:rPr lang="en-US" sz="4000" dirty="0" err="1" smtClean="0">
                <a:solidFill>
                  <a:srgbClr val="FF0000"/>
                </a:solidFill>
              </a:rPr>
              <a:t>Lớp</a:t>
            </a:r>
            <a:r>
              <a:rPr lang="en-US" sz="4000" dirty="0" smtClean="0">
                <a:solidFill>
                  <a:srgbClr val="FF0000"/>
                </a:solidFill>
              </a:rPr>
              <a:t> 4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507" y="6350"/>
            <a:ext cx="12297508" cy="7385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5507" y="5484816"/>
            <a:ext cx="12051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C0099"/>
                </a:solidFill>
              </a:rPr>
              <a:t>LUYỆN TỪ VÀ CÂU </a:t>
            </a:r>
          </a:p>
          <a:p>
            <a:pPr algn="ctr"/>
            <a:r>
              <a:rPr lang="en-US" dirty="0" smtClean="0">
                <a:solidFill>
                  <a:srgbClr val="CC0099"/>
                </a:solidFill>
              </a:rPr>
              <a:t>LỚP 4</a:t>
            </a:r>
            <a:endParaRPr lang="en-US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2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0"/>
          <p:cNvSpPr txBox="1">
            <a:spLocks noChangeArrowheads="1"/>
          </p:cNvSpPr>
          <p:nvPr/>
        </p:nvSpPr>
        <p:spPr bwMode="auto">
          <a:xfrm>
            <a:off x="1774825" y="190500"/>
            <a:ext cx="9012238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</a:rPr>
              <a:t>Thứ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năm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ngày</a:t>
            </a:r>
            <a:r>
              <a:rPr lang="en-US" dirty="0">
                <a:solidFill>
                  <a:srgbClr val="000000"/>
                </a:solidFill>
              </a:rPr>
              <a:t> 26 </a:t>
            </a:r>
            <a:r>
              <a:rPr lang="en-US" dirty="0" err="1">
                <a:solidFill>
                  <a:srgbClr val="000000"/>
                </a:solidFill>
              </a:rPr>
              <a:t>tháng</a:t>
            </a:r>
            <a:r>
              <a:rPr lang="en-US" dirty="0">
                <a:solidFill>
                  <a:srgbClr val="000000"/>
                </a:solidFill>
              </a:rPr>
              <a:t> 11 </a:t>
            </a:r>
            <a:r>
              <a:rPr lang="en-US" dirty="0" err="1">
                <a:solidFill>
                  <a:srgbClr val="000000"/>
                </a:solidFill>
              </a:rPr>
              <a:t>năm</a:t>
            </a:r>
            <a:r>
              <a:rPr lang="en-US" dirty="0">
                <a:solidFill>
                  <a:srgbClr val="000000"/>
                </a:solidFill>
              </a:rPr>
              <a:t> 2020</a:t>
            </a:r>
          </a:p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</a:p>
          <a:p>
            <a:pPr algn="ctr">
              <a:spcBef>
                <a:spcPct val="5000"/>
              </a:spcBef>
            </a:pPr>
            <a:r>
              <a:rPr lang="en-US" dirty="0" err="1" smtClean="0">
                <a:solidFill>
                  <a:schemeClr val="tx2"/>
                </a:solidFill>
              </a:rPr>
              <a:t>Tiết</a:t>
            </a:r>
            <a:r>
              <a:rPr lang="en-US" dirty="0" smtClean="0">
                <a:solidFill>
                  <a:schemeClr val="tx2"/>
                </a:solidFill>
              </a:rPr>
              <a:t> 24. </a:t>
            </a:r>
            <a:r>
              <a:rPr lang="en-US" dirty="0" err="1" smtClean="0">
                <a:solidFill>
                  <a:schemeClr val="tx2"/>
                </a:solidFill>
              </a:rPr>
              <a:t>Tính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b="0" u="sng" dirty="0">
              <a:solidFill>
                <a:schemeClr val="tx2"/>
              </a:solidFill>
            </a:endParaRPr>
          </a:p>
        </p:txBody>
      </p:sp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1123950" y="1655763"/>
            <a:ext cx="2200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II. </a:t>
            </a:r>
            <a:r>
              <a:rPr lang="en-US" dirty="0" err="1">
                <a:solidFill>
                  <a:srgbClr val="FF3300"/>
                </a:solidFill>
              </a:rPr>
              <a:t>Ghi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 err="1">
                <a:solidFill>
                  <a:srgbClr val="FF3300"/>
                </a:solidFill>
              </a:rPr>
              <a:t>nhớ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1123950" y="2235200"/>
            <a:ext cx="108013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Có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một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số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cách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thể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hiện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mức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độ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của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đặc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điểm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,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tính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chất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như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sau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	-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Tạo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ra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các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từ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ghép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hoặc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từ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láy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với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tính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từ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đã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cho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3333CC"/>
                </a:solidFill>
                <a:cs typeface="Times New Roman" pitchFamily="18" charset="0"/>
              </a:rPr>
              <a:t>	-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Thêm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các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từ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3333CC"/>
                </a:solidFill>
                <a:cs typeface="Times New Roman" pitchFamily="18" charset="0"/>
              </a:rPr>
              <a:t>rất</a:t>
            </a:r>
            <a:r>
              <a:rPr lang="en-US" i="1" dirty="0">
                <a:solidFill>
                  <a:srgbClr val="3333CC"/>
                </a:solidFill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3333CC"/>
                </a:solidFill>
                <a:cs typeface="Times New Roman" pitchFamily="18" charset="0"/>
              </a:rPr>
              <a:t>hơi</a:t>
            </a:r>
            <a:r>
              <a:rPr lang="en-US" i="1" dirty="0">
                <a:solidFill>
                  <a:srgbClr val="3333CC"/>
                </a:solidFill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3333CC"/>
                </a:solidFill>
                <a:cs typeface="Times New Roman" pitchFamily="18" charset="0"/>
              </a:rPr>
              <a:t>quá</a:t>
            </a:r>
            <a:r>
              <a:rPr lang="en-US" i="1" dirty="0">
                <a:solidFill>
                  <a:srgbClr val="3333CC"/>
                </a:solidFill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3333CC"/>
                </a:solidFill>
                <a:cs typeface="Times New Roman" pitchFamily="18" charset="0"/>
              </a:rPr>
              <a:t>lắm</a:t>
            </a:r>
            <a:r>
              <a:rPr lang="en-US" i="1" dirty="0">
                <a:solidFill>
                  <a:srgbClr val="3333CC"/>
                </a:solidFill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3333CC"/>
                </a:solidFill>
                <a:cs typeface="Times New Roman" pitchFamily="18" charset="0"/>
              </a:rPr>
              <a:t>thật</a:t>
            </a:r>
            <a:r>
              <a:rPr lang="en-US" i="1" dirty="0">
                <a:solidFill>
                  <a:srgbClr val="3333CC"/>
                </a:solidFill>
                <a:cs typeface="Times New Roman" pitchFamily="18" charset="0"/>
              </a:rPr>
              <a:t>…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vào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trước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hoặc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sau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tính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từ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	-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Tạo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ra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phép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so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sánh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với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các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3333CC"/>
                </a:solidFill>
                <a:cs typeface="Times New Roman" pitchFamily="18" charset="0"/>
              </a:rPr>
              <a:t>từ</a:t>
            </a:r>
            <a:r>
              <a:rPr lang="en-US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3333CC"/>
                </a:solidFill>
                <a:cs typeface="Times New Roman" pitchFamily="18" charset="0"/>
              </a:rPr>
              <a:t>nhất</a:t>
            </a:r>
            <a:r>
              <a:rPr lang="en-US" i="1" dirty="0">
                <a:solidFill>
                  <a:srgbClr val="3333CC"/>
                </a:solidFill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3333CC"/>
                </a:solidFill>
                <a:cs typeface="Times New Roman" pitchFamily="18" charset="0"/>
              </a:rPr>
              <a:t>hơn</a:t>
            </a:r>
            <a:r>
              <a:rPr lang="en-US" i="1" dirty="0">
                <a:solidFill>
                  <a:srgbClr val="3333CC"/>
                </a:solidFill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0"/>
          <p:cNvSpPr txBox="1">
            <a:spLocks noChangeArrowheads="1"/>
          </p:cNvSpPr>
          <p:nvPr/>
        </p:nvSpPr>
        <p:spPr bwMode="auto">
          <a:xfrm>
            <a:off x="1763713" y="190500"/>
            <a:ext cx="9012237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</a:rPr>
              <a:t>Thứ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năm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ngày</a:t>
            </a:r>
            <a:r>
              <a:rPr lang="en-US" dirty="0">
                <a:solidFill>
                  <a:srgbClr val="000000"/>
                </a:solidFill>
              </a:rPr>
              <a:t> 26 </a:t>
            </a:r>
            <a:r>
              <a:rPr lang="en-US" dirty="0" err="1">
                <a:solidFill>
                  <a:srgbClr val="000000"/>
                </a:solidFill>
              </a:rPr>
              <a:t>tháng</a:t>
            </a:r>
            <a:r>
              <a:rPr lang="en-US" dirty="0">
                <a:solidFill>
                  <a:srgbClr val="000000"/>
                </a:solidFill>
              </a:rPr>
              <a:t> 11 </a:t>
            </a:r>
            <a:r>
              <a:rPr lang="en-US" dirty="0" err="1">
                <a:solidFill>
                  <a:srgbClr val="000000"/>
                </a:solidFill>
              </a:rPr>
              <a:t>năm</a:t>
            </a:r>
            <a:r>
              <a:rPr lang="en-US" dirty="0">
                <a:solidFill>
                  <a:srgbClr val="000000"/>
                </a:solidFill>
              </a:rPr>
              <a:t> 2020</a:t>
            </a:r>
          </a:p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</a:p>
          <a:p>
            <a:pPr algn="ctr">
              <a:spcBef>
                <a:spcPct val="5000"/>
              </a:spcBef>
            </a:pPr>
            <a:r>
              <a:rPr lang="en-US" dirty="0" err="1" smtClean="0">
                <a:solidFill>
                  <a:schemeClr val="tx2"/>
                </a:solidFill>
              </a:rPr>
              <a:t>Tiết</a:t>
            </a:r>
            <a:r>
              <a:rPr lang="en-US" dirty="0" smtClean="0">
                <a:solidFill>
                  <a:schemeClr val="tx2"/>
                </a:solidFill>
              </a:rPr>
              <a:t> 24. </a:t>
            </a:r>
            <a:r>
              <a:rPr lang="en-US" dirty="0" err="1" smtClean="0">
                <a:solidFill>
                  <a:schemeClr val="tx2"/>
                </a:solidFill>
              </a:rPr>
              <a:t>Tính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b="0" u="sng" dirty="0">
              <a:solidFill>
                <a:schemeClr val="tx2"/>
              </a:solidFill>
            </a:endParaRPr>
          </a:p>
        </p:txBody>
      </p:sp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1011238" y="1677988"/>
            <a:ext cx="2701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III. Luyện tập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006475" y="1392238"/>
            <a:ext cx="10647363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b="0" dirty="0"/>
              <a:t>	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phê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thơm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đậm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ngọt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nên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mùi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hương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thường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theo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gió</a:t>
            </a:r>
            <a:r>
              <a:rPr lang="en-US" b="0" dirty="0">
                <a:solidFill>
                  <a:schemeClr val="tx2"/>
                </a:solidFill>
              </a:rPr>
              <a:t> bay </a:t>
            </a:r>
            <a:r>
              <a:rPr lang="en-US" b="0" dirty="0" err="1">
                <a:solidFill>
                  <a:schemeClr val="tx2"/>
                </a:solidFill>
              </a:rPr>
              <a:t>rất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xa</a:t>
            </a:r>
            <a:r>
              <a:rPr lang="en-US" b="0" i="1" dirty="0">
                <a:solidFill>
                  <a:srgbClr val="FF0000"/>
                </a:solidFill>
              </a:rPr>
              <a:t>.</a:t>
            </a:r>
            <a:r>
              <a:rPr lang="en-US" b="0" dirty="0"/>
              <a:t> </a:t>
            </a:r>
            <a:r>
              <a:rPr lang="en-US" b="0" dirty="0" err="1">
                <a:solidFill>
                  <a:schemeClr val="tx2"/>
                </a:solidFill>
              </a:rPr>
              <a:t>Nhà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thơ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Xuân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Diệu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chỉ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một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lần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đến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đây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ngắm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nhìn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vẻ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đẹp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của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phê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phải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thốt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lên</a:t>
            </a:r>
            <a:r>
              <a:rPr lang="en-US" b="0" dirty="0">
                <a:solidFill>
                  <a:schemeClr val="tx2"/>
                </a:solidFill>
              </a:rPr>
              <a:t>:</a:t>
            </a:r>
          </a:p>
          <a:p>
            <a:pPr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</a:rPr>
              <a:t>   			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phê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thơm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lắm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em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ơi</a:t>
            </a:r>
            <a:endParaRPr lang="en-US" b="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en-US" b="0" i="1" dirty="0">
                <a:solidFill>
                  <a:schemeClr val="tx2"/>
                </a:solidFill>
              </a:rPr>
              <a:t>   			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cùng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một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điệu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với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nhài</a:t>
            </a:r>
            <a:endParaRPr lang="en-US" b="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en-US" b="0" i="1" dirty="0">
                <a:solidFill>
                  <a:srgbClr val="FF0000"/>
                </a:solidFill>
              </a:rPr>
              <a:t>  			</a:t>
            </a:r>
            <a:r>
              <a:rPr lang="en-US" b="0" i="1" dirty="0" err="1">
                <a:solidFill>
                  <a:srgbClr val="FF0000"/>
                </a:solidFill>
              </a:rPr>
              <a:t>Trong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ngà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trắng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ngọc</a:t>
            </a:r>
            <a:r>
              <a:rPr lang="en-US" b="0" i="1" dirty="0">
                <a:solidFill>
                  <a:schemeClr val="tx2"/>
                </a:solidFill>
              </a:rPr>
              <a:t>, </a:t>
            </a:r>
            <a:r>
              <a:rPr lang="en-US" b="0" dirty="0" err="1">
                <a:solidFill>
                  <a:schemeClr val="tx2"/>
                </a:solidFill>
              </a:rPr>
              <a:t>xinh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sáng</a:t>
            </a:r>
            <a:endParaRPr lang="en-US" b="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en-US" b="0" i="1" dirty="0">
                <a:solidFill>
                  <a:schemeClr val="tx2"/>
                </a:solidFill>
              </a:rPr>
              <a:t>   			</a:t>
            </a:r>
            <a:r>
              <a:rPr lang="en-US" b="0" dirty="0" err="1">
                <a:solidFill>
                  <a:schemeClr val="tx2"/>
                </a:solidFill>
              </a:rPr>
              <a:t>Như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miệng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em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cười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đâu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đây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thôi</a:t>
            </a:r>
            <a:r>
              <a:rPr lang="en-US" b="0" dirty="0">
                <a:solidFill>
                  <a:schemeClr val="tx2"/>
                </a:solidFill>
              </a:rPr>
              <a:t>.</a:t>
            </a:r>
          </a:p>
          <a:p>
            <a:pPr algn="just">
              <a:lnSpc>
                <a:spcPct val="95000"/>
              </a:lnSpc>
              <a:buClr>
                <a:schemeClr val="tx2"/>
              </a:buClr>
              <a:buSzPct val="95000"/>
            </a:pPr>
            <a:r>
              <a:rPr lang="en-US" dirty="0">
                <a:solidFill>
                  <a:schemeClr val="tx2"/>
                </a:solidFill>
              </a:rPr>
              <a:t> 	</a:t>
            </a:r>
            <a:r>
              <a:rPr lang="en-US" b="0" dirty="0" err="1">
                <a:solidFill>
                  <a:schemeClr val="tx2"/>
                </a:solidFill>
              </a:rPr>
              <a:t>Mỗi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mùa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xuân</a:t>
            </a:r>
            <a:r>
              <a:rPr lang="en-US" b="0" dirty="0">
                <a:solidFill>
                  <a:schemeClr val="tx2"/>
                </a:solidFill>
              </a:rPr>
              <a:t>, </a:t>
            </a:r>
            <a:r>
              <a:rPr lang="en-US" b="0" dirty="0" err="1">
                <a:solidFill>
                  <a:schemeClr val="tx2"/>
                </a:solidFill>
              </a:rPr>
              <a:t>Đắk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Lắk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lại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khoác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lên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mình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một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màu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trắng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ngọc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toả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ra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mùi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hương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ngan</a:t>
            </a:r>
            <a:r>
              <a:rPr lang="en-US" b="0" i="1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ngát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khiến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đất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trời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trong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những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ngày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xuân</a:t>
            </a:r>
            <a:r>
              <a:rPr lang="en-US" b="0" i="1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đẹp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hơn</a:t>
            </a:r>
            <a:r>
              <a:rPr lang="en-US" b="0" dirty="0">
                <a:solidFill>
                  <a:schemeClr val="tx2"/>
                </a:solidFill>
              </a:rPr>
              <a:t>,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lộng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i="1" dirty="0" err="1">
                <a:solidFill>
                  <a:srgbClr val="FF0000"/>
                </a:solidFill>
              </a:rPr>
              <a:t>lẫy</a:t>
            </a:r>
            <a:r>
              <a:rPr lang="en-US" b="0" dirty="0"/>
              <a:t> </a:t>
            </a:r>
            <a:r>
              <a:rPr lang="en-US" b="0" dirty="0" err="1">
                <a:solidFill>
                  <a:schemeClr val="tx2"/>
                </a:solidFill>
              </a:rPr>
              <a:t>hơn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tinh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i="1" dirty="0" err="1">
                <a:solidFill>
                  <a:srgbClr val="FF0000"/>
                </a:solidFill>
              </a:rPr>
              <a:t>khiết</a:t>
            </a:r>
            <a:r>
              <a:rPr lang="en-US" b="0" dirty="0"/>
              <a:t> </a:t>
            </a:r>
            <a:r>
              <a:rPr lang="en-US" b="0" dirty="0" err="1">
                <a:solidFill>
                  <a:schemeClr val="tx2"/>
                </a:solidFill>
              </a:rPr>
              <a:t>hơn</a:t>
            </a:r>
            <a:r>
              <a:rPr lang="en-US" b="0" dirty="0">
                <a:solidFill>
                  <a:schemeClr val="tx2"/>
                </a:solidFill>
              </a:rPr>
              <a:t>.</a:t>
            </a:r>
            <a:endParaRPr lang="en-US" b="0" dirty="0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869950" y="166688"/>
            <a:ext cx="105156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>
                <a:solidFill>
                  <a:schemeClr val="tx2"/>
                </a:solidFill>
              </a:rPr>
              <a:t>	1. Tìm những từ ngữ biểu thị mức độ của đặc điểm, tính chất (được in nghiêng) trong đoạn văn sau: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357549" y="771526"/>
            <a:ext cx="588493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410620" y="771526"/>
            <a:ext cx="2330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039030" y="1236372"/>
            <a:ext cx="1472350" cy="427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0"/>
          <p:cNvSpPr txBox="1">
            <a:spLocks noChangeArrowheads="1"/>
          </p:cNvSpPr>
          <p:nvPr/>
        </p:nvSpPr>
        <p:spPr bwMode="auto">
          <a:xfrm>
            <a:off x="1763713" y="190500"/>
            <a:ext cx="9012237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</a:rPr>
              <a:t>Thứ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năm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ngày</a:t>
            </a:r>
            <a:r>
              <a:rPr lang="en-US" dirty="0">
                <a:solidFill>
                  <a:srgbClr val="000000"/>
                </a:solidFill>
              </a:rPr>
              <a:t> 26 </a:t>
            </a:r>
            <a:r>
              <a:rPr lang="en-US" dirty="0" err="1">
                <a:solidFill>
                  <a:srgbClr val="000000"/>
                </a:solidFill>
              </a:rPr>
              <a:t>tháng</a:t>
            </a:r>
            <a:r>
              <a:rPr lang="en-US" dirty="0">
                <a:solidFill>
                  <a:srgbClr val="000000"/>
                </a:solidFill>
              </a:rPr>
              <a:t> 11 </a:t>
            </a:r>
            <a:r>
              <a:rPr lang="en-US" dirty="0" err="1">
                <a:solidFill>
                  <a:srgbClr val="000000"/>
                </a:solidFill>
              </a:rPr>
              <a:t>năm</a:t>
            </a:r>
            <a:r>
              <a:rPr lang="en-US" dirty="0">
                <a:solidFill>
                  <a:srgbClr val="000000"/>
                </a:solidFill>
              </a:rPr>
              <a:t> 2020</a:t>
            </a:r>
          </a:p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</a:p>
          <a:p>
            <a:pPr algn="ctr">
              <a:spcBef>
                <a:spcPct val="5000"/>
              </a:spcBef>
            </a:pPr>
            <a:r>
              <a:rPr lang="en-US" dirty="0" err="1" smtClean="0">
                <a:solidFill>
                  <a:schemeClr val="tx2"/>
                </a:solidFill>
              </a:rPr>
              <a:t>Tiết</a:t>
            </a:r>
            <a:r>
              <a:rPr lang="en-US" dirty="0" smtClean="0">
                <a:solidFill>
                  <a:schemeClr val="tx2"/>
                </a:solidFill>
              </a:rPr>
              <a:t> 24. </a:t>
            </a:r>
            <a:r>
              <a:rPr lang="en-US" dirty="0" err="1" smtClean="0">
                <a:solidFill>
                  <a:schemeClr val="tx2"/>
                </a:solidFill>
              </a:rPr>
              <a:t>Tính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b="0" u="sng" dirty="0">
              <a:solidFill>
                <a:schemeClr val="tx2"/>
              </a:solidFill>
            </a:endParaRPr>
          </a:p>
        </p:txBody>
      </p:sp>
      <p:sp>
        <p:nvSpPr>
          <p:cNvPr id="33794" name="Text Box 8"/>
          <p:cNvSpPr txBox="1">
            <a:spLocks noChangeArrowheads="1"/>
          </p:cNvSpPr>
          <p:nvPr/>
        </p:nvSpPr>
        <p:spPr bwMode="auto">
          <a:xfrm>
            <a:off x="1011238" y="1677988"/>
            <a:ext cx="2701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III. Luyện tập</a:t>
            </a: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1011238" y="2274888"/>
            <a:ext cx="106187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	</a:t>
            </a:r>
            <a:r>
              <a:rPr lang="en-US" b="0">
                <a:solidFill>
                  <a:srgbClr val="C00000"/>
                </a:solidFill>
              </a:rPr>
              <a:t>M: </a:t>
            </a:r>
            <a:r>
              <a:rPr lang="en-US" b="0">
                <a:solidFill>
                  <a:schemeClr val="tx2"/>
                </a:solidFill>
              </a:rPr>
              <a:t>Hoa cà phê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thơm </a:t>
            </a:r>
            <a:r>
              <a:rPr lang="en-US" b="0">
                <a:solidFill>
                  <a:schemeClr val="tx2"/>
                </a:solidFill>
              </a:rPr>
              <a:t>đậm và ngọt nên mùi hương thường theo gió bay rất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xa.</a:t>
            </a:r>
            <a:r>
              <a:rPr lang="en-US" b="0"/>
              <a:t> 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526088" y="2813050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62763" y="2860675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35313" y="3333750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006475" y="1392238"/>
            <a:ext cx="10647363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b="0"/>
              <a:t>	</a:t>
            </a:r>
            <a:r>
              <a:rPr lang="en-US" b="0">
                <a:solidFill>
                  <a:schemeClr val="tx2"/>
                </a:solidFill>
              </a:rPr>
              <a:t>Hoa cà phê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thơm </a:t>
            </a:r>
            <a:r>
              <a:rPr lang="en-US">
                <a:solidFill>
                  <a:schemeClr val="tx2"/>
                </a:solidFill>
              </a:rPr>
              <a:t>đậm</a:t>
            </a:r>
            <a:r>
              <a:rPr lang="en-US" b="0">
                <a:solidFill>
                  <a:schemeClr val="tx2"/>
                </a:solidFill>
              </a:rPr>
              <a:t> và </a:t>
            </a:r>
            <a:r>
              <a:rPr lang="en-US">
                <a:solidFill>
                  <a:schemeClr val="tx2"/>
                </a:solidFill>
              </a:rPr>
              <a:t>ngọt </a:t>
            </a:r>
            <a:r>
              <a:rPr lang="en-US" b="0">
                <a:solidFill>
                  <a:schemeClr val="tx2"/>
                </a:solidFill>
              </a:rPr>
              <a:t>nên mùi hương thường theo gió bay </a:t>
            </a:r>
            <a:r>
              <a:rPr lang="en-US">
                <a:solidFill>
                  <a:schemeClr val="tx2"/>
                </a:solidFill>
              </a:rPr>
              <a:t>rất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xa.</a:t>
            </a:r>
            <a:r>
              <a:rPr lang="en-US" b="0"/>
              <a:t> </a:t>
            </a:r>
            <a:r>
              <a:rPr lang="en-US" b="0">
                <a:solidFill>
                  <a:schemeClr val="tx2"/>
                </a:solidFill>
              </a:rPr>
              <a:t>Nhà thơ Xuân Diệu chỉ một lần đến đây ngắm nhìn vẻ đẹp của cà phê phải thốt lên:</a:t>
            </a:r>
          </a:p>
          <a:p>
            <a:pPr>
              <a:lnSpc>
                <a:spcPct val="95000"/>
              </a:lnSpc>
            </a:pPr>
            <a:r>
              <a:rPr lang="en-US" b="0">
                <a:solidFill>
                  <a:schemeClr val="tx2"/>
                </a:solidFill>
              </a:rPr>
              <a:t>   			Hoa cà phê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thơm </a:t>
            </a:r>
            <a:r>
              <a:rPr lang="en-US" b="0">
                <a:solidFill>
                  <a:schemeClr val="tx2"/>
                </a:solidFill>
              </a:rPr>
              <a:t>lắm em ơi</a:t>
            </a:r>
          </a:p>
          <a:p>
            <a:pPr>
              <a:lnSpc>
                <a:spcPct val="95000"/>
              </a:lnSpc>
            </a:pPr>
            <a:r>
              <a:rPr lang="en-US" b="0" i="1">
                <a:solidFill>
                  <a:schemeClr val="tx2"/>
                </a:solidFill>
              </a:rPr>
              <a:t>   			</a:t>
            </a:r>
            <a:r>
              <a:rPr lang="en-US" b="0">
                <a:solidFill>
                  <a:schemeClr val="tx2"/>
                </a:solidFill>
              </a:rPr>
              <a:t>Hoa cùng một điệu với hoa nhài</a:t>
            </a:r>
          </a:p>
          <a:p>
            <a:pPr>
              <a:lnSpc>
                <a:spcPct val="95000"/>
              </a:lnSpc>
            </a:pPr>
            <a:r>
              <a:rPr lang="en-US" b="0" i="1">
                <a:solidFill>
                  <a:srgbClr val="FF0000"/>
                </a:solidFill>
              </a:rPr>
              <a:t>  			Trong </a:t>
            </a:r>
            <a:r>
              <a:rPr lang="en-US" b="0">
                <a:solidFill>
                  <a:schemeClr val="tx2"/>
                </a:solidFill>
              </a:rPr>
              <a:t>ngà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trắng </a:t>
            </a:r>
            <a:r>
              <a:rPr lang="en-US" b="0">
                <a:solidFill>
                  <a:schemeClr val="tx2"/>
                </a:solidFill>
              </a:rPr>
              <a:t>ngọc</a:t>
            </a:r>
            <a:r>
              <a:rPr lang="en-US" b="0" i="1">
                <a:solidFill>
                  <a:schemeClr val="tx2"/>
                </a:solidFill>
              </a:rPr>
              <a:t>, </a:t>
            </a:r>
            <a:r>
              <a:rPr lang="en-US" b="0">
                <a:solidFill>
                  <a:schemeClr val="tx2"/>
                </a:solidFill>
              </a:rPr>
              <a:t>xinh và sáng</a:t>
            </a:r>
          </a:p>
          <a:p>
            <a:pPr>
              <a:lnSpc>
                <a:spcPct val="95000"/>
              </a:lnSpc>
            </a:pPr>
            <a:r>
              <a:rPr lang="en-US" b="0" i="1">
                <a:solidFill>
                  <a:schemeClr val="tx2"/>
                </a:solidFill>
              </a:rPr>
              <a:t>   			</a:t>
            </a:r>
            <a:r>
              <a:rPr lang="en-US" b="0">
                <a:solidFill>
                  <a:schemeClr val="tx2"/>
                </a:solidFill>
              </a:rPr>
              <a:t>Như miệng em cười đâu đây thôi.</a:t>
            </a:r>
          </a:p>
          <a:p>
            <a:pPr algn="just">
              <a:lnSpc>
                <a:spcPct val="95000"/>
              </a:lnSpc>
              <a:buClr>
                <a:schemeClr val="tx2"/>
              </a:buClr>
              <a:buSzPct val="95000"/>
            </a:pPr>
            <a:r>
              <a:rPr lang="en-US">
                <a:solidFill>
                  <a:schemeClr val="tx2"/>
                </a:solidFill>
              </a:rPr>
              <a:t> 	</a:t>
            </a:r>
            <a:r>
              <a:rPr lang="en-US" b="0">
                <a:solidFill>
                  <a:schemeClr val="tx2"/>
                </a:solidFill>
              </a:rPr>
              <a:t>Mỗi mùa xuân, Đắk Lắk lại khoác lên mình một màu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trắng </a:t>
            </a:r>
            <a:r>
              <a:rPr lang="en-US" b="0">
                <a:solidFill>
                  <a:schemeClr val="tx2"/>
                </a:solidFill>
              </a:rPr>
              <a:t>ngà ngọc và toả ra mùi hương ngan</a:t>
            </a:r>
            <a:r>
              <a:rPr lang="en-US" b="0" i="1">
                <a:solidFill>
                  <a:schemeClr val="tx2"/>
                </a:solidFill>
              </a:rPr>
              <a:t> </a:t>
            </a:r>
            <a:r>
              <a:rPr lang="en-US" b="0">
                <a:solidFill>
                  <a:schemeClr val="tx2"/>
                </a:solidFill>
              </a:rPr>
              <a:t>ngát khiến đất trời trong những ngày xuân</a:t>
            </a:r>
            <a:r>
              <a:rPr lang="en-US" b="0" i="1"/>
              <a:t> </a:t>
            </a:r>
            <a:r>
              <a:rPr lang="en-US" b="0" i="1">
                <a:solidFill>
                  <a:srgbClr val="FF0000"/>
                </a:solidFill>
              </a:rPr>
              <a:t>đẹp</a:t>
            </a:r>
            <a:r>
              <a:rPr lang="en-US" b="0">
                <a:solidFill>
                  <a:srgbClr val="FF0000"/>
                </a:solidFill>
              </a:rPr>
              <a:t> </a:t>
            </a:r>
            <a:r>
              <a:rPr lang="en-US" b="0">
                <a:solidFill>
                  <a:schemeClr val="tx2"/>
                </a:solidFill>
              </a:rPr>
              <a:t>hơn,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lộng lẫy</a:t>
            </a:r>
            <a:r>
              <a:rPr lang="en-US" b="0"/>
              <a:t> </a:t>
            </a:r>
            <a:r>
              <a:rPr lang="en-US" b="0">
                <a:solidFill>
                  <a:schemeClr val="tx2"/>
                </a:solidFill>
              </a:rPr>
              <a:t>hơn và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tinh khiết</a:t>
            </a:r>
            <a:r>
              <a:rPr lang="en-US" b="0"/>
              <a:t> </a:t>
            </a:r>
            <a:r>
              <a:rPr lang="en-US" b="0">
                <a:solidFill>
                  <a:schemeClr val="tx2"/>
                </a:solidFill>
              </a:rPr>
              <a:t>hơn.</a:t>
            </a:r>
            <a:endParaRPr lang="en-US" b="0"/>
          </a:p>
        </p:txBody>
      </p:sp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869950" y="166688"/>
            <a:ext cx="105156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>
                <a:solidFill>
                  <a:schemeClr val="tx2"/>
                </a:solidFill>
              </a:rPr>
              <a:t>	1. Tìm những từ ngữ biểu thị mức độ của đặc điểm, tính chất (được in nghiêng) trong đoạn văn sau: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694488" y="3297238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33950" y="4251325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94488" y="4249738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41550" y="5632450"/>
            <a:ext cx="1370013" cy="7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20556" y="6108700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60128" y="6138572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775950" y="6091037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mat-ong-hoa-ca-ph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8" y="919163"/>
            <a:ext cx="5094287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2252663" y="4581525"/>
            <a:ext cx="2395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Hoa cà phê</a:t>
            </a:r>
          </a:p>
        </p:txBody>
      </p:sp>
      <p:pic>
        <p:nvPicPr>
          <p:cNvPr id="37891" name="Picture 6" descr="95974394025d6286359eacf85259ef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1738" y="939800"/>
            <a:ext cx="523716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7961313" y="4625975"/>
            <a:ext cx="2106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Hoa nhài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0"/>
          <p:cNvSpPr txBox="1">
            <a:spLocks noChangeArrowheads="1"/>
          </p:cNvSpPr>
          <p:nvPr/>
        </p:nvSpPr>
        <p:spPr bwMode="auto">
          <a:xfrm>
            <a:off x="1763713" y="190500"/>
            <a:ext cx="9012237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</a:rPr>
              <a:t>Thứ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năm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ngày</a:t>
            </a:r>
            <a:r>
              <a:rPr lang="en-US" dirty="0">
                <a:solidFill>
                  <a:srgbClr val="000000"/>
                </a:solidFill>
              </a:rPr>
              <a:t> 26 </a:t>
            </a:r>
            <a:r>
              <a:rPr lang="en-US" dirty="0" err="1">
                <a:solidFill>
                  <a:srgbClr val="000000"/>
                </a:solidFill>
              </a:rPr>
              <a:t>tháng</a:t>
            </a:r>
            <a:r>
              <a:rPr lang="en-US" dirty="0">
                <a:solidFill>
                  <a:srgbClr val="000000"/>
                </a:solidFill>
              </a:rPr>
              <a:t> 11 </a:t>
            </a:r>
            <a:r>
              <a:rPr lang="en-US" dirty="0" err="1">
                <a:solidFill>
                  <a:srgbClr val="000000"/>
                </a:solidFill>
              </a:rPr>
              <a:t>năm</a:t>
            </a:r>
            <a:r>
              <a:rPr lang="en-US" dirty="0">
                <a:solidFill>
                  <a:srgbClr val="000000"/>
                </a:solidFill>
              </a:rPr>
              <a:t> 2020</a:t>
            </a:r>
          </a:p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</a:p>
          <a:p>
            <a:pPr algn="ctr">
              <a:spcBef>
                <a:spcPct val="5000"/>
              </a:spcBef>
            </a:pPr>
            <a:r>
              <a:rPr lang="en-US" dirty="0" err="1" smtClean="0">
                <a:solidFill>
                  <a:schemeClr val="tx2"/>
                </a:solidFill>
              </a:rPr>
              <a:t>Tiết</a:t>
            </a:r>
            <a:r>
              <a:rPr lang="en-US" dirty="0" smtClean="0">
                <a:solidFill>
                  <a:schemeClr val="tx2"/>
                </a:solidFill>
              </a:rPr>
              <a:t> 24. </a:t>
            </a:r>
            <a:r>
              <a:rPr lang="en-US" dirty="0" err="1" smtClean="0">
                <a:solidFill>
                  <a:schemeClr val="tx2"/>
                </a:solidFill>
              </a:rPr>
              <a:t>Tính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b="0" u="sng" dirty="0">
              <a:solidFill>
                <a:schemeClr val="tx2"/>
              </a:solidFill>
            </a:endParaRPr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1011238" y="1677988"/>
            <a:ext cx="2701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III. Luyện tập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003300" y="2297113"/>
            <a:ext cx="10436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b="0" dirty="0">
                <a:solidFill>
                  <a:schemeClr val="tx2"/>
                </a:solidFill>
              </a:rPr>
              <a:t>2. </a:t>
            </a:r>
            <a:r>
              <a:rPr lang="en-US" b="0" dirty="0" err="1">
                <a:solidFill>
                  <a:schemeClr val="tx2"/>
                </a:solidFill>
              </a:rPr>
              <a:t>Hãy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tìm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những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ngữ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miêu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tả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mức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khác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nhau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của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đỏ</a:t>
            </a:r>
            <a:r>
              <a:rPr lang="en-US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b="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cao</a:t>
            </a:r>
            <a:r>
              <a:rPr lang="en-US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b="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vui</a:t>
            </a:r>
            <a:r>
              <a:rPr lang="en-US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b="0" dirty="0"/>
          </a:p>
        </p:txBody>
      </p:sp>
      <p:sp>
        <p:nvSpPr>
          <p:cNvPr id="11" name="Cloud Callout 10"/>
          <p:cNvSpPr>
            <a:spLocks noChangeArrowheads="1"/>
          </p:cNvSpPr>
          <p:nvPr/>
        </p:nvSpPr>
        <p:spPr bwMode="auto">
          <a:xfrm>
            <a:off x="296863" y="3332163"/>
            <a:ext cx="2965450" cy="2551112"/>
          </a:xfrm>
          <a:prstGeom prst="cloudCallout">
            <a:avLst>
              <a:gd name="adj1" fmla="val 39884"/>
              <a:gd name="adj2" fmla="val 50185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3333CC"/>
                </a:solidFill>
                <a:cs typeface="Times New Roman" pitchFamily="18" charset="0"/>
              </a:rPr>
              <a:t>Thảo luận nhóm đôi.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346450" y="3289300"/>
            <a:ext cx="845185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3000" b="0" i="1" u="sng" dirty="0" err="1">
                <a:solidFill>
                  <a:schemeClr val="tx2"/>
                </a:solidFill>
              </a:rPr>
              <a:t>Ví</a:t>
            </a:r>
            <a:r>
              <a:rPr lang="en-US" sz="3000" b="0" i="1" u="sng" dirty="0">
                <a:solidFill>
                  <a:schemeClr val="tx2"/>
                </a:solidFill>
              </a:rPr>
              <a:t> </a:t>
            </a:r>
            <a:r>
              <a:rPr lang="en-US" sz="3000" b="0" i="1" u="sng" dirty="0" err="1">
                <a:solidFill>
                  <a:schemeClr val="tx2"/>
                </a:solidFill>
              </a:rPr>
              <a:t>dụ</a:t>
            </a:r>
            <a:r>
              <a:rPr lang="en-US" sz="3000" b="0" i="1" u="sng" dirty="0">
                <a:solidFill>
                  <a:schemeClr val="tx2"/>
                </a:solidFill>
              </a:rPr>
              <a:t>: </a:t>
            </a:r>
          </a:p>
          <a:p>
            <a:pPr>
              <a:lnSpc>
                <a:spcPct val="115000"/>
              </a:lnSpc>
            </a:pPr>
            <a:r>
              <a:rPr lang="en-US" sz="3000" b="0" dirty="0" err="1">
                <a:solidFill>
                  <a:schemeClr val="tx2"/>
                </a:solidFill>
              </a:rPr>
              <a:t>Cách</a:t>
            </a:r>
            <a:r>
              <a:rPr lang="en-US" sz="3000" b="0" dirty="0">
                <a:solidFill>
                  <a:schemeClr val="tx2"/>
                </a:solidFill>
              </a:rPr>
              <a:t> 1: </a:t>
            </a:r>
            <a:r>
              <a:rPr lang="en-US" sz="3000" b="0" dirty="0" err="1">
                <a:solidFill>
                  <a:schemeClr val="tx2"/>
                </a:solidFill>
              </a:rPr>
              <a:t>Tạo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từ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ghép</a:t>
            </a:r>
            <a:r>
              <a:rPr lang="en-US" sz="3000" b="0" dirty="0">
                <a:solidFill>
                  <a:schemeClr val="tx2"/>
                </a:solidFill>
              </a:rPr>
              <a:t>, </a:t>
            </a:r>
            <a:r>
              <a:rPr lang="en-US" sz="3000" b="0" dirty="0" err="1">
                <a:solidFill>
                  <a:schemeClr val="tx2"/>
                </a:solidFill>
              </a:rPr>
              <a:t>từ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láy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với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từ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đỏ</a:t>
            </a:r>
            <a:r>
              <a:rPr lang="en-US" sz="3000" b="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3000" b="0" dirty="0" err="1">
                <a:solidFill>
                  <a:schemeClr val="tx2"/>
                </a:solidFill>
              </a:rPr>
              <a:t>Cách</a:t>
            </a:r>
            <a:r>
              <a:rPr lang="en-US" sz="3000" b="0" dirty="0">
                <a:solidFill>
                  <a:schemeClr val="tx2"/>
                </a:solidFill>
              </a:rPr>
              <a:t> 2: </a:t>
            </a:r>
            <a:r>
              <a:rPr lang="en-US" sz="3000" b="0" dirty="0" err="1">
                <a:solidFill>
                  <a:schemeClr val="tx2"/>
                </a:solidFill>
              </a:rPr>
              <a:t>Thêm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các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từ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i="1" dirty="0" err="1">
                <a:solidFill>
                  <a:schemeClr val="tx2"/>
                </a:solidFill>
              </a:rPr>
              <a:t>rất</a:t>
            </a:r>
            <a:r>
              <a:rPr lang="en-US" sz="3000" b="0" i="1" dirty="0">
                <a:solidFill>
                  <a:schemeClr val="tx2"/>
                </a:solidFill>
              </a:rPr>
              <a:t>, </a:t>
            </a:r>
            <a:r>
              <a:rPr lang="en-US" sz="3000" b="0" i="1" dirty="0" err="1">
                <a:solidFill>
                  <a:schemeClr val="tx2"/>
                </a:solidFill>
              </a:rPr>
              <a:t>quá</a:t>
            </a:r>
            <a:r>
              <a:rPr lang="en-US" sz="3000" b="0" i="1" dirty="0">
                <a:solidFill>
                  <a:schemeClr val="tx2"/>
                </a:solidFill>
              </a:rPr>
              <a:t>, </a:t>
            </a:r>
            <a:r>
              <a:rPr lang="en-US" sz="3000" b="0" i="1" dirty="0" err="1">
                <a:solidFill>
                  <a:schemeClr val="tx2"/>
                </a:solidFill>
              </a:rPr>
              <a:t>lắm</a:t>
            </a:r>
            <a:r>
              <a:rPr lang="en-US" sz="3000" b="0" i="1" dirty="0">
                <a:solidFill>
                  <a:schemeClr val="tx2"/>
                </a:solidFill>
              </a:rPr>
              <a:t>… </a:t>
            </a:r>
            <a:r>
              <a:rPr lang="en-US" sz="3000" b="0" dirty="0" err="1">
                <a:solidFill>
                  <a:schemeClr val="tx2"/>
                </a:solidFill>
              </a:rPr>
              <a:t>vào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trước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hoặc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sau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từ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đỏ</a:t>
            </a:r>
            <a:r>
              <a:rPr lang="en-US" sz="3000" b="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3000" b="0" dirty="0" err="1">
                <a:solidFill>
                  <a:schemeClr val="tx2"/>
                </a:solidFill>
              </a:rPr>
              <a:t>Cách</a:t>
            </a:r>
            <a:r>
              <a:rPr lang="en-US" sz="3000" b="0" dirty="0">
                <a:solidFill>
                  <a:schemeClr val="tx2"/>
                </a:solidFill>
              </a:rPr>
              <a:t> 3: </a:t>
            </a:r>
            <a:r>
              <a:rPr lang="en-US" sz="3000" b="0" dirty="0" err="1">
                <a:solidFill>
                  <a:schemeClr val="tx2"/>
                </a:solidFill>
              </a:rPr>
              <a:t>Tạo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ra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phép</a:t>
            </a:r>
            <a:r>
              <a:rPr lang="en-US" sz="3000" b="0" dirty="0">
                <a:solidFill>
                  <a:schemeClr val="tx2"/>
                </a:solidFill>
              </a:rPr>
              <a:t> so </a:t>
            </a:r>
            <a:r>
              <a:rPr lang="en-US" sz="3000" b="0" dirty="0" err="1">
                <a:solidFill>
                  <a:schemeClr val="tx2"/>
                </a:solidFill>
              </a:rPr>
              <a:t>sánh</a:t>
            </a:r>
            <a:r>
              <a:rPr lang="en-US" sz="3000" b="0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11" grpId="1" animBg="1"/>
      <p:bldP spid="430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895350" y="368300"/>
            <a:ext cx="1051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>
                <a:cs typeface="Times New Roman" pitchFamily="18" charset="0"/>
              </a:rPr>
              <a:t> </a:t>
            </a:r>
            <a:r>
              <a:rPr lang="en-US" b="0">
                <a:solidFill>
                  <a:schemeClr val="tx2"/>
                </a:solidFill>
                <a:cs typeface="Times New Roman" pitchFamily="18" charset="0"/>
              </a:rPr>
              <a:t>Những từ ngữ miêu tả mức độ khác nhau của từ</a:t>
            </a:r>
            <a:r>
              <a:rPr lang="en-US" b="0">
                <a:cs typeface="Times New Roman" pitchFamily="18" charset="0"/>
              </a:rPr>
              <a:t> </a:t>
            </a:r>
            <a:r>
              <a:rPr lang="en-US" i="1">
                <a:solidFill>
                  <a:srgbClr val="FF0000"/>
                </a:solidFill>
              </a:rPr>
              <a:t>đỏ</a:t>
            </a:r>
            <a:r>
              <a:rPr lang="en-US" b="0">
                <a:solidFill>
                  <a:schemeClr val="tx2"/>
                </a:solidFill>
                <a:cs typeface="Times New Roman" pitchFamily="18" charset="0"/>
              </a:rPr>
              <a:t>:</a:t>
            </a:r>
          </a:p>
        </p:txBody>
      </p:sp>
      <p:graphicFrame>
        <p:nvGraphicFramePr>
          <p:cNvPr id="42001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671957"/>
              </p:ext>
            </p:extLst>
          </p:nvPr>
        </p:nvGraphicFramePr>
        <p:xfrm>
          <a:off x="950913" y="1098550"/>
          <a:ext cx="10480675" cy="4440301"/>
        </p:xfrm>
        <a:graphic>
          <a:graphicData uri="http://schemas.openxmlformats.org/drawingml/2006/table">
            <a:tbl>
              <a:tblPr/>
              <a:tblGrid>
                <a:gridCol w="3843337"/>
                <a:gridCol w="2955925"/>
                <a:gridCol w="3681413"/>
              </a:tblGrid>
              <a:tr h="1855788"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Thêm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các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rất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quá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lắm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hơi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thật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...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vào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trước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sau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tính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 ra phép 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so sánh.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 từ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ghép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 láy.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4925"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rất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quá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lắm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hơi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thật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 hơn,  đỏ nhất…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chót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ối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hồng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rực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ửng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lựng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ga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ngầu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/>
          <p:cNvSpPr txBox="1">
            <a:spLocks noChangeArrowheads="1"/>
          </p:cNvSpPr>
          <p:nvPr/>
        </p:nvSpPr>
        <p:spPr bwMode="auto">
          <a:xfrm>
            <a:off x="895350" y="368300"/>
            <a:ext cx="1051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 dirty="0"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Những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từ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ngữ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miêu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tả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mức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độ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khác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nhau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của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từ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cao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:</a:t>
            </a:r>
          </a:p>
        </p:txBody>
      </p:sp>
      <p:graphicFrame>
        <p:nvGraphicFramePr>
          <p:cNvPr id="86036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920827"/>
              </p:ext>
            </p:extLst>
          </p:nvPr>
        </p:nvGraphicFramePr>
        <p:xfrm>
          <a:off x="1019175" y="1220788"/>
          <a:ext cx="10391775" cy="3997389"/>
        </p:xfrm>
        <a:graphic>
          <a:graphicData uri="http://schemas.openxmlformats.org/drawingml/2006/table">
            <a:tbl>
              <a:tblPr/>
              <a:tblGrid>
                <a:gridCol w="3836160"/>
                <a:gridCol w="3000778"/>
                <a:gridCol w="3554837"/>
              </a:tblGrid>
              <a:tr h="1831975"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Thêm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các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rất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quá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lắm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hơi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thật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...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vào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trước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sau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tính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ra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phép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so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sánh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ghép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láy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2013"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rất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quá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lắm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quá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thật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hơn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nhất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vút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chót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vót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vợi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vòi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vọi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"/>
          <p:cNvSpPr txBox="1">
            <a:spLocks noChangeArrowheads="1"/>
          </p:cNvSpPr>
          <p:nvPr/>
        </p:nvSpPr>
        <p:spPr bwMode="auto">
          <a:xfrm>
            <a:off x="895350" y="368300"/>
            <a:ext cx="1051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 dirty="0"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Những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từ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ngữ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miêu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tả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mức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độ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khác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nhau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của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từ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vui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:</a:t>
            </a:r>
          </a:p>
        </p:txBody>
      </p:sp>
      <p:graphicFrame>
        <p:nvGraphicFramePr>
          <p:cNvPr id="46097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2134"/>
              </p:ext>
            </p:extLst>
          </p:nvPr>
        </p:nvGraphicFramePr>
        <p:xfrm>
          <a:off x="950913" y="1098550"/>
          <a:ext cx="10666412" cy="4109403"/>
        </p:xfrm>
        <a:graphic>
          <a:graphicData uri="http://schemas.openxmlformats.org/drawingml/2006/table">
            <a:tbl>
              <a:tblPr/>
              <a:tblGrid>
                <a:gridCol w="4427537"/>
                <a:gridCol w="2932113"/>
                <a:gridCol w="3306762"/>
              </a:tblGrid>
              <a:tr h="1579563"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Thêm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các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rất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quá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lắm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hơi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thật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...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vào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trước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sau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tính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 ra phép 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so sánh.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 từ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ghép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 láy.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1888"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rất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quá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lắm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thật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…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 hơn, vui nhất…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 sướng, vui mừng,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vui tươi, tươi vui, vui nhộn, vui vầy, vui vẻ, vui vui..</a:t>
                      </a:r>
                      <a:r>
                        <a:rPr kumimoji="0" 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0"/>
          <p:cNvSpPr txBox="1">
            <a:spLocks noChangeArrowheads="1"/>
          </p:cNvSpPr>
          <p:nvPr/>
        </p:nvSpPr>
        <p:spPr bwMode="auto">
          <a:xfrm>
            <a:off x="1763713" y="425450"/>
            <a:ext cx="9012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chemeClr val="tx2"/>
                </a:solidFill>
              </a:rPr>
              <a:t>Thứ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năm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ngày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26 </a:t>
            </a:r>
            <a:r>
              <a:rPr lang="en-US" dirty="0" err="1">
                <a:solidFill>
                  <a:schemeClr val="tx2"/>
                </a:solidFill>
              </a:rPr>
              <a:t>tháng</a:t>
            </a:r>
            <a:r>
              <a:rPr lang="en-US" dirty="0">
                <a:solidFill>
                  <a:schemeClr val="tx2"/>
                </a:solidFill>
              </a:rPr>
              <a:t> 11 </a:t>
            </a:r>
            <a:r>
              <a:rPr lang="en-US" dirty="0" err="1">
                <a:solidFill>
                  <a:schemeClr val="tx2"/>
                </a:solidFill>
              </a:rPr>
              <a:t>năm</a:t>
            </a:r>
            <a:r>
              <a:rPr lang="en-US" dirty="0">
                <a:solidFill>
                  <a:schemeClr val="tx2"/>
                </a:solidFill>
              </a:rPr>
              <a:t> 2020</a:t>
            </a:r>
          </a:p>
        </p:txBody>
      </p:sp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165225" y="1012825"/>
            <a:ext cx="4995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Kiểm tra bài cũ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185863" y="1555750"/>
            <a:ext cx="7380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err="1">
                <a:solidFill>
                  <a:schemeClr val="tx2"/>
                </a:solidFill>
              </a:rPr>
              <a:t>Thế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nào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tính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từ</a:t>
            </a:r>
            <a:r>
              <a:rPr lang="en-US" b="0" dirty="0">
                <a:solidFill>
                  <a:schemeClr val="tx2"/>
                </a:solidFill>
              </a:rPr>
              <a:t>? 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765175" y="2079625"/>
            <a:ext cx="10736263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/>
              <a:t>	</a:t>
            </a:r>
            <a:r>
              <a:rPr lang="en-US" b="0">
                <a:solidFill>
                  <a:schemeClr val="tx2"/>
                </a:solidFill>
              </a:rPr>
              <a:t>Tính từ là những từ miêu tả đặc điểm hoặc tính chất của sự vật, hoạt động, trạng thái…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47825" y="3338513"/>
            <a:ext cx="96345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Ví dụ: </a:t>
            </a:r>
            <a:r>
              <a:rPr lang="en-US" b="0">
                <a:solidFill>
                  <a:schemeClr val="tx2"/>
                </a:solidFill>
              </a:rPr>
              <a:t>to, nhỏ, đen, trắng, chăm chỉ, nhanh nhẹn…</a:t>
            </a:r>
          </a:p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98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678182"/>
              </p:ext>
            </p:extLst>
          </p:nvPr>
        </p:nvGraphicFramePr>
        <p:xfrm>
          <a:off x="784225" y="1062038"/>
          <a:ext cx="10961688" cy="4206240"/>
        </p:xfrm>
        <a:graphic>
          <a:graphicData uri="http://schemas.openxmlformats.org/drawingml/2006/table">
            <a:tbl>
              <a:tblPr/>
              <a:tblGrid>
                <a:gridCol w="3854450"/>
                <a:gridCol w="3267075"/>
                <a:gridCol w="3840163"/>
              </a:tblGrid>
              <a:tr h="519113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2013"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Rất đỏ,  đỏ quá, </a:t>
                      </a:r>
                    </a:p>
                    <a:p>
                      <a:pPr marL="4445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 lắm, hơi đỏ, đỏ thật, đỏ nhất, đỏ chót, đỏ thắm, đỏ ối, đỏ hồng, đỏ rực, đỏ ửng, đo đỏ, đỏ ngầu…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Rất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quá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</a:p>
                    <a:p>
                      <a:pPr marL="4445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lắm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quá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thật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hơn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nhất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vút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chót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vót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vợi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Rất vui, vui quá, </a:t>
                      </a:r>
                    </a:p>
                    <a:p>
                      <a:pPr marL="4445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 lắm, vui thật, vui hơn, vui nhất, </a:t>
                      </a:r>
                      <a:r>
                        <a:rPr kumimoji="0" 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sướng,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 tươi</a:t>
                      </a:r>
                      <a:r>
                        <a:rPr kumimoji="0" 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 nhộn</a:t>
                      </a:r>
                      <a:r>
                        <a:rPr kumimoji="0" 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vui mừng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vui vầy, vui vẻ, vui vui…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43" name="Rectangle 20"/>
          <p:cNvSpPr>
            <a:spLocks noChangeArrowheads="1"/>
          </p:cNvSpPr>
          <p:nvPr/>
        </p:nvSpPr>
        <p:spPr bwMode="auto">
          <a:xfrm>
            <a:off x="1462088" y="339725"/>
            <a:ext cx="8802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chemeClr val="tx2"/>
                </a:solidFill>
              </a:rPr>
              <a:t>3. </a:t>
            </a:r>
            <a:r>
              <a:rPr lang="en-US" b="0" dirty="0" err="1">
                <a:solidFill>
                  <a:schemeClr val="tx2"/>
                </a:solidFill>
              </a:rPr>
              <a:t>Đặt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câu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với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mỗi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từ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em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vừa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tìm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được</a:t>
            </a:r>
            <a:r>
              <a:rPr lang="en-US" b="0" dirty="0">
                <a:solidFill>
                  <a:schemeClr val="tx2"/>
                </a:solidFill>
              </a:rPr>
              <a:t> ở </a:t>
            </a:r>
            <a:r>
              <a:rPr lang="en-US" b="0" dirty="0" err="1">
                <a:solidFill>
                  <a:schemeClr val="tx2"/>
                </a:solidFill>
              </a:rPr>
              <a:t>bài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tập</a:t>
            </a:r>
            <a:r>
              <a:rPr lang="en-US" b="0" dirty="0">
                <a:solidFill>
                  <a:schemeClr val="tx2"/>
                </a:solidFill>
              </a:rPr>
              <a:t> 2.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20"/>
          <p:cNvSpPr txBox="1">
            <a:spLocks noChangeArrowheads="1"/>
          </p:cNvSpPr>
          <p:nvPr/>
        </p:nvSpPr>
        <p:spPr bwMode="auto">
          <a:xfrm>
            <a:off x="1763713" y="190500"/>
            <a:ext cx="901223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 err="1">
                <a:solidFill>
                  <a:schemeClr val="tx2"/>
                </a:solidFill>
              </a:rPr>
              <a:t>Thứ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năm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ngày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26 </a:t>
            </a:r>
            <a:r>
              <a:rPr lang="en-US" dirty="0" err="1">
                <a:solidFill>
                  <a:schemeClr val="tx2"/>
                </a:solidFill>
              </a:rPr>
              <a:t>tháng</a:t>
            </a:r>
            <a:r>
              <a:rPr lang="en-US" dirty="0">
                <a:solidFill>
                  <a:schemeClr val="tx2"/>
                </a:solidFill>
              </a:rPr>
              <a:t> 11 </a:t>
            </a:r>
            <a:r>
              <a:rPr lang="en-US" dirty="0" err="1">
                <a:solidFill>
                  <a:schemeClr val="tx2"/>
                </a:solidFill>
              </a:rPr>
              <a:t>năm</a:t>
            </a:r>
            <a:r>
              <a:rPr lang="en-US" dirty="0">
                <a:solidFill>
                  <a:schemeClr val="tx2"/>
                </a:solidFill>
              </a:rPr>
              <a:t> 2020</a:t>
            </a:r>
          </a:p>
          <a:p>
            <a:pPr algn="ctr">
              <a:spcBef>
                <a:spcPct val="5000"/>
              </a:spcBef>
            </a:pPr>
            <a:r>
              <a:rPr lang="en-US" u="sng" dirty="0" err="1">
                <a:solidFill>
                  <a:schemeClr val="tx2"/>
                </a:solidFill>
              </a:rPr>
              <a:t>Luyện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</a:p>
          <a:p>
            <a:pPr algn="ctr">
              <a:spcBef>
                <a:spcPct val="5000"/>
              </a:spcBef>
            </a:pPr>
            <a:r>
              <a:rPr lang="en-US" dirty="0" err="1" smtClean="0">
                <a:solidFill>
                  <a:schemeClr val="tx2"/>
                </a:solidFill>
              </a:rPr>
              <a:t>Tiết</a:t>
            </a:r>
            <a:r>
              <a:rPr lang="en-US" dirty="0" smtClean="0">
                <a:solidFill>
                  <a:schemeClr val="tx2"/>
                </a:solidFill>
              </a:rPr>
              <a:t> 24. </a:t>
            </a:r>
            <a:r>
              <a:rPr lang="en-US" dirty="0" err="1" smtClean="0">
                <a:solidFill>
                  <a:schemeClr val="tx2"/>
                </a:solidFill>
              </a:rPr>
              <a:t>Tính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b="0" u="sng" dirty="0">
              <a:solidFill>
                <a:schemeClr val="tx2"/>
              </a:solidFill>
            </a:endParaRPr>
          </a:p>
        </p:txBody>
      </p:sp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1011238" y="1677988"/>
            <a:ext cx="2701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III. Luyện tập</a:t>
            </a:r>
          </a:p>
        </p:txBody>
      </p:sp>
      <p:sp>
        <p:nvSpPr>
          <p:cNvPr id="50179" name="Rectangle 8"/>
          <p:cNvSpPr>
            <a:spLocks noChangeArrowheads="1"/>
          </p:cNvSpPr>
          <p:nvPr/>
        </p:nvSpPr>
        <p:spPr bwMode="auto">
          <a:xfrm>
            <a:off x="747713" y="2182813"/>
            <a:ext cx="9996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cs typeface="Times New Roman" pitchFamily="18" charset="0"/>
              </a:rPr>
              <a:t> 3. Đặt câu với mỗi từ em vừa tìm được ở bài tập 2.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54163" y="3452813"/>
            <a:ext cx="9221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Bầu trời </a:t>
            </a:r>
            <a:r>
              <a:rPr lang="en-US">
                <a:solidFill>
                  <a:srgbClr val="FF0000"/>
                </a:solidFill>
              </a:rPr>
              <a:t>cao vút.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55750" y="2787650"/>
            <a:ext cx="5962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Mặt trời </a:t>
            </a:r>
            <a:r>
              <a:rPr lang="en-US">
                <a:solidFill>
                  <a:srgbClr val="FF0000"/>
                </a:solidFill>
              </a:rPr>
              <a:t>đỏ chói.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54163" y="4062413"/>
            <a:ext cx="9917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Hôm nay, em rất </a:t>
            </a:r>
            <a:r>
              <a:rPr lang="en-US">
                <a:solidFill>
                  <a:srgbClr val="FF0000"/>
                </a:solidFill>
              </a:rPr>
              <a:t>vui sướng </a:t>
            </a:r>
            <a:r>
              <a:rPr lang="en-US" b="0">
                <a:solidFill>
                  <a:schemeClr val="tx2"/>
                </a:solidFill>
              </a:rPr>
              <a:t>vì được điểm cao môn Toán.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10244"/>
          <p:cNvSpPr txBox="1">
            <a:spLocks noChangeArrowheads="1"/>
          </p:cNvSpPr>
          <p:nvPr/>
        </p:nvSpPr>
        <p:spPr bwMode="auto">
          <a:xfrm>
            <a:off x="739856" y="1717796"/>
            <a:ext cx="11176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                        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Mái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tóc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bé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màu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nâu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sẫm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            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A.  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Màu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                 B.  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nâu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.                      C.  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sẫm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.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Tìm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các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thấp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            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A. 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tim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tím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trăng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trắng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trắng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quá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            B.  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tim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tím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trăng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trắng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xam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xám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cong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cong.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            C.  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tim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tím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trăng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trắng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xam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xám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trắng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như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tuyết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248" name="Oval 10247"/>
          <p:cNvSpPr>
            <a:spLocks noChangeArrowheads="1"/>
          </p:cNvSpPr>
          <p:nvPr/>
        </p:nvSpPr>
        <p:spPr bwMode="auto">
          <a:xfrm>
            <a:off x="6745328" y="2799862"/>
            <a:ext cx="733995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0250" name="Oval 10249"/>
          <p:cNvSpPr>
            <a:spLocks noChangeArrowheads="1"/>
          </p:cNvSpPr>
          <p:nvPr/>
        </p:nvSpPr>
        <p:spPr bwMode="auto">
          <a:xfrm>
            <a:off x="1530513" y="4437184"/>
            <a:ext cx="661702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6389" name="Rectangle 10256"/>
          <p:cNvSpPr>
            <a:spLocks noChangeArrowheads="1"/>
          </p:cNvSpPr>
          <p:nvPr/>
        </p:nvSpPr>
        <p:spPr bwMode="auto">
          <a:xfrm>
            <a:off x="739856" y="1"/>
            <a:ext cx="10131344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n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ăm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vi-VN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11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2020</a:t>
            </a:r>
            <a:endParaRPr lang="vi-VN" altLang="en-US" sz="2800" b="1" dirty="0">
              <a:latin typeface="Times New Roman" pitchFamily="18" charset="0"/>
            </a:endParaRPr>
          </a:p>
          <a:p>
            <a:pPr algn="ctr"/>
            <a:r>
              <a:rPr lang="en-US" sz="2800" b="1" dirty="0">
                <a:latin typeface="Times New Roman" pitchFamily="18" charset="0"/>
              </a:rPr>
              <a:t>   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</a:rPr>
              <a:t>Luyện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</a:rPr>
              <a:t>từ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</a:rPr>
              <a:t>câu</a:t>
            </a:r>
            <a:endParaRPr lang="en-US" sz="2800" b="1" u="sng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     </a:t>
            </a:r>
            <a:r>
              <a:rPr lang="en-US" dirty="0" err="1" smtClean="0">
                <a:solidFill>
                  <a:srgbClr val="FF0000"/>
                </a:solidFill>
              </a:rPr>
              <a:t>Tiết</a:t>
            </a:r>
            <a:r>
              <a:rPr lang="en-US" dirty="0" smtClean="0">
                <a:solidFill>
                  <a:srgbClr val="FF0000"/>
                </a:solidFill>
              </a:rPr>
              <a:t> 24.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434" y="609600"/>
            <a:ext cx="192616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18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11268"/>
          <p:cNvSpPr>
            <a:spLocks noChangeArrowheads="1"/>
          </p:cNvSpPr>
          <p:nvPr/>
        </p:nvSpPr>
        <p:spPr bwMode="auto">
          <a:xfrm>
            <a:off x="609600" y="1524001"/>
            <a:ext cx="11379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3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Cụm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A.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 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chậm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như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rùa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trắng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như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tuyết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cao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như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núi.xanh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như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lá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cây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B.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 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chậm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như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rùa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xanh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lá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cây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xanh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sẫm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C.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 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xanh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lá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cây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xanh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ngắt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vàng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óng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0" name="Oval 11269"/>
          <p:cNvSpPr>
            <a:spLocks noChangeArrowheads="1"/>
          </p:cNvSpPr>
          <p:nvPr/>
        </p:nvSpPr>
        <p:spPr bwMode="auto">
          <a:xfrm>
            <a:off x="539262" y="2535039"/>
            <a:ext cx="691661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</a:p>
        </p:txBody>
      </p:sp>
      <p:pic>
        <p:nvPicPr>
          <p:cNvPr id="17412" name="Picture 11270" descr="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33400"/>
            <a:ext cx="1930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11271"/>
          <p:cNvSpPr>
            <a:spLocks noChangeArrowheads="1"/>
          </p:cNvSpPr>
          <p:nvPr/>
        </p:nvSpPr>
        <p:spPr bwMode="auto">
          <a:xfrm>
            <a:off x="609601" y="0"/>
            <a:ext cx="10413999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ngày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vi-VN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11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2020</a:t>
            </a:r>
            <a:endParaRPr lang="vi-VN" altLang="en-US" sz="2800" b="1" dirty="0">
              <a:latin typeface="Times New Roman" pitchFamily="18" charset="0"/>
            </a:endParaRPr>
          </a:p>
          <a:p>
            <a:pPr algn="ctr"/>
            <a:r>
              <a:rPr lang="en-US" sz="2800" b="1" dirty="0">
                <a:latin typeface="Times New Roman" pitchFamily="18" charset="0"/>
              </a:rPr>
              <a:t>   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</a:rPr>
              <a:t>Luyện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</a:rPr>
              <a:t>từ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7414" name="Rectangle 11272"/>
          <p:cNvSpPr>
            <a:spLocks noChangeArrowheads="1"/>
          </p:cNvSpPr>
          <p:nvPr/>
        </p:nvSpPr>
        <p:spPr bwMode="auto">
          <a:xfrm>
            <a:off x="3268133" y="901700"/>
            <a:ext cx="559646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rgbClr val="FF0000"/>
                </a:solidFill>
              </a:rPr>
              <a:t>Tiết</a:t>
            </a:r>
            <a:r>
              <a:rPr lang="en-US" dirty="0" smtClean="0">
                <a:solidFill>
                  <a:srgbClr val="FF0000"/>
                </a:solidFill>
              </a:rPr>
              <a:t> 24.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201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4538" y="5540375"/>
            <a:ext cx="2032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44063" y="4503738"/>
            <a:ext cx="1846262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18285">
            <a:off x="5788025" y="3311525"/>
            <a:ext cx="4327525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150" y="3144838"/>
            <a:ext cx="18669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400" y="3092450"/>
            <a:ext cx="1803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738" y="2690813"/>
            <a:ext cx="184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6850" y="1946275"/>
            <a:ext cx="2049463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5138" y="1530350"/>
            <a:ext cx="179387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652461">
            <a:off x="1822450" y="2347913"/>
            <a:ext cx="4341813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663113" y="1855788"/>
            <a:ext cx="23193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567863" y="555625"/>
            <a:ext cx="2624137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84925" y="1201738"/>
            <a:ext cx="38544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40213" y="2665413"/>
            <a:ext cx="32956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8" name="Text Box 20"/>
          <p:cNvSpPr txBox="1">
            <a:spLocks noChangeArrowheads="1"/>
          </p:cNvSpPr>
          <p:nvPr/>
        </p:nvSpPr>
        <p:spPr bwMode="auto">
          <a:xfrm>
            <a:off x="1863725" y="146050"/>
            <a:ext cx="9012238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</a:rPr>
              <a:t>Thứ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năm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ngày</a:t>
            </a:r>
            <a:r>
              <a:rPr lang="en-US" dirty="0">
                <a:solidFill>
                  <a:srgbClr val="000000"/>
                </a:solidFill>
              </a:rPr>
              <a:t> 26 </a:t>
            </a:r>
            <a:r>
              <a:rPr lang="en-US" dirty="0" err="1">
                <a:solidFill>
                  <a:srgbClr val="000000"/>
                </a:solidFill>
              </a:rPr>
              <a:t>tháng</a:t>
            </a:r>
            <a:r>
              <a:rPr lang="en-US" dirty="0">
                <a:solidFill>
                  <a:srgbClr val="000000"/>
                </a:solidFill>
              </a:rPr>
              <a:t> 11 </a:t>
            </a:r>
            <a:r>
              <a:rPr lang="en-US" dirty="0" err="1">
                <a:solidFill>
                  <a:srgbClr val="000000"/>
                </a:solidFill>
              </a:rPr>
              <a:t>năm</a:t>
            </a:r>
            <a:r>
              <a:rPr lang="en-US" dirty="0">
                <a:solidFill>
                  <a:srgbClr val="000000"/>
                </a:solidFill>
              </a:rPr>
              <a:t> 2020</a:t>
            </a:r>
          </a:p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</a:p>
          <a:p>
            <a:pPr algn="ctr">
              <a:spcBef>
                <a:spcPct val="5000"/>
              </a:spcBef>
            </a:pPr>
            <a:r>
              <a:rPr lang="en-US" dirty="0" err="1" smtClean="0">
                <a:solidFill>
                  <a:schemeClr val="tx2"/>
                </a:solidFill>
              </a:rPr>
              <a:t>Tiết</a:t>
            </a:r>
            <a:r>
              <a:rPr lang="en-US" dirty="0" smtClean="0">
                <a:solidFill>
                  <a:schemeClr val="tx2"/>
                </a:solidFill>
              </a:rPr>
              <a:t> 24. </a:t>
            </a:r>
            <a:r>
              <a:rPr lang="en-US" dirty="0" err="1" smtClean="0">
                <a:solidFill>
                  <a:schemeClr val="tx2"/>
                </a:solidFill>
              </a:rPr>
              <a:t>Tính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b="0" u="sng" dirty="0">
              <a:solidFill>
                <a:schemeClr val="tx2"/>
              </a:solidFill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1939924" y="1839913"/>
            <a:ext cx="61138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rgbClr val="FF3300"/>
                </a:solidFill>
              </a:rPr>
              <a:t>Có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mấy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>
                <a:solidFill>
                  <a:srgbClr val="FF3300"/>
                </a:solidFill>
              </a:rPr>
              <a:t>c</a:t>
            </a:r>
            <a:r>
              <a:rPr lang="en-US" dirty="0" err="1" smtClean="0">
                <a:solidFill>
                  <a:srgbClr val="FF3300"/>
                </a:solidFill>
              </a:rPr>
              <a:t>ách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thể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hiện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các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mức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độ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của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tính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từ</a:t>
            </a:r>
            <a:r>
              <a:rPr lang="en-US" dirty="0" smtClean="0">
                <a:solidFill>
                  <a:srgbClr val="FF3300"/>
                </a:solidFill>
              </a:rPr>
              <a:t> ?</a:t>
            </a:r>
            <a:endParaRPr lang="en-US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WordArt 3"/>
          <p:cNvSpPr>
            <a:spLocks noChangeArrowheads="1" noChangeShapeType="1" noTextEdit="1"/>
          </p:cNvSpPr>
          <p:nvPr/>
        </p:nvSpPr>
        <p:spPr bwMode="auto">
          <a:xfrm>
            <a:off x="733425" y="1365250"/>
            <a:ext cx="10999788" cy="3670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0"/>
          <p:cNvSpPr txBox="1">
            <a:spLocks noChangeArrowheads="1"/>
          </p:cNvSpPr>
          <p:nvPr/>
        </p:nvSpPr>
        <p:spPr bwMode="auto">
          <a:xfrm>
            <a:off x="1741488" y="234950"/>
            <a:ext cx="9012237" cy="115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</a:rPr>
              <a:t>Thứ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năm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ngày</a:t>
            </a:r>
            <a:r>
              <a:rPr lang="en-US" dirty="0">
                <a:solidFill>
                  <a:srgbClr val="000000"/>
                </a:solidFill>
              </a:rPr>
              <a:t> 26 </a:t>
            </a:r>
            <a:r>
              <a:rPr lang="en-US" dirty="0" err="1">
                <a:solidFill>
                  <a:srgbClr val="000000"/>
                </a:solidFill>
              </a:rPr>
              <a:t>tháng</a:t>
            </a:r>
            <a:r>
              <a:rPr lang="en-US" dirty="0">
                <a:solidFill>
                  <a:srgbClr val="000000"/>
                </a:solidFill>
              </a:rPr>
              <a:t> 11 </a:t>
            </a:r>
            <a:r>
              <a:rPr lang="en-US" dirty="0" err="1">
                <a:solidFill>
                  <a:srgbClr val="000000"/>
                </a:solidFill>
              </a:rPr>
              <a:t>năm</a:t>
            </a:r>
            <a:r>
              <a:rPr lang="en-US" dirty="0">
                <a:solidFill>
                  <a:srgbClr val="000000"/>
                </a:solidFill>
              </a:rPr>
              <a:t> 2020</a:t>
            </a:r>
          </a:p>
          <a:p>
            <a:pPr algn="ctr">
              <a:lnSpc>
                <a:spcPct val="115000"/>
              </a:lnSpc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880337" y="1436688"/>
            <a:ext cx="51698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chemeClr val="tx2"/>
                </a:solidFill>
              </a:rPr>
              <a:t>Tiết</a:t>
            </a:r>
            <a:r>
              <a:rPr lang="en-US" dirty="0" smtClean="0">
                <a:solidFill>
                  <a:schemeClr val="tx2"/>
                </a:solidFill>
              </a:rPr>
              <a:t> 24. </a:t>
            </a:r>
            <a:r>
              <a:rPr lang="en-US" dirty="0" err="1" smtClean="0">
                <a:solidFill>
                  <a:schemeClr val="tx2"/>
                </a:solidFill>
              </a:rPr>
              <a:t>Tính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123950" y="2012950"/>
            <a:ext cx="2136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I. Nhận xét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058863" y="2541588"/>
            <a:ext cx="1064895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0">
                <a:solidFill>
                  <a:schemeClr val="tx2"/>
                </a:solidFill>
              </a:rPr>
              <a:t>	</a:t>
            </a:r>
            <a:r>
              <a:rPr lang="en-US">
                <a:solidFill>
                  <a:schemeClr val="tx2"/>
                </a:solidFill>
              </a:rPr>
              <a:t>1. Đặc điểm của các tờ giấy trong những câu sau khác nhau như thế nào?</a:t>
            </a:r>
          </a:p>
          <a:p>
            <a:r>
              <a:rPr lang="en-US" b="0">
                <a:solidFill>
                  <a:schemeClr val="tx2"/>
                </a:solidFill>
              </a:rPr>
              <a:t>	a) Tờ giấy này trắng.</a:t>
            </a:r>
          </a:p>
          <a:p>
            <a:r>
              <a:rPr lang="en-US" b="0">
                <a:solidFill>
                  <a:schemeClr val="tx2"/>
                </a:solidFill>
              </a:rPr>
              <a:t>	b) Tờ giấy này trăng trắng.</a:t>
            </a:r>
          </a:p>
          <a:p>
            <a:r>
              <a:rPr lang="en-US" b="0">
                <a:solidFill>
                  <a:schemeClr val="tx2"/>
                </a:solidFill>
              </a:rPr>
              <a:t>	c) Tờ giấy này trắng tinh.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225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 txBox="1">
            <a:spLocks noChangeArrowheads="1"/>
          </p:cNvSpPr>
          <p:nvPr/>
        </p:nvSpPr>
        <p:spPr bwMode="auto">
          <a:xfrm>
            <a:off x="2163763" y="2092325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4000" b="0">
                <a:solidFill>
                  <a:schemeClr val="tx2"/>
                </a:solidFill>
                <a:cs typeface="Times New Roman" pitchFamily="18" charset="0"/>
              </a:rPr>
              <a:t>a)</a:t>
            </a:r>
            <a:r>
              <a:rPr lang="en-US" sz="400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0">
                <a:solidFill>
                  <a:schemeClr val="tx2"/>
                </a:solidFill>
                <a:cs typeface="Times New Roman" pitchFamily="18" charset="0"/>
              </a:rPr>
              <a:t>Tờ giấy này trắng.  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359650" y="2892425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/>
            <a:r>
              <a:rPr lang="en-US" sz="4000" b="0">
                <a:solidFill>
                  <a:schemeClr val="tx2"/>
                </a:solidFill>
                <a:cs typeface="Times New Roman" pitchFamily="18" charset="0"/>
              </a:rPr>
              <a:t>Mức độ</a:t>
            </a:r>
            <a:r>
              <a:rPr lang="en-US" sz="4000" b="0">
                <a:cs typeface="Times New Roman" pitchFamily="18" charset="0"/>
              </a:rPr>
              <a:t> </a:t>
            </a:r>
            <a:r>
              <a:rPr lang="en-US" sz="4000" b="0">
                <a:solidFill>
                  <a:srgbClr val="FF0000"/>
                </a:solidFill>
                <a:cs typeface="Times New Roman" pitchFamily="18" charset="0"/>
              </a:rPr>
              <a:t>trung bình </a:t>
            </a:r>
            <a:endParaRPr lang="en-US" sz="4000" b="0"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941888" y="2843213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i="1">
                <a:solidFill>
                  <a:srgbClr val="0000FF"/>
                </a:solidFill>
                <a:cs typeface="Times New Roman" pitchFamily="18" charset="0"/>
              </a:rPr>
              <a:t>Từ đơn</a:t>
            </a:r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1860885" y="3407045"/>
            <a:ext cx="640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0" dirty="0">
                <a:cs typeface="Times New Roman" pitchFamily="18" charset="0"/>
              </a:rPr>
              <a:t>   </a:t>
            </a:r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b) </a:t>
            </a:r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Tờ</a:t>
            </a:r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giấy</a:t>
            </a:r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này</a:t>
            </a:r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trăng</a:t>
            </a:r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trắng</a:t>
            </a:r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2241885" y="4857480"/>
            <a:ext cx="601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c) </a:t>
            </a:r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Tờ</a:t>
            </a:r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giấy</a:t>
            </a:r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này</a:t>
            </a:r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trắng</a:t>
            </a:r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tinh</a:t>
            </a:r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.          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591814" y="4154876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cs typeface="Times New Roman" pitchFamily="18" charset="0"/>
              </a:rPr>
              <a:t>Từ</a:t>
            </a:r>
            <a:r>
              <a:rPr lang="en-US" sz="4000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cs typeface="Times New Roman" pitchFamily="18" charset="0"/>
              </a:rPr>
              <a:t>láy</a:t>
            </a:r>
            <a:endParaRPr lang="en-US" sz="4000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929563" y="4281263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Mức</a:t>
            </a:r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độ</a:t>
            </a:r>
            <a:r>
              <a:rPr lang="en-US" sz="4000" b="0" dirty="0"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FF0000"/>
                </a:solidFill>
                <a:cs typeface="Times New Roman" pitchFamily="18" charset="0"/>
              </a:rPr>
              <a:t>thấp</a:t>
            </a:r>
            <a:r>
              <a:rPr lang="en-US" sz="4000" b="0" dirty="0">
                <a:cs typeface="Times New Roman" pitchFamily="18" charset="0"/>
              </a:rPr>
              <a:t> 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956550" y="5578476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Mức</a:t>
            </a:r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độ</a:t>
            </a:r>
            <a:r>
              <a:rPr lang="en-US" sz="4000" b="0" dirty="0"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FF0000"/>
                </a:solidFill>
                <a:cs typeface="Times New Roman" pitchFamily="18" charset="0"/>
              </a:rPr>
              <a:t>cao</a:t>
            </a:r>
            <a:r>
              <a:rPr lang="en-US" sz="4000" b="0" dirty="0">
                <a:cs typeface="Times New Roman" pitchFamily="18" charset="0"/>
              </a:rPr>
              <a:t>   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5335880" y="5561013"/>
            <a:ext cx="2252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cs typeface="Times New Roman" pitchFamily="18" charset="0"/>
              </a:rPr>
              <a:t>Từ</a:t>
            </a:r>
            <a:r>
              <a:rPr lang="en-US" sz="4000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cs typeface="Times New Roman" pitchFamily="18" charset="0"/>
              </a:rPr>
              <a:t>ghép</a:t>
            </a:r>
            <a:endParaRPr lang="en-US" sz="4000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58000" y="3324225"/>
            <a:ext cx="457200" cy="158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436612" y="4697615"/>
            <a:ext cx="457200" cy="158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472363" y="5960635"/>
            <a:ext cx="457200" cy="158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62575" y="2743200"/>
            <a:ext cx="1143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613400" y="4108720"/>
            <a:ext cx="1905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624011" y="5527404"/>
            <a:ext cx="1676400" cy="142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96" name="Text Box 20"/>
          <p:cNvSpPr txBox="1">
            <a:spLocks noChangeArrowheads="1"/>
          </p:cNvSpPr>
          <p:nvPr/>
        </p:nvSpPr>
        <p:spPr bwMode="auto">
          <a:xfrm>
            <a:off x="1763713" y="190500"/>
            <a:ext cx="9012237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</a:rPr>
              <a:t>Thứ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năm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ngày</a:t>
            </a:r>
            <a:r>
              <a:rPr lang="en-US" dirty="0">
                <a:solidFill>
                  <a:srgbClr val="000000"/>
                </a:solidFill>
              </a:rPr>
              <a:t> 26 </a:t>
            </a:r>
            <a:r>
              <a:rPr lang="en-US" dirty="0" err="1">
                <a:solidFill>
                  <a:srgbClr val="000000"/>
                </a:solidFill>
              </a:rPr>
              <a:t>tháng</a:t>
            </a:r>
            <a:r>
              <a:rPr lang="en-US" dirty="0">
                <a:solidFill>
                  <a:srgbClr val="000000"/>
                </a:solidFill>
              </a:rPr>
              <a:t> 11 </a:t>
            </a:r>
            <a:r>
              <a:rPr lang="en-US" dirty="0" err="1">
                <a:solidFill>
                  <a:srgbClr val="000000"/>
                </a:solidFill>
              </a:rPr>
              <a:t>năm</a:t>
            </a:r>
            <a:r>
              <a:rPr lang="en-US" dirty="0">
                <a:solidFill>
                  <a:srgbClr val="000000"/>
                </a:solidFill>
              </a:rPr>
              <a:t> 2020</a:t>
            </a:r>
          </a:p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</a:p>
          <a:p>
            <a:pPr algn="ctr">
              <a:spcBef>
                <a:spcPct val="5000"/>
              </a:spcBef>
            </a:pPr>
            <a:r>
              <a:rPr lang="en-US" dirty="0" err="1" smtClean="0">
                <a:solidFill>
                  <a:schemeClr val="tx2"/>
                </a:solidFill>
              </a:rPr>
              <a:t>Tiết</a:t>
            </a:r>
            <a:r>
              <a:rPr lang="en-US" dirty="0" smtClean="0">
                <a:solidFill>
                  <a:schemeClr val="tx2"/>
                </a:solidFill>
              </a:rPr>
              <a:t> 24. </a:t>
            </a:r>
            <a:r>
              <a:rPr lang="en-US" dirty="0" err="1" smtClean="0">
                <a:solidFill>
                  <a:schemeClr val="tx2"/>
                </a:solidFill>
              </a:rPr>
              <a:t>Tính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1090613" y="1590675"/>
            <a:ext cx="2136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I. Nhận xét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1"/>
          <p:cNvSpPr txBox="1">
            <a:spLocks noChangeArrowheads="1"/>
          </p:cNvSpPr>
          <p:nvPr/>
        </p:nvSpPr>
        <p:spPr bwMode="auto">
          <a:xfrm>
            <a:off x="1123950" y="1655763"/>
            <a:ext cx="2136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I. Nhận xét</a:t>
            </a:r>
          </a:p>
        </p:txBody>
      </p:sp>
      <p:sp>
        <p:nvSpPr>
          <p:cNvPr id="21506" name="Text Box 22"/>
          <p:cNvSpPr txBox="1">
            <a:spLocks noChangeArrowheads="1"/>
          </p:cNvSpPr>
          <p:nvPr/>
        </p:nvSpPr>
        <p:spPr bwMode="auto">
          <a:xfrm>
            <a:off x="1149350" y="2330450"/>
            <a:ext cx="8440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07" name="Text Box 24"/>
          <p:cNvSpPr txBox="1">
            <a:spLocks noChangeArrowheads="1"/>
          </p:cNvSpPr>
          <p:nvPr/>
        </p:nvSpPr>
        <p:spPr bwMode="auto">
          <a:xfrm>
            <a:off x="1065213" y="2252663"/>
            <a:ext cx="10469562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b="0" dirty="0"/>
              <a:t>	</a:t>
            </a:r>
            <a:r>
              <a:rPr lang="en-US" b="0" dirty="0" err="1">
                <a:solidFill>
                  <a:schemeClr val="tx2"/>
                </a:solidFill>
              </a:rPr>
              <a:t>Từ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tính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từ</a:t>
            </a:r>
            <a:r>
              <a:rPr lang="en-US" b="0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trắng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đã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cho</a:t>
            </a:r>
            <a:r>
              <a:rPr lang="en-US" b="0" dirty="0">
                <a:solidFill>
                  <a:schemeClr val="tx2"/>
                </a:solidFill>
              </a:rPr>
              <a:t>, ta </a:t>
            </a:r>
            <a:r>
              <a:rPr lang="en-US" b="0" dirty="0" err="1">
                <a:solidFill>
                  <a:schemeClr val="tx2"/>
                </a:solidFill>
              </a:rPr>
              <a:t>có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thể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thể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hiện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đặc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điểm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này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với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các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mức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độ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cao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thấp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khác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nhau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bằng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cách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tạo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ra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từ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ghép</a:t>
            </a:r>
            <a:r>
              <a:rPr lang="en-US" b="0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trắng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tinh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hoặc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từ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láy</a:t>
            </a:r>
            <a:r>
              <a:rPr lang="en-US" b="0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trăng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trắng</a:t>
            </a:r>
            <a:r>
              <a:rPr lang="en-US" i="1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979488" y="4014788"/>
            <a:ext cx="1051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  	</a:t>
            </a:r>
            <a:r>
              <a:rPr lang="en-US" b="0" dirty="0" err="1">
                <a:solidFill>
                  <a:srgbClr val="FF3300"/>
                </a:solidFill>
              </a:rPr>
              <a:t>Để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thể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hiện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mức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độ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khác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nhau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của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đặc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điểm</a:t>
            </a:r>
            <a:r>
              <a:rPr lang="en-US" b="0" dirty="0">
                <a:solidFill>
                  <a:srgbClr val="FF3300"/>
                </a:solidFill>
              </a:rPr>
              <a:t>, </a:t>
            </a:r>
            <a:r>
              <a:rPr lang="en-US" b="0" dirty="0" err="1">
                <a:solidFill>
                  <a:srgbClr val="FF3300"/>
                </a:solidFill>
              </a:rPr>
              <a:t>tính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chất</a:t>
            </a:r>
            <a:r>
              <a:rPr lang="en-US" b="0" dirty="0">
                <a:solidFill>
                  <a:srgbClr val="FF3300"/>
                </a:solidFill>
              </a:rPr>
              <a:t> ta </a:t>
            </a:r>
            <a:r>
              <a:rPr lang="en-US" b="0" dirty="0" err="1">
                <a:solidFill>
                  <a:srgbClr val="FF3300"/>
                </a:solidFill>
              </a:rPr>
              <a:t>có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thể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tạo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ra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các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i="1" dirty="0" err="1">
                <a:solidFill>
                  <a:srgbClr val="FF3300"/>
                </a:solidFill>
              </a:rPr>
              <a:t>từ</a:t>
            </a:r>
            <a:r>
              <a:rPr lang="en-US" b="0" i="1" dirty="0">
                <a:solidFill>
                  <a:srgbClr val="FF3300"/>
                </a:solidFill>
              </a:rPr>
              <a:t> </a:t>
            </a:r>
            <a:r>
              <a:rPr lang="en-US" b="0" i="1" dirty="0" err="1">
                <a:solidFill>
                  <a:srgbClr val="FF3300"/>
                </a:solidFill>
              </a:rPr>
              <a:t>ghép</a:t>
            </a:r>
            <a:r>
              <a:rPr lang="en-US" b="0" i="1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hoặc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i="1" dirty="0" err="1">
                <a:solidFill>
                  <a:srgbClr val="FF3300"/>
                </a:solidFill>
              </a:rPr>
              <a:t>từ</a:t>
            </a:r>
            <a:r>
              <a:rPr lang="en-US" b="0" i="1" dirty="0">
                <a:solidFill>
                  <a:srgbClr val="FF3300"/>
                </a:solidFill>
              </a:rPr>
              <a:t> </a:t>
            </a:r>
            <a:r>
              <a:rPr lang="en-US" b="0" i="1" dirty="0" err="1">
                <a:solidFill>
                  <a:srgbClr val="FF3300"/>
                </a:solidFill>
              </a:rPr>
              <a:t>láy</a:t>
            </a:r>
            <a:r>
              <a:rPr lang="en-US" b="0" i="1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với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tính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từ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đã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cho</a:t>
            </a:r>
            <a:r>
              <a:rPr lang="en-US" b="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1509" name="Text Box 20"/>
          <p:cNvSpPr txBox="1">
            <a:spLocks noChangeArrowheads="1"/>
          </p:cNvSpPr>
          <p:nvPr/>
        </p:nvSpPr>
        <p:spPr bwMode="auto">
          <a:xfrm>
            <a:off x="1763713" y="190500"/>
            <a:ext cx="9012237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</a:rPr>
              <a:t>Thứ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năm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ngày</a:t>
            </a:r>
            <a:r>
              <a:rPr lang="en-US" dirty="0">
                <a:solidFill>
                  <a:srgbClr val="000000"/>
                </a:solidFill>
              </a:rPr>
              <a:t> 26 </a:t>
            </a:r>
            <a:r>
              <a:rPr lang="en-US" dirty="0" err="1">
                <a:solidFill>
                  <a:srgbClr val="000000"/>
                </a:solidFill>
              </a:rPr>
              <a:t>tháng</a:t>
            </a:r>
            <a:r>
              <a:rPr lang="en-US" dirty="0">
                <a:solidFill>
                  <a:srgbClr val="000000"/>
                </a:solidFill>
              </a:rPr>
              <a:t> 11 </a:t>
            </a:r>
            <a:r>
              <a:rPr lang="en-US" dirty="0" err="1">
                <a:solidFill>
                  <a:srgbClr val="000000"/>
                </a:solidFill>
              </a:rPr>
              <a:t>năm</a:t>
            </a:r>
            <a:r>
              <a:rPr lang="en-US" dirty="0">
                <a:solidFill>
                  <a:srgbClr val="000000"/>
                </a:solidFill>
              </a:rPr>
              <a:t> 2020</a:t>
            </a:r>
          </a:p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</a:p>
          <a:p>
            <a:pPr algn="ctr">
              <a:spcBef>
                <a:spcPct val="5000"/>
              </a:spcBef>
            </a:pPr>
            <a:r>
              <a:rPr lang="en-US" dirty="0" err="1" smtClean="0">
                <a:solidFill>
                  <a:schemeClr val="tx2"/>
                </a:solidFill>
              </a:rPr>
              <a:t>Tiết</a:t>
            </a:r>
            <a:r>
              <a:rPr lang="en-US" dirty="0" smtClean="0">
                <a:solidFill>
                  <a:schemeClr val="tx2"/>
                </a:solidFill>
              </a:rPr>
              <a:t> 24. </a:t>
            </a:r>
            <a:r>
              <a:rPr lang="en-US" dirty="0" err="1" smtClean="0">
                <a:solidFill>
                  <a:schemeClr val="tx2"/>
                </a:solidFill>
              </a:rPr>
              <a:t>Tính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606550" y="4192588"/>
            <a:ext cx="314325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1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1026823" y="2192966"/>
            <a:ext cx="10744467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4000" b="0" dirty="0">
                <a:solidFill>
                  <a:srgbClr val="3333CC"/>
                </a:solidFill>
              </a:rPr>
              <a:t>	</a:t>
            </a:r>
            <a:r>
              <a:rPr lang="en-US" b="0" dirty="0" err="1">
                <a:solidFill>
                  <a:srgbClr val="3333CC"/>
                </a:solidFill>
              </a:rPr>
              <a:t>Cùng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tìm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thêm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các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từ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ghép</a:t>
            </a:r>
            <a:r>
              <a:rPr lang="en-US" b="0" dirty="0">
                <a:solidFill>
                  <a:srgbClr val="3333CC"/>
                </a:solidFill>
              </a:rPr>
              <a:t>, </a:t>
            </a:r>
            <a:r>
              <a:rPr lang="en-US" b="0" dirty="0" err="1">
                <a:solidFill>
                  <a:srgbClr val="3333CC"/>
                </a:solidFill>
              </a:rPr>
              <a:t>từ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láy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thể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hiện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các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mức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độ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trắng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khác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nhau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nào</a:t>
            </a:r>
            <a:r>
              <a:rPr lang="en-US" b="0" dirty="0">
                <a:solidFill>
                  <a:srgbClr val="3333CC"/>
                </a:solidFill>
              </a:rPr>
              <a:t>!</a:t>
            </a:r>
            <a:r>
              <a:rPr lang="en-US" b="0" dirty="0">
                <a:solidFill>
                  <a:srgbClr val="FF3300"/>
                </a:solidFill>
              </a:rPr>
              <a:t>  </a:t>
            </a:r>
          </a:p>
        </p:txBody>
      </p:sp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1112838" y="1755775"/>
            <a:ext cx="2136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I. Nhận xét</a:t>
            </a:r>
          </a:p>
        </p:txBody>
      </p:sp>
      <p:sp>
        <p:nvSpPr>
          <p:cNvPr id="23555" name="Text Box 20"/>
          <p:cNvSpPr txBox="1">
            <a:spLocks noChangeArrowheads="1"/>
          </p:cNvSpPr>
          <p:nvPr/>
        </p:nvSpPr>
        <p:spPr bwMode="auto">
          <a:xfrm>
            <a:off x="1763713" y="190500"/>
            <a:ext cx="9012237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</a:rPr>
              <a:t>Thứ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năm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ngày</a:t>
            </a:r>
            <a:r>
              <a:rPr lang="en-US" dirty="0">
                <a:solidFill>
                  <a:srgbClr val="000000"/>
                </a:solidFill>
              </a:rPr>
              <a:t> 26 </a:t>
            </a:r>
            <a:r>
              <a:rPr lang="en-US" dirty="0" err="1">
                <a:solidFill>
                  <a:srgbClr val="000000"/>
                </a:solidFill>
              </a:rPr>
              <a:t>tháng</a:t>
            </a:r>
            <a:r>
              <a:rPr lang="en-US" dirty="0">
                <a:solidFill>
                  <a:srgbClr val="000000"/>
                </a:solidFill>
              </a:rPr>
              <a:t> 11 </a:t>
            </a:r>
            <a:r>
              <a:rPr lang="en-US" dirty="0" err="1">
                <a:solidFill>
                  <a:srgbClr val="000000"/>
                </a:solidFill>
              </a:rPr>
              <a:t>năm</a:t>
            </a:r>
            <a:r>
              <a:rPr lang="en-US" dirty="0">
                <a:solidFill>
                  <a:srgbClr val="000000"/>
                </a:solidFill>
              </a:rPr>
              <a:t> 2020</a:t>
            </a:r>
          </a:p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</a:p>
          <a:p>
            <a:pPr algn="ctr">
              <a:spcBef>
                <a:spcPct val="5000"/>
              </a:spcBef>
            </a:pPr>
            <a:r>
              <a:rPr lang="en-US" dirty="0" err="1" smtClean="0">
                <a:solidFill>
                  <a:schemeClr val="tx2"/>
                </a:solidFill>
              </a:rPr>
              <a:t>Tiết</a:t>
            </a:r>
            <a:r>
              <a:rPr lang="en-US" dirty="0" smtClean="0">
                <a:solidFill>
                  <a:schemeClr val="tx2"/>
                </a:solidFill>
              </a:rPr>
              <a:t> 24. </a:t>
            </a:r>
            <a:r>
              <a:rPr lang="en-US" dirty="0" err="1" smtClean="0">
                <a:solidFill>
                  <a:schemeClr val="tx2"/>
                </a:solidFill>
              </a:rPr>
              <a:t>Tính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26822" y="3559494"/>
            <a:ext cx="11002045" cy="121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err="1" smtClean="0">
                <a:solidFill>
                  <a:srgbClr val="FF0000"/>
                </a:solidFill>
              </a:rPr>
              <a:t>Trắng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ngần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trắng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trẻo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trắng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xóa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trắng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ngà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trắng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bệch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trắng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toát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trắng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phau</a:t>
            </a:r>
            <a:r>
              <a:rPr lang="en-US" dirty="0">
                <a:solidFill>
                  <a:srgbClr val="FF0000"/>
                </a:solidFill>
              </a:rPr>
              <a:t>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0"/>
          <p:cNvSpPr txBox="1">
            <a:spLocks noChangeArrowheads="1"/>
          </p:cNvSpPr>
          <p:nvPr/>
        </p:nvSpPr>
        <p:spPr bwMode="auto">
          <a:xfrm>
            <a:off x="1763713" y="190500"/>
            <a:ext cx="9012237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</a:rPr>
              <a:t>Thứ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năm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ngày</a:t>
            </a:r>
            <a:r>
              <a:rPr lang="en-US" dirty="0">
                <a:solidFill>
                  <a:srgbClr val="000000"/>
                </a:solidFill>
              </a:rPr>
              <a:t> 26 </a:t>
            </a:r>
            <a:r>
              <a:rPr lang="en-US" dirty="0" err="1">
                <a:solidFill>
                  <a:srgbClr val="000000"/>
                </a:solidFill>
              </a:rPr>
              <a:t>tháng</a:t>
            </a:r>
            <a:r>
              <a:rPr lang="en-US" dirty="0">
                <a:solidFill>
                  <a:srgbClr val="000000"/>
                </a:solidFill>
              </a:rPr>
              <a:t> 11 </a:t>
            </a:r>
            <a:r>
              <a:rPr lang="en-US" dirty="0" err="1">
                <a:solidFill>
                  <a:srgbClr val="000000"/>
                </a:solidFill>
              </a:rPr>
              <a:t>năm</a:t>
            </a:r>
            <a:r>
              <a:rPr lang="en-US" dirty="0">
                <a:solidFill>
                  <a:srgbClr val="000000"/>
                </a:solidFill>
              </a:rPr>
              <a:t> 2020</a:t>
            </a:r>
          </a:p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</a:p>
          <a:p>
            <a:pPr algn="ctr">
              <a:spcBef>
                <a:spcPct val="5000"/>
              </a:spcBef>
            </a:pPr>
            <a:r>
              <a:rPr lang="en-US" dirty="0" err="1" smtClean="0">
                <a:solidFill>
                  <a:schemeClr val="tx2"/>
                </a:solidFill>
              </a:rPr>
              <a:t>Tiết</a:t>
            </a:r>
            <a:r>
              <a:rPr lang="en-US" dirty="0" smtClean="0">
                <a:solidFill>
                  <a:schemeClr val="tx2"/>
                </a:solidFill>
              </a:rPr>
              <a:t> 24. </a:t>
            </a:r>
            <a:r>
              <a:rPr lang="en-US" dirty="0" err="1" smtClean="0">
                <a:solidFill>
                  <a:schemeClr val="tx2"/>
                </a:solidFill>
              </a:rPr>
              <a:t>Tính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1112838" y="1755775"/>
            <a:ext cx="2136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I. Nhận xét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177925" y="3371850"/>
            <a:ext cx="597058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lnSpc>
                <a:spcPct val="115000"/>
              </a:lnSpc>
            </a:pPr>
            <a:r>
              <a:rPr lang="en-US" b="0" dirty="0">
                <a:solidFill>
                  <a:schemeClr val="tx2"/>
                </a:solidFill>
              </a:rPr>
              <a:t>a. </a:t>
            </a:r>
            <a:r>
              <a:rPr lang="en-US" b="0" dirty="0" err="1">
                <a:solidFill>
                  <a:schemeClr val="tx2"/>
                </a:solidFill>
              </a:rPr>
              <a:t>Tờ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giấy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này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rất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trắng</a:t>
            </a:r>
            <a:r>
              <a:rPr lang="en-US" b="0" dirty="0">
                <a:solidFill>
                  <a:schemeClr val="tx2"/>
                </a:solidFill>
              </a:rPr>
              <a:t>.</a:t>
            </a:r>
          </a:p>
          <a:p>
            <a:pPr marL="609600" indent="-609600">
              <a:lnSpc>
                <a:spcPct val="115000"/>
              </a:lnSpc>
            </a:pPr>
            <a:r>
              <a:rPr lang="en-US" b="0" dirty="0">
                <a:solidFill>
                  <a:schemeClr val="tx2"/>
                </a:solidFill>
              </a:rPr>
              <a:t>b. </a:t>
            </a:r>
            <a:r>
              <a:rPr lang="en-US" b="0" dirty="0" err="1">
                <a:solidFill>
                  <a:schemeClr val="tx2"/>
                </a:solidFill>
              </a:rPr>
              <a:t>Tờ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giấy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này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trắng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hơn</a:t>
            </a:r>
            <a:r>
              <a:rPr lang="en-US" b="0" dirty="0">
                <a:solidFill>
                  <a:schemeClr val="tx2"/>
                </a:solidFill>
              </a:rPr>
              <a:t>.</a:t>
            </a:r>
          </a:p>
          <a:p>
            <a:pPr marL="609600" indent="-609600">
              <a:lnSpc>
                <a:spcPct val="115000"/>
              </a:lnSpc>
            </a:pPr>
            <a:r>
              <a:rPr lang="en-US" b="0" dirty="0">
                <a:solidFill>
                  <a:schemeClr val="tx2"/>
                </a:solidFill>
              </a:rPr>
              <a:t>c. </a:t>
            </a:r>
            <a:r>
              <a:rPr lang="en-US" b="0" dirty="0" err="1">
                <a:solidFill>
                  <a:schemeClr val="tx2"/>
                </a:solidFill>
              </a:rPr>
              <a:t>Tờ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giấy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này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trắng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nhất</a:t>
            </a:r>
            <a:r>
              <a:rPr lang="en-US" b="0" dirty="0">
                <a:solidFill>
                  <a:schemeClr val="tx2"/>
                </a:solidFill>
              </a:rPr>
              <a:t>.</a:t>
            </a:r>
          </a:p>
          <a:p>
            <a:pPr marL="609600" indent="-609600">
              <a:lnSpc>
                <a:spcPct val="115000"/>
              </a:lnSpc>
              <a:buFontTx/>
              <a:buAutoNum type="alphaLcPeriod"/>
            </a:pPr>
            <a:endParaRPr lang="en-US" dirty="0"/>
          </a:p>
        </p:txBody>
      </p:sp>
      <p:sp>
        <p:nvSpPr>
          <p:cNvPr id="63493" name="Text Box 14"/>
          <p:cNvSpPr txBox="1">
            <a:spLocks noChangeArrowheads="1"/>
          </p:cNvSpPr>
          <p:nvPr/>
        </p:nvSpPr>
        <p:spPr bwMode="auto">
          <a:xfrm>
            <a:off x="922338" y="2255838"/>
            <a:ext cx="107251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chemeClr val="tx2"/>
                </a:solidFill>
              </a:rPr>
              <a:t>	2.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Trong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các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câu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dưới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đây</a:t>
            </a:r>
            <a:r>
              <a:rPr lang="en-US" dirty="0">
                <a:solidFill>
                  <a:schemeClr val="tx2"/>
                </a:solidFill>
              </a:rPr>
              <a:t>, ý </a:t>
            </a:r>
            <a:r>
              <a:rPr lang="en-US" dirty="0" err="1">
                <a:solidFill>
                  <a:schemeClr val="tx2"/>
                </a:solidFill>
              </a:rPr>
              <a:t>nghĩa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mức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độ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được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hiện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bằng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cách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nào</a:t>
            </a:r>
            <a:r>
              <a:rPr lang="en-US" dirty="0">
                <a:solidFill>
                  <a:schemeClr val="tx2"/>
                </a:solidFill>
              </a:rPr>
              <a:t>?      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6243638" y="3475038"/>
            <a:ext cx="5948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0"/>
          <p:cNvSpPr txBox="1">
            <a:spLocks noChangeArrowheads="1"/>
          </p:cNvSpPr>
          <p:nvPr/>
        </p:nvSpPr>
        <p:spPr bwMode="auto">
          <a:xfrm>
            <a:off x="1763713" y="190500"/>
            <a:ext cx="9012237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</a:rPr>
              <a:t>Thứ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năm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ngày</a:t>
            </a:r>
            <a:r>
              <a:rPr lang="en-US" dirty="0">
                <a:solidFill>
                  <a:srgbClr val="000000"/>
                </a:solidFill>
              </a:rPr>
              <a:t> 26 </a:t>
            </a:r>
            <a:r>
              <a:rPr lang="en-US" dirty="0" err="1">
                <a:solidFill>
                  <a:srgbClr val="000000"/>
                </a:solidFill>
              </a:rPr>
              <a:t>tháng</a:t>
            </a:r>
            <a:r>
              <a:rPr lang="en-US" dirty="0">
                <a:solidFill>
                  <a:srgbClr val="000000"/>
                </a:solidFill>
              </a:rPr>
              <a:t> 11 </a:t>
            </a:r>
            <a:r>
              <a:rPr lang="en-US" dirty="0" err="1">
                <a:solidFill>
                  <a:srgbClr val="000000"/>
                </a:solidFill>
              </a:rPr>
              <a:t>năm</a:t>
            </a:r>
            <a:r>
              <a:rPr lang="en-US" dirty="0">
                <a:solidFill>
                  <a:srgbClr val="000000"/>
                </a:solidFill>
              </a:rPr>
              <a:t> 2020</a:t>
            </a:r>
          </a:p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</a:p>
          <a:p>
            <a:pPr algn="ctr">
              <a:spcBef>
                <a:spcPct val="5000"/>
              </a:spcBef>
            </a:pPr>
            <a:r>
              <a:rPr lang="en-US" dirty="0" err="1" smtClean="0">
                <a:solidFill>
                  <a:schemeClr val="tx2"/>
                </a:solidFill>
              </a:rPr>
              <a:t>Tiết</a:t>
            </a:r>
            <a:r>
              <a:rPr lang="en-US" dirty="0" smtClean="0">
                <a:solidFill>
                  <a:schemeClr val="tx2"/>
                </a:solidFill>
              </a:rPr>
              <a:t> 24. </a:t>
            </a:r>
            <a:r>
              <a:rPr lang="en-US" dirty="0" err="1" smtClean="0">
                <a:solidFill>
                  <a:schemeClr val="tx2"/>
                </a:solidFill>
              </a:rPr>
              <a:t>Tính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1112838" y="1755775"/>
            <a:ext cx="2136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I. Nhận xét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177925" y="3371850"/>
            <a:ext cx="5970588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lnSpc>
                <a:spcPct val="115000"/>
              </a:lnSpc>
            </a:pPr>
            <a:r>
              <a:rPr lang="en-US" b="0" dirty="0">
                <a:solidFill>
                  <a:schemeClr val="tx2"/>
                </a:solidFill>
              </a:rPr>
              <a:t>a. </a:t>
            </a:r>
            <a:r>
              <a:rPr lang="en-US" b="0" dirty="0" err="1">
                <a:solidFill>
                  <a:schemeClr val="tx2"/>
                </a:solidFill>
              </a:rPr>
              <a:t>Tờ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giấy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này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rất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trắng</a:t>
            </a:r>
            <a:r>
              <a:rPr lang="en-US" b="0" dirty="0">
                <a:solidFill>
                  <a:schemeClr val="tx2"/>
                </a:solidFill>
              </a:rPr>
              <a:t>.</a:t>
            </a:r>
          </a:p>
          <a:p>
            <a:pPr marL="609600" indent="-609600">
              <a:lnSpc>
                <a:spcPct val="115000"/>
              </a:lnSpc>
              <a:buFontTx/>
              <a:buAutoNum type="alphaLcPeriod"/>
            </a:pPr>
            <a:endParaRPr lang="en-US" dirty="0"/>
          </a:p>
        </p:txBody>
      </p:sp>
      <p:sp>
        <p:nvSpPr>
          <p:cNvPr id="63493" name="Text Box 14"/>
          <p:cNvSpPr txBox="1">
            <a:spLocks noChangeArrowheads="1"/>
          </p:cNvSpPr>
          <p:nvPr/>
        </p:nvSpPr>
        <p:spPr bwMode="auto">
          <a:xfrm>
            <a:off x="922338" y="2255838"/>
            <a:ext cx="107251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chemeClr val="tx2"/>
                </a:solidFill>
              </a:rPr>
              <a:t>	2.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Trong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các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câu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dưới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đây</a:t>
            </a:r>
            <a:r>
              <a:rPr lang="en-US" dirty="0">
                <a:solidFill>
                  <a:schemeClr val="tx2"/>
                </a:solidFill>
              </a:rPr>
              <a:t>, ý </a:t>
            </a:r>
            <a:r>
              <a:rPr lang="en-US" dirty="0" err="1">
                <a:solidFill>
                  <a:schemeClr val="tx2"/>
                </a:solidFill>
              </a:rPr>
              <a:t>nghĩa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mức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độ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được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hiện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bằng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cách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nào</a:t>
            </a:r>
            <a:r>
              <a:rPr lang="en-US" dirty="0">
                <a:solidFill>
                  <a:schemeClr val="tx2"/>
                </a:solidFill>
              </a:rPr>
              <a:t>?      </a:t>
            </a:r>
            <a:endParaRPr lang="en-US" dirty="0">
              <a:solidFill>
                <a:srgbClr val="3333CC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35388" y="3954463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6243638" y="3475038"/>
            <a:ext cx="5948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6243638" y="3448050"/>
            <a:ext cx="5668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err="1">
                <a:solidFill>
                  <a:srgbClr val="FF3300"/>
                </a:solidFill>
              </a:rPr>
              <a:t>Thêm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từ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i="1" dirty="0" err="1">
                <a:solidFill>
                  <a:srgbClr val="FF3300"/>
                </a:solidFill>
              </a:rPr>
              <a:t>rất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vào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trước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tính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từ</a:t>
            </a:r>
            <a:endParaRPr lang="en-US" b="0" dirty="0">
              <a:solidFill>
                <a:srgbClr val="FF33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929313" y="3670300"/>
            <a:ext cx="314325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91479" y="3927475"/>
            <a:ext cx="10156009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</a:pPr>
            <a:r>
              <a:rPr lang="en-US" b="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2"/>
                </a:solidFill>
                <a:cs typeface="Times New Roman" pitchFamily="18" charset="0"/>
              </a:rPr>
              <a:t>Tờ</a:t>
            </a:r>
            <a:r>
              <a:rPr lang="en-US" b="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giấy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này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Times New Roman" pitchFamily="18" charset="0"/>
              </a:rPr>
              <a:t>hơi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333CC"/>
                </a:solidFill>
                <a:cs typeface="Times New Roman" pitchFamily="18" charset="0"/>
              </a:rPr>
              <a:t>trắng</a:t>
            </a:r>
            <a:r>
              <a:rPr lang="en-US" b="0" dirty="0" smtClean="0">
                <a:solidFill>
                  <a:schemeClr val="tx2"/>
                </a:solidFill>
                <a:cs typeface="Times New Roman" pitchFamily="18" charset="0"/>
              </a:rPr>
              <a:t>.     </a:t>
            </a:r>
            <a:r>
              <a:rPr lang="en-US" b="0" dirty="0" err="1" smtClean="0">
                <a:solidFill>
                  <a:schemeClr val="tx2"/>
                </a:solidFill>
              </a:rPr>
              <a:t>Tờ</a:t>
            </a:r>
            <a:r>
              <a:rPr lang="en-US" b="0" dirty="0" smtClean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giấy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này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trắng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lắm</a:t>
            </a:r>
            <a:r>
              <a:rPr lang="en-US" b="0" dirty="0" smtClean="0">
                <a:solidFill>
                  <a:schemeClr val="tx2"/>
                </a:solidFill>
              </a:rPr>
              <a:t>!</a:t>
            </a:r>
            <a:endParaRPr lang="en-US" b="0" dirty="0">
              <a:solidFill>
                <a:schemeClr val="tx2"/>
              </a:solidFill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</a:pPr>
            <a:r>
              <a:rPr lang="en-US" b="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2"/>
                </a:solidFill>
                <a:cs typeface="Times New Roman" pitchFamily="18" charset="0"/>
              </a:rPr>
              <a:t>Tờ</a:t>
            </a:r>
            <a:r>
              <a:rPr lang="en-US" b="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giấy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này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333CC"/>
                </a:solidFill>
                <a:cs typeface="Times New Roman" pitchFamily="18" charset="0"/>
              </a:rPr>
              <a:t>trắng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Times New Roman" pitchFamily="18" charset="0"/>
              </a:rPr>
              <a:t>thật</a:t>
            </a:r>
            <a:r>
              <a:rPr lang="en-US" b="0" dirty="0" smtClean="0">
                <a:solidFill>
                  <a:schemeClr val="tx2"/>
                </a:solidFill>
                <a:cs typeface="Times New Roman" pitchFamily="18" charset="0"/>
              </a:rPr>
              <a:t>!   </a:t>
            </a:r>
            <a:r>
              <a:rPr lang="en-US" b="0" dirty="0" err="1" smtClean="0">
                <a:solidFill>
                  <a:schemeClr val="tx2"/>
                </a:solidFill>
              </a:rPr>
              <a:t>Tờ</a:t>
            </a:r>
            <a:r>
              <a:rPr lang="en-US" b="0" dirty="0" smtClean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giấy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này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trắng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quá</a:t>
            </a:r>
            <a:r>
              <a:rPr lang="en-US" b="0" dirty="0" smtClean="0">
                <a:solidFill>
                  <a:schemeClr val="tx2"/>
                </a:solidFill>
              </a:rPr>
              <a:t>!</a:t>
            </a:r>
            <a:endParaRPr lang="en-US" b="0" dirty="0">
              <a:solidFill>
                <a:schemeClr val="tx2"/>
              </a:solidFill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735388" y="4538363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093200" y="4511675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92395" y="5055588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093200" y="5055588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34126" y="5174204"/>
            <a:ext cx="9826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Thêm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hơi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quá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lắm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thật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…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trước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hoặc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054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/>
      <p:bldP spid="7" grpId="0" animBg="1"/>
      <p:bldP spid="5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907256" y="2257425"/>
            <a:ext cx="107251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chemeClr val="tx2"/>
                </a:solidFill>
              </a:rPr>
              <a:t>	2.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Trong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các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câu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dưới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đây</a:t>
            </a:r>
            <a:r>
              <a:rPr lang="en-US" dirty="0">
                <a:solidFill>
                  <a:schemeClr val="tx2"/>
                </a:solidFill>
              </a:rPr>
              <a:t>, ý </a:t>
            </a:r>
            <a:r>
              <a:rPr lang="en-US" dirty="0" err="1">
                <a:solidFill>
                  <a:schemeClr val="tx2"/>
                </a:solidFill>
              </a:rPr>
              <a:t>nghĩa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mức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độ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được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hiện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bằng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cách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nào</a:t>
            </a:r>
            <a:r>
              <a:rPr lang="en-US" dirty="0">
                <a:solidFill>
                  <a:schemeClr val="tx2"/>
                </a:solidFill>
              </a:rPr>
              <a:t>?      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25617" name="Text Box 20"/>
          <p:cNvSpPr txBox="1">
            <a:spLocks noChangeArrowheads="1"/>
          </p:cNvSpPr>
          <p:nvPr/>
        </p:nvSpPr>
        <p:spPr bwMode="auto">
          <a:xfrm>
            <a:off x="1763713" y="190500"/>
            <a:ext cx="9012237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</a:rPr>
              <a:t>Thứ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năm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ngày</a:t>
            </a:r>
            <a:r>
              <a:rPr lang="en-US" dirty="0">
                <a:solidFill>
                  <a:srgbClr val="000000"/>
                </a:solidFill>
              </a:rPr>
              <a:t> 26 </a:t>
            </a:r>
            <a:r>
              <a:rPr lang="en-US" dirty="0" err="1">
                <a:solidFill>
                  <a:srgbClr val="000000"/>
                </a:solidFill>
              </a:rPr>
              <a:t>tháng</a:t>
            </a:r>
            <a:r>
              <a:rPr lang="en-US" dirty="0">
                <a:solidFill>
                  <a:srgbClr val="000000"/>
                </a:solidFill>
              </a:rPr>
              <a:t> 11 </a:t>
            </a:r>
            <a:r>
              <a:rPr lang="en-US" dirty="0" err="1">
                <a:solidFill>
                  <a:srgbClr val="000000"/>
                </a:solidFill>
              </a:rPr>
              <a:t>năm</a:t>
            </a:r>
            <a:r>
              <a:rPr lang="en-US" dirty="0">
                <a:solidFill>
                  <a:srgbClr val="000000"/>
                </a:solidFill>
              </a:rPr>
              <a:t> 2020</a:t>
            </a:r>
          </a:p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</a:p>
          <a:p>
            <a:pPr algn="ctr">
              <a:spcBef>
                <a:spcPct val="5000"/>
              </a:spcBef>
            </a:pPr>
            <a:r>
              <a:rPr lang="en-US" dirty="0" err="1" smtClean="0">
                <a:solidFill>
                  <a:schemeClr val="tx2"/>
                </a:solidFill>
              </a:rPr>
              <a:t>Tiết</a:t>
            </a:r>
            <a:r>
              <a:rPr lang="en-US" dirty="0" smtClean="0">
                <a:solidFill>
                  <a:schemeClr val="tx2"/>
                </a:solidFill>
              </a:rPr>
              <a:t> 24. </a:t>
            </a:r>
            <a:r>
              <a:rPr lang="en-US" dirty="0" err="1" smtClean="0">
                <a:solidFill>
                  <a:schemeClr val="tx2"/>
                </a:solidFill>
              </a:rPr>
              <a:t>Tính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25618" name="Text Box 6"/>
          <p:cNvSpPr txBox="1">
            <a:spLocks noChangeArrowheads="1"/>
          </p:cNvSpPr>
          <p:nvPr/>
        </p:nvSpPr>
        <p:spPr bwMode="auto">
          <a:xfrm>
            <a:off x="1112838" y="1755775"/>
            <a:ext cx="2136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I. Nhận xét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1225" y="3471862"/>
            <a:ext cx="6096000" cy="12249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115000"/>
              </a:lnSpc>
            </a:pPr>
            <a:r>
              <a:rPr lang="en-US" b="0" dirty="0">
                <a:solidFill>
                  <a:schemeClr val="tx2"/>
                </a:solidFill>
              </a:rPr>
              <a:t>b. </a:t>
            </a:r>
            <a:r>
              <a:rPr lang="en-US" b="0" dirty="0" err="1">
                <a:solidFill>
                  <a:schemeClr val="tx2"/>
                </a:solidFill>
              </a:rPr>
              <a:t>Tờ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giấy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này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trắng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hơn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pPr marL="609600" indent="-609600">
              <a:lnSpc>
                <a:spcPct val="115000"/>
              </a:lnSpc>
            </a:pPr>
            <a:r>
              <a:rPr lang="en-US" b="0" dirty="0">
                <a:solidFill>
                  <a:schemeClr val="tx2"/>
                </a:solidFill>
              </a:rPr>
              <a:t>c. </a:t>
            </a:r>
            <a:r>
              <a:rPr lang="en-US" b="0" dirty="0" err="1">
                <a:solidFill>
                  <a:schemeClr val="tx2"/>
                </a:solidFill>
              </a:rPr>
              <a:t>Tờ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giấy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này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trắng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nhất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783330" y="4037806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83330" y="4606924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7284" y="4693639"/>
            <a:ext cx="9337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Tạo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ra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phép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so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sánh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3300"/>
                </a:solidFill>
                <a:cs typeface="Times New Roman" pitchFamily="18" charset="0"/>
              </a:rPr>
              <a:t>nhất</a:t>
            </a:r>
            <a:r>
              <a:rPr lang="en-US" i="1" dirty="0">
                <a:solidFill>
                  <a:srgbClr val="FF3300"/>
                </a:solidFill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FF3300"/>
                </a:solidFill>
                <a:cs typeface="Times New Roman" pitchFamily="18" charset="0"/>
              </a:rPr>
              <a:t>hơn</a:t>
            </a:r>
            <a:r>
              <a:rPr lang="en-US" i="1" dirty="0">
                <a:solidFill>
                  <a:srgbClr val="FF3300"/>
                </a:solidFill>
                <a:cs typeface="Times New Roman" pitchFamily="18" charset="0"/>
              </a:rPr>
              <a:t>…</a:t>
            </a:r>
          </a:p>
          <a:p>
            <a:endParaRPr lang="en-US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Office_13565380_TF00001119</Template>
  <TotalTime>646</TotalTime>
  <Words>1332</Words>
  <Application>Microsoft Office PowerPoint</Application>
  <PresentationFormat>Custom</PresentationFormat>
  <Paragraphs>208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Trẻ em Vui vẻ 16x9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Bố trí Tiêu đề</dc:title>
  <dc:creator/>
  <cp:lastModifiedBy>Admin</cp:lastModifiedBy>
  <cp:revision>131</cp:revision>
  <dcterms:created xsi:type="dcterms:W3CDTF">2017-06-06T07:34:00Z</dcterms:created>
  <dcterms:modified xsi:type="dcterms:W3CDTF">2020-11-25T15:03:02Z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KSOProductBuildVer">
    <vt:lpwstr>1033-11.2.0.9052</vt:lpwstr>
  </property>
</Properties>
</file>