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28"/>
  </p:notesMasterIdLst>
  <p:sldIdLst>
    <p:sldId id="257" r:id="rId4"/>
    <p:sldId id="258" r:id="rId5"/>
    <p:sldId id="283" r:id="rId6"/>
    <p:sldId id="260" r:id="rId7"/>
    <p:sldId id="261" r:id="rId8"/>
    <p:sldId id="262" r:id="rId9"/>
    <p:sldId id="263" r:id="rId10"/>
    <p:sldId id="281" r:id="rId11"/>
    <p:sldId id="285" r:id="rId12"/>
    <p:sldId id="264" r:id="rId13"/>
    <p:sldId id="265" r:id="rId14"/>
    <p:sldId id="266" r:id="rId15"/>
    <p:sldId id="287" r:id="rId16"/>
    <p:sldId id="289" r:id="rId17"/>
    <p:sldId id="269" r:id="rId18"/>
    <p:sldId id="270" r:id="rId19"/>
    <p:sldId id="273" r:id="rId20"/>
    <p:sldId id="274" r:id="rId21"/>
    <p:sldId id="275" r:id="rId22"/>
    <p:sldId id="276" r:id="rId23"/>
    <p:sldId id="277" r:id="rId24"/>
    <p:sldId id="278" r:id="rId25"/>
    <p:sldId id="291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1FCF-063F-4A1B-9DA9-4FCD4E238DD9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43E2E9-D91E-4768-B813-26EBDACAD6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91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43E2E9-D91E-4768-B813-26EBDACAD6A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346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14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3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3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Ngữ c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ội dung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3DC6D-22D7-4C79-B3D1-3179AC081230}" type="datetimeFigureOut">
              <a:rPr lang="en-US"/>
              <a:pPr>
                <a:defRPr/>
              </a:pPr>
              <a:t>4/15/2020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0315B-2DBB-419F-8D15-3767B34AB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807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658B5-B599-491F-9903-D141B74020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1917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6B29EB-5992-4E71-81AC-7350971489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438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EC834-973F-4D2A-97C7-AE5B198DAA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932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B435-E432-4656-81B8-0657A4AB24E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104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8334F-BE20-4ABC-A6E4-E3995081AC1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521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CAEF0-F6EB-42C4-B4C4-0767299FFC7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4589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CDDF0-D41B-4B34-ACB5-7160BC546DB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714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50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DD886-C49D-4C31-B029-553AD9376E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568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9876E-6DA6-420A-A832-EAC0EDBD45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166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5B4EF-B02B-4DB6-83CE-61C5A7893E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8539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D8028-6D6C-4A93-9F6D-0C9362FEE0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04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F6F9B-F986-4D11-B137-CA4D5593E1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555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.VnTime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fld id="{FC1615F5-DBD3-4C1F-87E5-A52A71710C4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paint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7660317"/>
      </p:ext>
    </p:extLst>
  </p:cSld>
  <p:clrMapOvr>
    <a:masterClrMapping/>
  </p:clrMapOvr>
  <p:transition>
    <p:cover dir="l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2A4AF-DB6A-4BA8-B351-696ECBE273C6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140132"/>
      </p:ext>
    </p:extLst>
  </p:cSld>
  <p:clrMapOvr>
    <a:masterClrMapping/>
  </p:clrMapOvr>
  <p:transition>
    <p:cover dir="l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A17C6-9F72-4465-9E9B-7286AF74AF97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61793"/>
      </p:ext>
    </p:extLst>
  </p:cSld>
  <p:clrMapOvr>
    <a:masterClrMapping/>
  </p:clrMapOvr>
  <p:transition>
    <p:cover dir="l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CA661-28A2-4844-9903-327B2EEFE51A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863427"/>
      </p:ext>
    </p:extLst>
  </p:cSld>
  <p:clrMapOvr>
    <a:masterClrMapping/>
  </p:clrMapOvr>
  <p:transition>
    <p:cover dir="l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4DA31-7CB2-4ED5-8589-07646C69EBBE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195906"/>
      </p:ext>
    </p:extLst>
  </p:cSld>
  <p:clrMapOvr>
    <a:masterClrMapping/>
  </p:clrMapOvr>
  <p:transition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29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22EC3-DAF7-44D1-A640-45E676636142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785850"/>
      </p:ext>
    </p:extLst>
  </p:cSld>
  <p:clrMapOvr>
    <a:masterClrMapping/>
  </p:clrMapOvr>
  <p:transition>
    <p:cover dir="l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1E054-0FE6-468C-8F34-CB95F01F4FC6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37759"/>
      </p:ext>
    </p:extLst>
  </p:cSld>
  <p:clrMapOvr>
    <a:masterClrMapping/>
  </p:clrMapOvr>
  <p:transition>
    <p:cover dir="l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EB0F9-07A3-4A7A-8F2C-BE1C14EE7726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627983"/>
      </p:ext>
    </p:extLst>
  </p:cSld>
  <p:clrMapOvr>
    <a:masterClrMapping/>
  </p:clrMapOvr>
  <p:transition>
    <p:cover dir="l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240D0-1809-4262-AAB3-F8C179D8559C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59624"/>
      </p:ext>
    </p:extLst>
  </p:cSld>
  <p:clrMapOvr>
    <a:masterClrMapping/>
  </p:clrMapOvr>
  <p:transition>
    <p:cover dir="l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2D58F-04C8-457E-B05B-C98401481885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872813"/>
      </p:ext>
    </p:extLst>
  </p:cSld>
  <p:clrMapOvr>
    <a:masterClrMapping/>
  </p:clrMapOvr>
  <p:transition>
    <p:cover dir="ld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5E574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B51A2-6B86-44D5-8654-6B64A71B8645}" type="slidenum">
              <a:rPr lang="en-US">
                <a:solidFill>
                  <a:srgbClr val="5E574E"/>
                </a:solidFill>
              </a:rPr>
              <a:pPr/>
              <a:t>‹#›</a:t>
            </a:fld>
            <a:endParaRPr lang="en-US">
              <a:solidFill>
                <a:srgbClr val="5E574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875168"/>
      </p:ext>
    </p:extLst>
  </p:cSld>
  <p:clrMapOvr>
    <a:masterClrMapping/>
  </p:clrMapOvr>
  <p:transition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2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7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812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4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8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9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55D7F-ABB3-4C9B-9B04-4A5EAC82AACD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48AD-4952-4C81-B903-CDA1105216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48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635" y="274638"/>
            <a:ext cx="822873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635" y="1600201"/>
            <a:ext cx="822873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635" y="6245225"/>
            <a:ext cx="213314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066" y="6245225"/>
            <a:ext cx="289586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20" y="6245225"/>
            <a:ext cx="213314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6AA308-828A-45F2-9DF3-A1BB2B24F38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44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Arial" charset="0"/>
              </a:defRPr>
            </a:lvl1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5E574E"/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</a:defRPr>
            </a:lvl1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>
              <a:solidFill>
                <a:srgbClr val="5E574E"/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Arial" charset="0"/>
              </a:defRPr>
            </a:lvl1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fld id="{93ABD137-FB54-449B-9D1F-E240A6D60900}" type="slidenum">
              <a:rPr lang="en-US">
                <a:solidFill>
                  <a:srgbClr val="5E574E"/>
                </a:solidFill>
              </a:rPr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5E574E"/>
              </a:solidFill>
            </a:endParaRPr>
          </a:p>
        </p:txBody>
      </p:sp>
      <p:pic>
        <p:nvPicPr>
          <p:cNvPr id="2055" name="Picture 7" descr="paint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03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ransition>
    <p:cover dir="l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.VnTim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z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y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Monotype Sorts" pitchFamily="2" charset="2"/>
        <a:buChar char="x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gif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wmf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9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ownloads\d173245e61d49a8ac3c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708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43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4572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1: Tìm chủ 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 trong </a:t>
            </a:r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 câu 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sau:</a:t>
            </a:r>
            <a:endParaRPr lang="en-US" sz="32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57200" y="4724400"/>
            <a:ext cx="76962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smtClean="0">
                <a:effectLst/>
                <a:latin typeface="Times New Roman"/>
                <a:ea typeface="Calibri"/>
                <a:cs typeface="Times New Roman"/>
              </a:rPr>
              <a:t>e. Trường em thật nhộn nhịp mỗi khi được ra chơi.</a:t>
            </a:r>
            <a:endParaRPr lang="en-US" sz="2800" b="1">
              <a:ea typeface="Calibri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0010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a. Mẹ em rất hiền hậu, hòa nhã với xóm làng.</a:t>
            </a:r>
            <a:endParaRPr lang="en-US" sz="2800" b="1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" y="2133600"/>
            <a:ext cx="8001000" cy="556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smtClean="0">
                <a:effectLst/>
                <a:latin typeface="Times New Roman"/>
                <a:ea typeface="Calibri"/>
                <a:cs typeface="Times New Roman"/>
              </a:rPr>
              <a:t>b. Bạn Linh thích màu đỏ của bông hoa hồng.</a:t>
            </a:r>
            <a:endParaRPr lang="en-US" sz="2000" b="1" smtClean="0">
              <a:ea typeface="Calibri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2819400"/>
            <a:ext cx="8001000" cy="105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smtClean="0">
                <a:effectLst/>
                <a:latin typeface="Times New Roman"/>
                <a:ea typeface="Calibri"/>
                <a:cs typeface="Times New Roman"/>
              </a:rPr>
              <a:t>c. Các cô chú y bác sĩ rất tận tâm chữa bệnh cho mọi người.</a:t>
            </a:r>
            <a:endParaRPr lang="en-US" sz="2000" b="1" smtClean="0">
              <a:ea typeface="Calibri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960265"/>
            <a:ext cx="8001000" cy="58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smtClean="0">
                <a:effectLst/>
                <a:latin typeface="Times New Roman"/>
                <a:ea typeface="Calibri"/>
                <a:cs typeface="Times New Roman"/>
              </a:rPr>
              <a:t>d. Ngoài vườn nhà ông em, cây cối xanh um.</a:t>
            </a:r>
            <a:endParaRPr lang="en-US" sz="2000" b="1" smtClean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5029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6800" y="31242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286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1: Tìm chủ 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ngữ trong </a:t>
            </a:r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 câu 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sau:</a:t>
            </a:r>
            <a:endParaRPr lang="en-US" sz="32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2362200" y="1828800"/>
            <a:ext cx="7620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990600" y="2279012"/>
            <a:ext cx="1295400" cy="69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219200" y="137160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05761" y="563880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961619" y="1421231"/>
            <a:ext cx="9616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61619" y="3048000"/>
            <a:ext cx="2819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981200" y="914400"/>
            <a:ext cx="7620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3810000" y="2514600"/>
            <a:ext cx="7620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457200" y="2449165"/>
            <a:ext cx="7752443" cy="151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c. Các cô chú y bác sĩ </a:t>
            </a:r>
            <a:r>
              <a:rPr lang="en-US" sz="2800" b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rất </a:t>
            </a: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tận tâm chữa bệnh cho </a:t>
            </a:r>
            <a:endParaRPr lang="en-US" sz="2800" b="1" smtClean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en-US" sz="2800" b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mọi </a:t>
            </a: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người.</a:t>
            </a:r>
            <a:endParaRPr lang="en-US" sz="2000" b="1">
              <a:solidFill>
                <a:prstClr val="black"/>
              </a:solidFill>
              <a:ea typeface="Calibri"/>
              <a:cs typeface="Times New Roman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4800600" y="4724400"/>
            <a:ext cx="920079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2267761" y="297180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>
            <a:off x="2667000" y="5105400"/>
            <a:ext cx="7620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066800" y="5562600"/>
            <a:ext cx="1524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-2057401" y="7517539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858561" y="480060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flipH="1">
            <a:off x="5791200" y="4191000"/>
            <a:ext cx="76200" cy="609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7200" y="859947"/>
            <a:ext cx="7696200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a. Mẹ em </a:t>
            </a:r>
            <a:r>
              <a:rPr lang="en-US" sz="2800" b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rất </a:t>
            </a: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hiền hậu, hòa nhã với xóm làng.</a:t>
            </a:r>
            <a:endParaRPr lang="en-US" sz="2800" b="1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1752600"/>
            <a:ext cx="7747246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b. Bạn Linh thích màu đỏ của bông hoa hồng.</a:t>
            </a:r>
            <a:endParaRPr lang="en-US" sz="2000" b="1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508524" y="4191000"/>
            <a:ext cx="759355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d. Ngoài vườn nhà ông em, cây cối xanh um.</a:t>
            </a:r>
            <a:endParaRPr lang="en-US" sz="2000" b="1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57200" y="49530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spcAft>
                <a:spcPts val="1000"/>
              </a:spcAft>
            </a:pP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e. Trường em </a:t>
            </a:r>
            <a:r>
              <a:rPr lang="en-US" sz="2800" b="1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thật </a:t>
            </a:r>
            <a:r>
              <a:rPr lang="en-US" sz="2800" b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nhộn nhịp mỗi khi được ra chơi.</a:t>
            </a:r>
            <a:endParaRPr lang="en-US" sz="2800" b="1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15261" y="2296180"/>
            <a:ext cx="7040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CN</a:t>
            </a:r>
            <a:endParaRPr lang="en-US" sz="28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138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4" grpId="0"/>
      <p:bldP spid="38" grpId="0"/>
      <p:bldP spid="48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28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2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2: Thêm chủ ngữ vào các câu sau để trở thành câu hoàn chỉnh.</a:t>
            </a:r>
            <a:endParaRPr lang="en-US" sz="3200" b="1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" y="2287424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…………………....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sai trĩu quả.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52400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…………………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rất khỏe.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4570785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………………..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thơm mát tỏa khắp khu vườn.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3400" y="305818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…………………………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trẻ trung, năng động.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382018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……………………… 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có mái tóc dài, đen mượt.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8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28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2: Thêm chủ ngữ vào các câu sau để trở thành câu hoàn chỉnh.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287424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…………………....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sai trĩu quả.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52400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    </a:t>
            </a:r>
            <a:r>
              <a:rPr lang="en-US" sz="28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rất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khỏe.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570785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………………..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thơm mát tỏa khắp khu vườn.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05818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…………………………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trẻ trung, năng động.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82018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………………………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 mái tóc dài, đen mượt.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512858"/>
            <a:ext cx="2057400" cy="393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Bố em</a:t>
            </a:r>
          </a:p>
        </p:txBody>
      </p:sp>
    </p:spTree>
    <p:extLst>
      <p:ext uri="{BB962C8B-B14F-4D97-AF65-F5344CB8AC3E}">
        <p14:creationId xmlns:p14="http://schemas.microsoft.com/office/powerpoint/2010/main" val="347007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7200" y="2286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 2: Thêm chủ ngữ vào các câu sau để trở thành câu hoàn chỉnh.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287424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………….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sai trĩu quả.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52400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……….   </a:t>
            </a:r>
            <a:r>
              <a:rPr lang="en-US" sz="28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rất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khỏe.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4570785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………………..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thơm mát tỏa khắp khu vườn.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305818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…………………………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trẻ trung, năng động.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3820180"/>
            <a:ext cx="78799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……………………… </a:t>
            </a:r>
            <a:r>
              <a:rPr lang="en-US" sz="28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 mái tóc dài, đen mượt.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508019"/>
            <a:ext cx="2057400" cy="57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 trâu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23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304800"/>
            <a:ext cx="8077200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>
                <a:latin typeface="Times New Roman"/>
                <a:ea typeface="Calibri"/>
                <a:cs typeface="Times New Roman"/>
              </a:rPr>
              <a:t>Bài 3:</a:t>
            </a:r>
            <a:r>
              <a:rPr lang="en-US" sz="28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Viết một đoạn văn </a:t>
            </a:r>
            <a:r>
              <a:rPr lang="en-US" sz="2800" b="1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dài  </a:t>
            </a:r>
            <a:r>
              <a:rPr lang="en-US" sz="28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5 </a:t>
            </a:r>
            <a:r>
              <a:rPr lang="en-US" sz="2800" b="1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-7 câu kể về các bạn trong tổ của em. </a:t>
            </a:r>
            <a:r>
              <a:rPr lang="en-US" sz="28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Trong đó có </a:t>
            </a:r>
            <a:r>
              <a:rPr lang="en-US" sz="2800" b="1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dùng câu </a:t>
            </a:r>
            <a:r>
              <a:rPr lang="en-US" sz="2800" b="1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kể Ai thế </a:t>
            </a:r>
            <a:r>
              <a:rPr lang="en-US" sz="2800" b="1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nào ? ( gạch chân vào câu kể Ai thế nào ? )</a:t>
            </a:r>
            <a:endParaRPr lang="en-US" sz="2800" b="1">
              <a:solidFill>
                <a:srgbClr val="7030A0"/>
              </a:solidFill>
              <a:ea typeface="Calibri"/>
              <a:cs typeface="Times New Roman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090" y="1981200"/>
            <a:ext cx="78486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en-US" sz="2800" b="1" u="sng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Gợi ý:</a:t>
            </a:r>
            <a:r>
              <a:rPr lang="en-US" sz="2800" b="1" smtClean="0">
                <a:solidFill>
                  <a:srgbClr val="7030A0"/>
                </a:solidFill>
                <a:latin typeface="Times New Roman"/>
                <a:ea typeface="Calibri"/>
                <a:cs typeface="Times New Roman"/>
              </a:rPr>
              <a:t> </a:t>
            </a:r>
          </a:p>
          <a:p>
            <a:pPr>
              <a:spcAft>
                <a:spcPts val="1000"/>
              </a:spcAft>
            </a:pPr>
            <a:r>
              <a:rPr lang="en-US" sz="2800" b="1" smtClean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800" b="1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ea typeface="Calibri"/>
                <a:cs typeface="Times New Roman" pitchFamily="18" charset="0"/>
              </a:rPr>
              <a:t>Tổ em có mấy bạn ?</a:t>
            </a:r>
          </a:p>
          <a:p>
            <a:pPr>
              <a:spcAft>
                <a:spcPts val="1000"/>
              </a:spcAft>
            </a:pPr>
            <a:r>
              <a:rPr lang="en-US" sz="2800" b="1" smtClean="0">
                <a:latin typeface="Times New Roman" pitchFamily="18" charset="0"/>
                <a:ea typeface="Calibri"/>
                <a:cs typeface="Times New Roman" pitchFamily="18" charset="0"/>
              </a:rPr>
              <a:t>-</a:t>
            </a:r>
            <a:r>
              <a:rPr lang="en-US" sz="2800" b="1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  <a:ea typeface="Calibri"/>
                <a:cs typeface="Times New Roman" pitchFamily="18" charset="0"/>
              </a:rPr>
              <a:t>Nêu đặc điểm nổi bật về tính tình, sở thích hoặc hình dáng của các bạn trong tổ ?</a:t>
            </a:r>
          </a:p>
          <a:p>
            <a:pPr>
              <a:spcAft>
                <a:spcPts val="1000"/>
              </a:spcAft>
            </a:pPr>
            <a:r>
              <a:rPr lang="en-US" sz="2800" b="1" smtClean="0">
                <a:latin typeface="Times New Roman" pitchFamily="18" charset="0"/>
                <a:ea typeface="Calibri"/>
                <a:cs typeface="Times New Roman" pitchFamily="18" charset="0"/>
              </a:rPr>
              <a:t>-Tình cảm của các bạn trong tổ như thế nào ?</a:t>
            </a:r>
            <a:endParaRPr lang="en-US" sz="2800" b="1"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7320" y="4599332"/>
            <a:ext cx="7162800" cy="1953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 ý khi viết đoạn văn: </a:t>
            </a:r>
          </a:p>
          <a:p>
            <a:pPr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Lựa chọn những đặc điểm tiêu biểu của bạn.</a:t>
            </a:r>
          </a:p>
          <a:p>
            <a:pPr>
              <a:lnSpc>
                <a:spcPct val="150000"/>
              </a:lnSpc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 Tránh trùng lặp một đặc điểm ở nhiều bạn.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3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531" y="2624155"/>
            <a:ext cx="361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Bạn Hà rất xinh xắn.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228600"/>
            <a:ext cx="8305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smtClean="0"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 số từ ngữ chỉ đặc điểm của các bạn học sinh: </a:t>
            </a:r>
            <a:r>
              <a:rPr lang="en-US" sz="28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thông minh, xinh xắn, đáng yêu, nghịch ngợm, ngoan ngoãn, chăm chỉ, cần cù, siêng năng, nhanh nhẹn, nhút nhát, hiền lành, ít nói, chu đáo……… </a:t>
            </a:r>
            <a:endParaRPr lang="en-US" sz="280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0574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 kể các bạn gái</a:t>
            </a:r>
            <a:endParaRPr lang="en-US" sz="280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9546" y="3200400"/>
            <a:ext cx="44158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Bạn Thư thật đáng yêu.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3810000"/>
            <a:ext cx="754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Bạn Linh thật xinh xắn lại còn đáng yêu nữa.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427738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dụ: </a:t>
            </a:r>
            <a:r>
              <a:rPr lang="en-US" sz="2800" b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Để kể các bạn </a:t>
            </a:r>
            <a:r>
              <a:rPr lang="en-US" sz="2800" b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trai</a:t>
            </a:r>
            <a:endParaRPr lang="en-US" sz="280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14530" y="4876800"/>
            <a:ext cx="6219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Bạn Duy rất thông minh.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531" y="5402518"/>
            <a:ext cx="62196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Bạn Hùng rất nghịch ngợm.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531" y="6019800"/>
            <a:ext cx="7972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Bạn Hải rất thông minh lại còn chăm chỉ nữa.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176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066800" y="457200"/>
            <a:ext cx="5181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err="1">
                <a:latin typeface="Times New Roman" pitchFamily="18" charset="0"/>
              </a:rPr>
              <a:t>Trò</a:t>
            </a:r>
            <a:r>
              <a:rPr lang="en-US" sz="7200" dirty="0">
                <a:latin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</a:rPr>
              <a:t>chơi</a:t>
            </a:r>
            <a:r>
              <a:rPr lang="en-US" sz="7200" dirty="0">
                <a:latin typeface="Times New Roman" pitchFamily="18" charset="0"/>
              </a:rPr>
              <a:t>:</a:t>
            </a:r>
          </a:p>
        </p:txBody>
      </p:sp>
      <p:sp>
        <p:nvSpPr>
          <p:cNvPr id="57350" name="WordArt 6"/>
          <p:cNvSpPr>
            <a:spLocks noChangeArrowheads="1" noChangeShapeType="1" noTextEdit="1"/>
          </p:cNvSpPr>
          <p:nvPr/>
        </p:nvSpPr>
        <p:spPr bwMode="auto">
          <a:xfrm>
            <a:off x="533400" y="2057400"/>
            <a:ext cx="83058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4065"/>
              </a:avLst>
            </a:prstTxWarp>
          </a:bodyPr>
          <a:lstStyle/>
          <a:p>
            <a:pPr algn="ctr"/>
            <a:r>
              <a:rPr lang="en-US" sz="3600" kern="1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Rung chuông vàng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7652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984250" y="1371600"/>
            <a:ext cx="7034213" cy="579438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3200" b="1">
                <a:solidFill>
                  <a:srgbClr val="E9240F"/>
                </a:solidFill>
                <a:latin typeface="Times New Roman" pitchFamily="18" charset="0"/>
              </a:rPr>
              <a:t>Câu nào là câu kể Ai Thế nào ?</a:t>
            </a:r>
            <a:endParaRPr lang="en-US" sz="3200" b="1">
              <a:solidFill>
                <a:srgbClr val="DC1C57"/>
              </a:solidFill>
              <a:latin typeface="Times New Roman" pitchFamily="18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143000" y="2667000"/>
            <a:ext cx="659447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  <a:latin typeface="Tahoma" pitchFamily="34" charset="0"/>
              </a:rPr>
              <a:t>Bạn Mai rất ngoan lại rất hiền.</a:t>
            </a:r>
            <a:endParaRPr lang="en-US" sz="2400" b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3496" name="Text Box 8"/>
          <p:cNvSpPr txBox="1">
            <a:spLocks noChangeArrowheads="1"/>
          </p:cNvSpPr>
          <p:nvPr/>
        </p:nvSpPr>
        <p:spPr bwMode="auto">
          <a:xfrm>
            <a:off x="1195388" y="3810000"/>
            <a:ext cx="6681787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  <a:latin typeface="Tahoma" pitchFamily="34" charset="0"/>
              </a:rPr>
              <a:t>Bố </a:t>
            </a:r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em </a:t>
            </a:r>
            <a:r>
              <a:rPr lang="en-US" sz="2400" b="1" smtClean="0">
                <a:solidFill>
                  <a:srgbClr val="0000FF"/>
                </a:solidFill>
                <a:latin typeface="Tahoma" pitchFamily="34" charset="0"/>
              </a:rPr>
              <a:t>tưới cây.</a:t>
            </a:r>
            <a:endParaRPr lang="en-US" sz="2400" b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63497" name="Text Box 9"/>
          <p:cNvSpPr txBox="1">
            <a:spLocks noChangeArrowheads="1"/>
          </p:cNvSpPr>
          <p:nvPr/>
        </p:nvSpPr>
        <p:spPr bwMode="auto">
          <a:xfrm>
            <a:off x="1184275" y="4953000"/>
            <a:ext cx="66929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  <a:latin typeface="Tahoma" pitchFamily="34" charset="0"/>
              </a:rPr>
              <a:t>Em đọc truyện cổ tích.</a:t>
            </a:r>
            <a:endParaRPr lang="en-US" sz="2400" b="1">
              <a:solidFill>
                <a:srgbClr val="0000FF"/>
              </a:solidFill>
              <a:latin typeface="Tahoma" pitchFamily="34" charset="0"/>
            </a:endParaRPr>
          </a:p>
        </p:txBody>
      </p:sp>
      <p:pic>
        <p:nvPicPr>
          <p:cNvPr id="63498" name="Picture 10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11953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3500" name="Rectangle 12"/>
          <p:cNvSpPr>
            <a:spLocks noChangeArrowheads="1"/>
          </p:cNvSpPr>
          <p:nvPr/>
        </p:nvSpPr>
        <p:spPr bwMode="auto">
          <a:xfrm>
            <a:off x="20399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28844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372745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3503" name="Rectangle 15"/>
          <p:cNvSpPr>
            <a:spLocks noChangeArrowheads="1"/>
          </p:cNvSpPr>
          <p:nvPr/>
        </p:nvSpPr>
        <p:spPr bwMode="auto">
          <a:xfrm>
            <a:off x="45720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3024188" y="4572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hỏi 1:</a:t>
            </a:r>
          </a:p>
        </p:txBody>
      </p:sp>
      <p:sp>
        <p:nvSpPr>
          <p:cNvPr id="63505" name="Oval 17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3506" name="Oval 18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63507" name="Oval 19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63508" name="Oval 20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3509" name="AutoShape 21"/>
          <p:cNvSpPr>
            <a:spLocks noChangeArrowheads="1"/>
          </p:cNvSpPr>
          <p:nvPr/>
        </p:nvSpPr>
        <p:spPr bwMode="auto">
          <a:xfrm>
            <a:off x="5697538" y="5410200"/>
            <a:ext cx="2286000" cy="1143000"/>
          </a:xfrm>
          <a:prstGeom prst="cloudCallout">
            <a:avLst>
              <a:gd name="adj1" fmla="val 87370"/>
              <a:gd name="adj2" fmla="val 3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H" pitchFamily="34" charset="0"/>
            </a:endParaRP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 </a:t>
            </a:r>
          </a:p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176103" y="2667000"/>
            <a:ext cx="673417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990033"/>
                </a:solidFill>
                <a:latin typeface="Tahoma" pitchFamily="34" charset="0"/>
              </a:rPr>
              <a:t>Bạn Mai rất ngoan lại rất hiền.</a:t>
            </a:r>
            <a:endParaRPr lang="en-US" sz="2400" b="1">
              <a:solidFill>
                <a:srgbClr val="990033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989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34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35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35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35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35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35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35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34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34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6349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3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63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63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63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63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63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6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635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3" grpId="0" animBg="1"/>
      <p:bldP spid="63494" grpId="0" animBg="1"/>
      <p:bldP spid="63496" grpId="0" animBg="1"/>
      <p:bldP spid="63497" grpId="0" animBg="1"/>
      <p:bldP spid="63499" grpId="0" animBg="1"/>
      <p:bldP spid="63499" grpId="1" animBg="1"/>
      <p:bldP spid="63500" grpId="0" animBg="1"/>
      <p:bldP spid="63500" grpId="1" animBg="1"/>
      <p:bldP spid="63501" grpId="0" animBg="1"/>
      <p:bldP spid="63501" grpId="1" animBg="1"/>
      <p:bldP spid="63502" grpId="0" animBg="1"/>
      <p:bldP spid="63502" grpId="1" animBg="1"/>
      <p:bldP spid="63503" grpId="0" animBg="1"/>
      <p:bldP spid="63503" grpId="1" animBg="1"/>
      <p:bldP spid="63504" grpId="0"/>
      <p:bldP spid="63505" grpId="0" animBg="1"/>
      <p:bldP spid="63506" grpId="0" animBg="1"/>
      <p:bldP spid="63507" grpId="0" animBg="1"/>
      <p:bldP spid="63508" grpId="0" animBg="1"/>
      <p:bldP spid="63509" grpId="0" animBg="1"/>
      <p:bldP spid="635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609600" y="1295400"/>
            <a:ext cx="8382000" cy="978729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200" b="1"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DC1C57"/>
                </a:solidFill>
                <a:latin typeface="Times New Roman" pitchFamily="18" charset="0"/>
              </a:rPr>
              <a:t>Chủ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ngữ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DC1C57"/>
                </a:solidFill>
                <a:latin typeface="Times New Roman" pitchFamily="18" charset="0"/>
              </a:rPr>
              <a:t>trong</a:t>
            </a:r>
            <a:r>
              <a:rPr lang="en-US" sz="32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3200" b="1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3200" b="1" smtClean="0">
                <a:solidFill>
                  <a:srgbClr val="DC1C57"/>
                </a:solidFill>
                <a:latin typeface="Times New Roman" pitchFamily="18" charset="0"/>
              </a:rPr>
              <a:t>“Con mèo nhà em rất đẹp.” </a:t>
            </a:r>
            <a:r>
              <a:rPr lang="en-US" sz="3200" b="1" dirty="0" err="1" smtClean="0">
                <a:solidFill>
                  <a:srgbClr val="DC1C57"/>
                </a:solidFill>
                <a:latin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DC1C57"/>
                </a:solidFill>
                <a:latin typeface="Times New Roman" pitchFamily="18" charset="0"/>
              </a:rPr>
              <a:t>: </a:t>
            </a:r>
            <a:endParaRPr lang="en-US" sz="3200" b="1" dirty="0">
              <a:solidFill>
                <a:srgbClr val="DC1C57"/>
              </a:solidFill>
              <a:latin typeface="Times New Roman" pitchFamily="18" charset="0"/>
            </a:endParaRP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94055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CC"/>
                </a:solidFill>
              </a:rPr>
              <a:t>Con mèo 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66568" name="Text Box 8"/>
          <p:cNvSpPr txBox="1">
            <a:spLocks noChangeArrowheads="1"/>
          </p:cNvSpPr>
          <p:nvPr/>
        </p:nvSpPr>
        <p:spPr bwMode="auto">
          <a:xfrm>
            <a:off x="1219200" y="3810000"/>
            <a:ext cx="7010400" cy="519113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00CC"/>
                </a:solidFill>
              </a:rPr>
              <a:t>n</a:t>
            </a:r>
            <a:r>
              <a:rPr lang="en-US" sz="2800" b="1" smtClean="0">
                <a:solidFill>
                  <a:srgbClr val="0000CC"/>
                </a:solidFill>
              </a:rPr>
              <a:t>hà em</a:t>
            </a:r>
            <a:endParaRPr lang="en-US" sz="2800" b="1">
              <a:solidFill>
                <a:srgbClr val="0000CC"/>
              </a:solidFill>
            </a:endParaRPr>
          </a:p>
        </p:txBody>
      </p:sp>
      <p:sp>
        <p:nvSpPr>
          <p:cNvPr id="66569" name="Text Box 9"/>
          <p:cNvSpPr txBox="1">
            <a:spLocks noChangeArrowheads="1"/>
          </p:cNvSpPr>
          <p:nvPr/>
        </p:nvSpPr>
        <p:spPr bwMode="auto">
          <a:xfrm>
            <a:off x="1219200" y="4906962"/>
            <a:ext cx="693420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 smtClean="0">
                <a:solidFill>
                  <a:srgbClr val="0000CC"/>
                </a:solidFill>
              </a:rPr>
              <a:t>Con mèo nhà em</a:t>
            </a:r>
            <a:r>
              <a:rPr lang="en-US" sz="3200" b="1" smtClean="0">
                <a:solidFill>
                  <a:srgbClr val="0000CC"/>
                </a:solidFill>
              </a:rPr>
              <a:t> 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977900" y="2590800"/>
            <a:ext cx="2451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en-US" b="1"/>
          </a:p>
        </p:txBody>
      </p:sp>
      <p:pic>
        <p:nvPicPr>
          <p:cNvPr id="66571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10668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19050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27432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35814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44196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6577" name="Text Box 17"/>
          <p:cNvSpPr txBox="1">
            <a:spLocks noChangeArrowheads="1"/>
          </p:cNvSpPr>
          <p:nvPr/>
        </p:nvSpPr>
        <p:spPr bwMode="auto">
          <a:xfrm>
            <a:off x="3429000" y="381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2:</a:t>
            </a:r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66579" name="Oval 19"/>
          <p:cNvSpPr>
            <a:spLocks noChangeArrowheads="1"/>
          </p:cNvSpPr>
          <p:nvPr/>
        </p:nvSpPr>
        <p:spPr bwMode="auto">
          <a:xfrm>
            <a:off x="422275" y="4876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66581" name="AutoShape 21"/>
          <p:cNvSpPr>
            <a:spLocks noChangeArrowheads="1"/>
          </p:cNvSpPr>
          <p:nvPr/>
        </p:nvSpPr>
        <p:spPr bwMode="auto">
          <a:xfrm>
            <a:off x="5486400" y="5486400"/>
            <a:ext cx="2362200" cy="1143000"/>
          </a:xfrm>
          <a:prstGeom prst="cloudCallout">
            <a:avLst>
              <a:gd name="adj1" fmla="val 84944"/>
              <a:gd name="adj2" fmla="val 20139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</a:t>
            </a:r>
          </a:p>
        </p:txBody>
      </p:sp>
      <p:sp>
        <p:nvSpPr>
          <p:cNvPr id="66582" name="Text Box 22"/>
          <p:cNvSpPr txBox="1">
            <a:spLocks noChangeArrowheads="1"/>
          </p:cNvSpPr>
          <p:nvPr/>
        </p:nvSpPr>
        <p:spPr bwMode="auto">
          <a:xfrm>
            <a:off x="1181100" y="4876800"/>
            <a:ext cx="6940550" cy="579437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</a:rPr>
              <a:t>Con mèo nhà em</a:t>
            </a:r>
            <a:r>
              <a:rPr lang="en-US" sz="3200" b="1" smtClean="0">
                <a:solidFill>
                  <a:srgbClr val="0000CC"/>
                </a:solidFill>
              </a:rPr>
              <a:t>  </a:t>
            </a:r>
            <a:endParaRPr lang="en-US" sz="32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72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665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665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665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665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665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665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665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665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66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66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665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665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665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665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665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665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1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6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6656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665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665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6" dur="500" fill="hold"/>
                                        <p:tgtEl>
                                          <p:spTgt spid="665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5" grpId="0" animBg="1"/>
      <p:bldP spid="66566" grpId="0" animBg="1"/>
      <p:bldP spid="66568" grpId="0" animBg="1"/>
      <p:bldP spid="66569" grpId="0" animBg="1"/>
      <p:bldP spid="66569" grpId="1"/>
      <p:bldP spid="66572" grpId="0" animBg="1"/>
      <p:bldP spid="66572" grpId="1" animBg="1"/>
      <p:bldP spid="66573" grpId="0" animBg="1"/>
      <p:bldP spid="66573" grpId="1" animBg="1"/>
      <p:bldP spid="66574" grpId="0" animBg="1"/>
      <p:bldP spid="66574" grpId="1" animBg="1"/>
      <p:bldP spid="66575" grpId="0" animBg="1"/>
      <p:bldP spid="66575" grpId="1" animBg="1"/>
      <p:bldP spid="66576" grpId="0" animBg="1"/>
      <p:bldP spid="66576" grpId="1" animBg="1"/>
      <p:bldP spid="66577" grpId="0"/>
      <p:bldP spid="66578" grpId="0" animBg="1"/>
      <p:bldP spid="66579" grpId="0" animBg="1"/>
      <p:bldP spid="66579" grpId="1" animBg="1"/>
      <p:bldP spid="66580" grpId="0" animBg="1"/>
      <p:bldP spid="66581" grpId="0" animBg="1"/>
      <p:bldP spid="66582" grpId="0" animBg="1"/>
      <p:bldP spid="6658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WordArt 19"/>
          <p:cNvSpPr>
            <a:spLocks noChangeArrowheads="1" noChangeShapeType="1" noTextEdit="1"/>
          </p:cNvSpPr>
          <p:nvPr/>
        </p:nvSpPr>
        <p:spPr bwMode="auto">
          <a:xfrm>
            <a:off x="712304" y="419100"/>
            <a:ext cx="7643192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</a:t>
            </a:r>
            <a:r>
              <a:rPr lang="vi-VN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 </a:t>
            </a:r>
            <a:r>
              <a:rPr lang="en-US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>
                    <a:alpha val="98822"/>
                  </a:srgb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 THÀNH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>
                  <a:alpha val="98822"/>
                </a:srgb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WordArt 20"/>
          <p:cNvSpPr>
            <a:spLocks noChangeArrowheads="1" noChangeShapeType="1" noTextEdit="1"/>
          </p:cNvSpPr>
          <p:nvPr/>
        </p:nvSpPr>
        <p:spPr bwMode="auto">
          <a:xfrm>
            <a:off x="685800" y="1412776"/>
            <a:ext cx="7808913" cy="110182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 – Lớp 4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WordArt 21"/>
          <p:cNvSpPr>
            <a:spLocks noChangeArrowheads="1" noChangeShapeType="1" noTextEdit="1"/>
          </p:cNvSpPr>
          <p:nvPr/>
        </p:nvSpPr>
        <p:spPr bwMode="auto">
          <a:xfrm>
            <a:off x="457200" y="3185492"/>
            <a:ext cx="8229600" cy="230090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Bài: Ôn tập Chủ ngữ</a:t>
            </a:r>
          </a:p>
          <a:p>
            <a:pPr algn="ctr" eaLnBrk="1" hangingPunct="1">
              <a:defRPr/>
            </a:pP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trong câu kể Ai thế nào ? </a:t>
            </a:r>
            <a:r>
              <a:rPr lang="en-US" sz="3600" b="1" kern="1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15368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369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70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15371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2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3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5374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419465355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59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60" name="Rectangle 4"/>
          <p:cNvSpPr>
            <a:spLocks noChangeArrowheads="1"/>
          </p:cNvSpPr>
          <p:nvPr/>
        </p:nvSpPr>
        <p:spPr bwMode="auto">
          <a:xfrm>
            <a:off x="4479925" y="3051175"/>
            <a:ext cx="1997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457200" y="1401763"/>
            <a:ext cx="7772400" cy="978729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3200" b="1" smtClean="0">
                <a:solidFill>
                  <a:srgbClr val="DC1C57"/>
                </a:solidFill>
                <a:latin typeface="Times New Roman" pitchFamily="18" charset="0"/>
              </a:rPr>
              <a:t>Chủ ngữ trong câu “ Trong vườn, hoa hồng tỏa hương thơm dịu.?</a:t>
            </a:r>
            <a:endParaRPr lang="en-US" sz="3200" b="1">
              <a:solidFill>
                <a:srgbClr val="DC1C57"/>
              </a:solidFill>
              <a:latin typeface="Times New Roman" pitchFamily="18" charset="0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0261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66FF"/>
                </a:solidFill>
                <a:latin typeface="Tahoma" pitchFamily="34" charset="0"/>
              </a:rPr>
              <a:t>h</a:t>
            </a:r>
            <a:r>
              <a:rPr lang="en-US" sz="2400" b="1" smtClean="0">
                <a:solidFill>
                  <a:srgbClr val="0066FF"/>
                </a:solidFill>
                <a:latin typeface="Tahoma" pitchFamily="34" charset="0"/>
              </a:rPr>
              <a:t>oa hồng</a:t>
            </a:r>
            <a:endParaRPr lang="en-US" sz="2400" b="1">
              <a:solidFill>
                <a:srgbClr val="071CB5"/>
              </a:solidFill>
              <a:latin typeface=".VnTime" pitchFamily="34" charset="0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1219200" y="3840163"/>
            <a:ext cx="62484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3333FF"/>
                </a:solidFill>
                <a:latin typeface="Tahoma" pitchFamily="34" charset="0"/>
              </a:rPr>
              <a:t>Trong vườn </a:t>
            </a:r>
            <a:endParaRPr lang="en-US" sz="2400" b="1" dirty="0">
              <a:solidFill>
                <a:srgbClr val="3333FF"/>
              </a:solidFill>
              <a:latin typeface="Tahoma" pitchFamily="34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1195388" y="4724400"/>
            <a:ext cx="62611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3333FF"/>
                </a:solidFill>
                <a:latin typeface="Tahoma" pitchFamily="34" charset="0"/>
              </a:rPr>
              <a:t>t</a:t>
            </a:r>
            <a:r>
              <a:rPr lang="en-US" sz="2400" b="1" smtClean="0">
                <a:solidFill>
                  <a:srgbClr val="3333FF"/>
                </a:solidFill>
                <a:latin typeface="Tahoma" pitchFamily="34" charset="0"/>
              </a:rPr>
              <a:t>ỏa hương thơm dịu</a:t>
            </a:r>
            <a:endParaRPr lang="en-US" sz="2400" b="1" dirty="0">
              <a:solidFill>
                <a:srgbClr val="3333FF"/>
              </a:solidFill>
              <a:latin typeface="Tahoma" pitchFamily="34" charset="0"/>
            </a:endParaRPr>
          </a:p>
        </p:txBody>
      </p:sp>
      <p:pic>
        <p:nvPicPr>
          <p:cNvPr id="70667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1125538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1970088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0670" name="Rectangle 14"/>
          <p:cNvSpPr>
            <a:spLocks noChangeArrowheads="1"/>
          </p:cNvSpPr>
          <p:nvPr/>
        </p:nvSpPr>
        <p:spPr bwMode="auto">
          <a:xfrm>
            <a:off x="281305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365760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0672" name="Rectangle 16"/>
          <p:cNvSpPr>
            <a:spLocks noChangeArrowheads="1"/>
          </p:cNvSpPr>
          <p:nvPr/>
        </p:nvSpPr>
        <p:spPr bwMode="auto">
          <a:xfrm>
            <a:off x="4502150" y="59436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3165475" y="4572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3:</a:t>
            </a:r>
          </a:p>
        </p:txBody>
      </p:sp>
      <p:sp>
        <p:nvSpPr>
          <p:cNvPr id="70674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0675" name="Oval 19"/>
          <p:cNvSpPr>
            <a:spLocks noChangeArrowheads="1"/>
          </p:cNvSpPr>
          <p:nvPr/>
        </p:nvSpPr>
        <p:spPr bwMode="auto">
          <a:xfrm>
            <a:off x="352425" y="47244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0676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0677" name="Oval 21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0678" name="AutoShape 22"/>
          <p:cNvSpPr>
            <a:spLocks noChangeArrowheads="1"/>
          </p:cNvSpPr>
          <p:nvPr/>
        </p:nvSpPr>
        <p:spPr bwMode="auto">
          <a:xfrm>
            <a:off x="5627688" y="5562600"/>
            <a:ext cx="2362200" cy="1143000"/>
          </a:xfrm>
          <a:prstGeom prst="cloudCallout">
            <a:avLst>
              <a:gd name="adj1" fmla="val 78972"/>
              <a:gd name="adj2" fmla="val 1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1195388" y="2590800"/>
            <a:ext cx="632460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990033"/>
                </a:solidFill>
                <a:latin typeface="Tahoma" pitchFamily="34" charset="0"/>
              </a:rPr>
              <a:t>h</a:t>
            </a:r>
            <a:r>
              <a:rPr lang="en-US" sz="2400" b="1" smtClean="0">
                <a:solidFill>
                  <a:srgbClr val="990033"/>
                </a:solidFill>
                <a:latin typeface="Tahoma" pitchFamily="34" charset="0"/>
              </a:rPr>
              <a:t>oa hồng</a:t>
            </a:r>
            <a:endParaRPr lang="en-US" sz="2400" b="1">
              <a:solidFill>
                <a:srgbClr val="990033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48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06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06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067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067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06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066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066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7068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 animBg="1"/>
      <p:bldP spid="70662" grpId="0" animBg="1"/>
      <p:bldP spid="70664" grpId="0" animBg="1"/>
      <p:bldP spid="70665" grpId="0" animBg="1"/>
      <p:bldP spid="70668" grpId="0" animBg="1"/>
      <p:bldP spid="70668" grpId="1" animBg="1"/>
      <p:bldP spid="70669" grpId="0" animBg="1"/>
      <p:bldP spid="70669" grpId="1" animBg="1"/>
      <p:bldP spid="70670" grpId="0" animBg="1"/>
      <p:bldP spid="70670" grpId="1" animBg="1"/>
      <p:bldP spid="70671" grpId="0" animBg="1"/>
      <p:bldP spid="70671" grpId="1" animBg="1"/>
      <p:bldP spid="70672" grpId="0" animBg="1"/>
      <p:bldP spid="70672" grpId="1" animBg="1"/>
      <p:bldP spid="70673" grpId="0"/>
      <p:bldP spid="70674" grpId="0" animBg="1"/>
      <p:bldP spid="70675" grpId="0" animBg="1"/>
      <p:bldP spid="70676" grpId="0" animBg="1"/>
      <p:bldP spid="70677" grpId="0" animBg="1"/>
      <p:bldP spid="70678" grpId="0" animBg="1"/>
      <p:bldP spid="7068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844550" y="1219200"/>
            <a:ext cx="7772400" cy="860425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None/>
            </a:pP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Chủ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ngữ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kể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Ai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thế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?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trả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lời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cho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câu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hỏi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DC1C57"/>
                </a:solidFill>
                <a:latin typeface="Times New Roman" pitchFamily="18" charset="0"/>
              </a:rPr>
              <a:t>nào</a:t>
            </a:r>
            <a:r>
              <a:rPr lang="en-US" sz="2800" b="1" dirty="0">
                <a:solidFill>
                  <a:srgbClr val="DC1C57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219200" y="2590800"/>
            <a:ext cx="6307138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</a:rPr>
              <a:t> </a:t>
            </a:r>
            <a:r>
              <a:rPr lang="en-US" sz="2400" b="1">
                <a:solidFill>
                  <a:srgbClr val="0000FF"/>
                </a:solidFill>
              </a:rPr>
              <a:t>Thế nào?</a:t>
            </a:r>
            <a:endParaRPr lang="en-US" sz="3200" b="1">
              <a:solidFill>
                <a:srgbClr val="0000CC"/>
              </a:solidFill>
            </a:endParaRPr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1266825" y="3886200"/>
            <a:ext cx="62293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CC"/>
                </a:solidFill>
              </a:rPr>
              <a:t>Cái gì?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195388" y="4991100"/>
            <a:ext cx="6448425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CC"/>
                </a:solidFill>
              </a:rPr>
              <a:t>Ai (cái gì, con gì) ? 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977900" y="2590800"/>
            <a:ext cx="2451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FF0000"/>
                </a:solidFill>
                <a:latin typeface="Tahoma" pitchFamily="34" charset="0"/>
              </a:rPr>
              <a:t> </a:t>
            </a:r>
            <a:endParaRPr lang="en-US" b="1"/>
          </a:p>
        </p:txBody>
      </p:sp>
      <p:pic>
        <p:nvPicPr>
          <p:cNvPr id="75787" name="Picture 11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591175"/>
            <a:ext cx="1079500" cy="1266825"/>
          </a:xfrm>
          <a:prstGeom prst="rect">
            <a:avLst/>
          </a:prstGeom>
          <a:noFill/>
        </p:spPr>
      </p:pic>
      <p:sp>
        <p:nvSpPr>
          <p:cNvPr id="75788" name="Rectangle 12"/>
          <p:cNvSpPr>
            <a:spLocks noChangeArrowheads="1"/>
          </p:cNvSpPr>
          <p:nvPr/>
        </p:nvSpPr>
        <p:spPr bwMode="auto">
          <a:xfrm>
            <a:off x="11953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5789" name="Rectangle 13"/>
          <p:cNvSpPr>
            <a:spLocks noChangeArrowheads="1"/>
          </p:cNvSpPr>
          <p:nvPr/>
        </p:nvSpPr>
        <p:spPr bwMode="auto">
          <a:xfrm>
            <a:off x="203993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5790" name="Rectangle 14"/>
          <p:cNvSpPr>
            <a:spLocks noChangeArrowheads="1"/>
          </p:cNvSpPr>
          <p:nvPr/>
        </p:nvSpPr>
        <p:spPr bwMode="auto">
          <a:xfrm>
            <a:off x="2884488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5791" name="Rectangle 15"/>
          <p:cNvSpPr>
            <a:spLocks noChangeArrowheads="1"/>
          </p:cNvSpPr>
          <p:nvPr/>
        </p:nvSpPr>
        <p:spPr bwMode="auto">
          <a:xfrm>
            <a:off x="372745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5792" name="Rectangle 16"/>
          <p:cNvSpPr>
            <a:spLocks noChangeArrowheads="1"/>
          </p:cNvSpPr>
          <p:nvPr/>
        </p:nvSpPr>
        <p:spPr bwMode="auto">
          <a:xfrm>
            <a:off x="4572000" y="60960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5793" name="Text Box 17"/>
          <p:cNvSpPr txBox="1">
            <a:spLocks noChangeArrowheads="1"/>
          </p:cNvSpPr>
          <p:nvPr/>
        </p:nvSpPr>
        <p:spPr bwMode="auto">
          <a:xfrm>
            <a:off x="3587750" y="381000"/>
            <a:ext cx="1905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 hỏi 4:</a:t>
            </a:r>
          </a:p>
        </p:txBody>
      </p:sp>
      <p:sp>
        <p:nvSpPr>
          <p:cNvPr id="75794" name="Oval 18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5795" name="Oval 19"/>
          <p:cNvSpPr>
            <a:spLocks noChangeArrowheads="1"/>
          </p:cNvSpPr>
          <p:nvPr/>
        </p:nvSpPr>
        <p:spPr bwMode="auto">
          <a:xfrm>
            <a:off x="381000" y="3810000"/>
            <a:ext cx="685800" cy="6858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5796" name="Oval 20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5797" name="AutoShape 21"/>
          <p:cNvSpPr>
            <a:spLocks noChangeArrowheads="1"/>
          </p:cNvSpPr>
          <p:nvPr/>
        </p:nvSpPr>
        <p:spPr bwMode="auto">
          <a:xfrm>
            <a:off x="5556250" y="5562600"/>
            <a:ext cx="2362200" cy="1143000"/>
          </a:xfrm>
          <a:prstGeom prst="cloudCallout">
            <a:avLst>
              <a:gd name="adj1" fmla="val 81949"/>
              <a:gd name="adj2" fmla="val 13472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24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H" pitchFamily="34" charset="0"/>
            </a:endParaRPr>
          </a:p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</a:t>
            </a:r>
          </a:p>
          <a:p>
            <a:pPr algn="ctr" eaLnBrk="1" hangingPunct="1"/>
            <a:endParaRPr lang="en-US" sz="2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.VnTime" pitchFamily="34" charset="0"/>
            </a:endParaRPr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1219200" y="5029200"/>
            <a:ext cx="63309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CC0000"/>
                </a:solidFill>
              </a:rPr>
              <a:t>Ai (cái gì, con gì) ?</a:t>
            </a:r>
          </a:p>
        </p:txBody>
      </p:sp>
      <p:sp>
        <p:nvSpPr>
          <p:cNvPr id="75799" name="Oval 23"/>
          <p:cNvSpPr>
            <a:spLocks noChangeArrowheads="1"/>
          </p:cNvSpPr>
          <p:nvPr/>
        </p:nvSpPr>
        <p:spPr bwMode="auto">
          <a:xfrm>
            <a:off x="407988" y="4953000"/>
            <a:ext cx="631825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28647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57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5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5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57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57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57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57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57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57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578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5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57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757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770" decel="1000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770" decel="100000"/>
                                        <p:tgtEl>
                                          <p:spTgt spid="757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27" dur="77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9" dur="770" fill="hold"/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1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770" decel="1000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770" decel="100000"/>
                                        <p:tgtEl>
                                          <p:spTgt spid="7579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6" dur="77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8" dur="77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3" dur="2000" fill="hold"/>
                                        <p:tgtEl>
                                          <p:spTgt spid="757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 animBg="1"/>
      <p:bldP spid="75782" grpId="0" animBg="1"/>
      <p:bldP spid="75784" grpId="0" animBg="1"/>
      <p:bldP spid="75785" grpId="0" animBg="1"/>
      <p:bldP spid="75788" grpId="0" animBg="1"/>
      <p:bldP spid="75788" grpId="1" animBg="1"/>
      <p:bldP spid="75789" grpId="0" animBg="1"/>
      <p:bldP spid="75789" grpId="1" animBg="1"/>
      <p:bldP spid="75790" grpId="0" animBg="1"/>
      <p:bldP spid="75790" grpId="1" animBg="1"/>
      <p:bldP spid="75791" grpId="0" animBg="1"/>
      <p:bldP spid="75791" grpId="1" animBg="1"/>
      <p:bldP spid="75792" grpId="0" animBg="1"/>
      <p:bldP spid="75792" grpId="1" animBg="1"/>
      <p:bldP spid="75793" grpId="0"/>
      <p:bldP spid="75794" grpId="0" animBg="1"/>
      <p:bldP spid="75795" grpId="0" animBg="1"/>
      <p:bldP spid="75796" grpId="0" animBg="1"/>
      <p:bldP spid="75796" grpId="1" animBg="1"/>
      <p:bldP spid="75797" grpId="0" animBg="1"/>
      <p:bldP spid="75798" grpId="0" animBg="1"/>
      <p:bldP spid="75799" grpId="0" animBg="1"/>
      <p:bldP spid="75799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3" name="Rectangle 3"/>
          <p:cNvSpPr>
            <a:spLocks noChangeArrowheads="1"/>
          </p:cNvSpPr>
          <p:nvPr/>
        </p:nvSpPr>
        <p:spPr bwMode="auto">
          <a:xfrm>
            <a:off x="0" y="-28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1055688" y="1219200"/>
            <a:ext cx="6329362" cy="1015663"/>
          </a:xfrm>
          <a:prstGeom prst="rect">
            <a:avLst/>
          </a:prstGeom>
          <a:gradFill rotWithShape="1">
            <a:gsLst>
              <a:gs pos="0">
                <a:srgbClr val="FFFF00">
                  <a:gamma/>
                  <a:shade val="46275"/>
                  <a:invGamma/>
                </a:srgbClr>
              </a:gs>
              <a:gs pos="50000">
                <a:srgbClr val="FFFF00"/>
              </a:gs>
              <a:gs pos="100000">
                <a:srgbClr val="FFFF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smtClean="0">
                <a:solidFill>
                  <a:srgbClr val="FF3300"/>
                </a:solidFill>
                <a:latin typeface="Tahoma" pitchFamily="34" charset="0"/>
              </a:rPr>
              <a:t>Chủ </a:t>
            </a:r>
            <a:r>
              <a:rPr lang="en-US" sz="2800" b="1">
                <a:solidFill>
                  <a:srgbClr val="FF3300"/>
                </a:solidFill>
                <a:latin typeface="Tahoma" pitchFamily="34" charset="0"/>
              </a:rPr>
              <a:t>ngữ trong câu </a:t>
            </a:r>
            <a:r>
              <a:rPr lang="en-US" sz="2800" b="1" smtClean="0">
                <a:solidFill>
                  <a:srgbClr val="FF3300"/>
                </a:solidFill>
                <a:latin typeface="Tahoma" pitchFamily="34" charset="0"/>
              </a:rPr>
              <a:t>“ Dáng cây hoa hồng mảnh mai.” là:</a:t>
            </a:r>
            <a:endParaRPr lang="en-US" sz="2800" b="1">
              <a:solidFill>
                <a:srgbClr val="FF3300"/>
              </a:solidFill>
              <a:latin typeface="Tahoma" pitchFamily="34" charset="0"/>
            </a:endParaRP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125538" y="2590800"/>
            <a:ext cx="6102350" cy="579438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  <a:latin typeface="Tahoma" pitchFamily="34" charset="0"/>
              </a:rPr>
              <a:t>Dáng cây</a:t>
            </a:r>
            <a:r>
              <a:rPr lang="en-US" sz="3200" b="1" smtClean="0">
                <a:solidFill>
                  <a:srgbClr val="0000FF"/>
                </a:solidFill>
                <a:latin typeface="Tahoma" pitchFamily="34" charset="0"/>
              </a:rPr>
              <a:t> </a:t>
            </a:r>
            <a:endParaRPr lang="en-US" sz="32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0" y="3200400"/>
            <a:ext cx="2362200" cy="13731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n-US" sz="2800" b="1">
                <a:solidFill>
                  <a:schemeClr val="bg1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n-US" sz="2800" b="1">
              <a:solidFill>
                <a:schemeClr val="bg1"/>
              </a:solidFill>
              <a:latin typeface="Tahoma" pitchFamily="34" charset="0"/>
            </a:endParaRP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1247775" y="3840163"/>
            <a:ext cx="5886450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0000FF"/>
                </a:solidFill>
                <a:latin typeface="Tahoma" pitchFamily="34" charset="0"/>
              </a:rPr>
              <a:t>Dáng cây hoa hồng</a:t>
            </a:r>
            <a:endParaRPr lang="en-US" sz="2400" b="1">
              <a:solidFill>
                <a:srgbClr val="0000FF"/>
              </a:solidFill>
              <a:latin typeface="Tahoma" pitchFamily="34" charset="0"/>
            </a:endParaRP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219200" y="4983163"/>
            <a:ext cx="5884863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>
                <a:solidFill>
                  <a:srgbClr val="0000FF"/>
                </a:solidFill>
                <a:latin typeface="Tahoma" pitchFamily="34" charset="0"/>
              </a:rPr>
              <a:t>h</a:t>
            </a:r>
            <a:r>
              <a:rPr lang="en-US" sz="2400" b="1" smtClean="0">
                <a:solidFill>
                  <a:srgbClr val="0000FF"/>
                </a:solidFill>
                <a:latin typeface="Tahoma" pitchFamily="34" charset="0"/>
              </a:rPr>
              <a:t>oa hồng</a:t>
            </a:r>
            <a:endParaRPr lang="en-US" sz="2400" b="1">
              <a:solidFill>
                <a:srgbClr val="0000FF"/>
              </a:solidFill>
              <a:latin typeface="Tahoma" pitchFamily="34" charset="0"/>
            </a:endParaRPr>
          </a:p>
        </p:txBody>
      </p:sp>
      <p:pic>
        <p:nvPicPr>
          <p:cNvPr id="76810" name="Picture 10" descr="dongho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5591175"/>
            <a:ext cx="1079500" cy="1266825"/>
          </a:xfrm>
          <a:prstGeom prst="rect">
            <a:avLst/>
          </a:prstGeom>
          <a:noFill/>
        </p:spPr>
      </p:pic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12192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20574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28956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6814" name="Rectangle 14"/>
          <p:cNvSpPr>
            <a:spLocks noChangeArrowheads="1"/>
          </p:cNvSpPr>
          <p:nvPr/>
        </p:nvSpPr>
        <p:spPr bwMode="auto">
          <a:xfrm>
            <a:off x="37338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76815" name="Rectangle 15"/>
          <p:cNvSpPr>
            <a:spLocks noChangeArrowheads="1"/>
          </p:cNvSpPr>
          <p:nvPr/>
        </p:nvSpPr>
        <p:spPr bwMode="auto">
          <a:xfrm>
            <a:off x="4572000" y="6172200"/>
            <a:ext cx="838200" cy="457200"/>
          </a:xfrm>
          <a:prstGeom prst="rect">
            <a:avLst/>
          </a:prstGeom>
          <a:gradFill rotWithShape="1">
            <a:gsLst>
              <a:gs pos="0">
                <a:srgbClr val="FF00FF"/>
              </a:gs>
              <a:gs pos="50000">
                <a:srgbClr val="FF00FF">
                  <a:gamma/>
                  <a:shade val="0"/>
                  <a:invGamma/>
                </a:srgbClr>
              </a:gs>
              <a:gs pos="100000">
                <a:srgbClr val="FF00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bg1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3200400" y="304800"/>
            <a:ext cx="190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en-US" sz="2800" b="1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Câu hỏi 5:</a:t>
            </a:r>
            <a:endParaRPr lang="en-US" sz="2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76817" name="Oval 17"/>
          <p:cNvSpPr>
            <a:spLocks noChangeArrowheads="1"/>
          </p:cNvSpPr>
          <p:nvPr/>
        </p:nvSpPr>
        <p:spPr bwMode="auto">
          <a:xfrm>
            <a:off x="381000" y="2590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A</a:t>
            </a:r>
          </a:p>
        </p:txBody>
      </p:sp>
      <p:sp>
        <p:nvSpPr>
          <p:cNvPr id="76818" name="Oval 18"/>
          <p:cNvSpPr>
            <a:spLocks noChangeArrowheads="1"/>
          </p:cNvSpPr>
          <p:nvPr/>
        </p:nvSpPr>
        <p:spPr bwMode="auto">
          <a:xfrm>
            <a:off x="381000" y="49530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C</a:t>
            </a:r>
          </a:p>
        </p:txBody>
      </p:sp>
      <p:sp>
        <p:nvSpPr>
          <p:cNvPr id="76819" name="Oval 19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0" name="Oval 20"/>
          <p:cNvSpPr>
            <a:spLocks noChangeArrowheads="1"/>
          </p:cNvSpPr>
          <p:nvPr/>
        </p:nvSpPr>
        <p:spPr bwMode="auto">
          <a:xfrm>
            <a:off x="381000" y="3733800"/>
            <a:ext cx="685800" cy="609600"/>
          </a:xfrm>
          <a:prstGeom prst="ellipse">
            <a:avLst/>
          </a:prstGeom>
          <a:solidFill>
            <a:schemeClr val="accent1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1" name="AutoShape 21"/>
          <p:cNvSpPr>
            <a:spLocks noChangeArrowheads="1"/>
          </p:cNvSpPr>
          <p:nvPr/>
        </p:nvSpPr>
        <p:spPr bwMode="auto">
          <a:xfrm>
            <a:off x="6019800" y="5486400"/>
            <a:ext cx="2286000" cy="1143000"/>
          </a:xfrm>
          <a:prstGeom prst="cloudCallout">
            <a:avLst>
              <a:gd name="adj1" fmla="val 80417"/>
              <a:gd name="adj2" fmla="val 26111"/>
            </a:avLst>
          </a:prstGeom>
          <a:solidFill>
            <a:srgbClr val="FFFF99"/>
          </a:solidFill>
          <a:ln w="9525">
            <a:solidFill>
              <a:srgbClr val="FF990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lang="en-US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.VnTimeH" pitchFamily="34" charset="0"/>
              </a:rPr>
              <a:t>HÕt giê   </a:t>
            </a:r>
          </a:p>
        </p:txBody>
      </p:sp>
      <p:sp>
        <p:nvSpPr>
          <p:cNvPr id="76822" name="Oval 22"/>
          <p:cNvSpPr>
            <a:spLocks noChangeArrowheads="1"/>
          </p:cNvSpPr>
          <p:nvPr/>
        </p:nvSpPr>
        <p:spPr bwMode="auto">
          <a:xfrm>
            <a:off x="381000" y="3751263"/>
            <a:ext cx="685800" cy="609600"/>
          </a:xfrm>
          <a:prstGeom prst="ellipse">
            <a:avLst/>
          </a:prstGeom>
          <a:solidFill>
            <a:srgbClr val="970338"/>
          </a:solidFill>
          <a:ln w="57150" cmpd="thickThin" algn="ctr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FF00"/>
                </a:solidFill>
                <a:latin typeface="Tahoma" pitchFamily="34" charset="0"/>
              </a:rPr>
              <a:t>B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1219200" y="3810000"/>
            <a:ext cx="5980113" cy="457200"/>
          </a:xfrm>
          <a:prstGeom prst="rect">
            <a:avLst/>
          </a:prstGeom>
          <a:gradFill rotWithShape="1">
            <a:gsLst>
              <a:gs pos="0">
                <a:srgbClr val="CCCC00">
                  <a:gamma/>
                  <a:shade val="46275"/>
                  <a:invGamma/>
                </a:srgbClr>
              </a:gs>
              <a:gs pos="50000">
                <a:srgbClr val="CCCC00"/>
              </a:gs>
              <a:gs pos="100000">
                <a:srgbClr val="CCCC00">
                  <a:gamma/>
                  <a:shade val="46275"/>
                  <a:invGamma/>
                </a:srgbClr>
              </a:gs>
            </a:gsLst>
            <a:lin ang="5400000" scaled="1"/>
          </a:gradFill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2400" b="1" smtClean="0">
                <a:solidFill>
                  <a:srgbClr val="990033"/>
                </a:solidFill>
                <a:latin typeface="Tahoma" pitchFamily="34" charset="0"/>
              </a:rPr>
              <a:t>Dáng cây hoa hồng</a:t>
            </a:r>
            <a:endParaRPr lang="en-US" sz="2400" b="1">
              <a:solidFill>
                <a:srgbClr val="990033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164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70" decel="100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770" decel="100000"/>
                                        <p:tgtEl>
                                          <p:spTgt spid="7680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" dur="77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7681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768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7681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7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768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770" decel="100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770" decel="100000"/>
                                        <p:tgtEl>
                                          <p:spTgt spid="768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7680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10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1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4" dur="10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500"/>
                            </p:stCondLst>
                            <p:childTnLst>
                              <p:par>
                                <p:cTn id="107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1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4500"/>
                            </p:stCondLst>
                            <p:childTnLst>
                              <p:par>
                                <p:cTn id="111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2" dur="1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7" dur="1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REC04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770" decel="1000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770" decel="100000"/>
                                        <p:tgtEl>
                                          <p:spTgt spid="768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1" dur="77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3" dur="770" fill="hold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770" decel="1000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770" decel="100000"/>
                                        <p:tgtEl>
                                          <p:spTgt spid="768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40" dur="77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770" fill="hold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 animBg="1"/>
      <p:bldP spid="76806" grpId="0" animBg="1"/>
      <p:bldP spid="76808" grpId="0" animBg="1"/>
      <p:bldP spid="76809" grpId="0" animBg="1"/>
      <p:bldP spid="76811" grpId="0" animBg="1"/>
      <p:bldP spid="76811" grpId="1" animBg="1"/>
      <p:bldP spid="76812" grpId="0" animBg="1"/>
      <p:bldP spid="76812" grpId="1" animBg="1"/>
      <p:bldP spid="76813" grpId="0" animBg="1"/>
      <p:bldP spid="76813" grpId="1" animBg="1"/>
      <p:bldP spid="76814" grpId="0" animBg="1"/>
      <p:bldP spid="76814" grpId="1" animBg="1"/>
      <p:bldP spid="76815" grpId="0" animBg="1"/>
      <p:bldP spid="76815" grpId="1" animBg="1"/>
      <p:bldP spid="76816" grpId="0"/>
      <p:bldP spid="76817" grpId="0" animBg="1"/>
      <p:bldP spid="76818" grpId="0" animBg="1"/>
      <p:bldP spid="76819" grpId="0" animBg="1"/>
      <p:bldP spid="76821" grpId="0" animBg="1"/>
      <p:bldP spid="768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3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19200"/>
          </a:xfrm>
          <a:prstGeom prst="notchedRightArrow">
            <a:avLst>
              <a:gd name="adj1" fmla="val 100000"/>
              <a:gd name="adj2" fmla="val 103819"/>
            </a:avLst>
          </a:prstGeom>
          <a:solidFill>
            <a:schemeClr val="accent1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ctr"/>
            <a:r>
              <a:rPr lang="en-US" b="1">
                <a:latin typeface=".VnTimeH" pitchFamily="34" charset="0"/>
              </a:rPr>
              <a:t>BµI tËp vÒ nhµ</a:t>
            </a:r>
            <a:endParaRPr lang="en-US" b="1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178800" cy="3390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3600">
                <a:latin typeface=".VnTime" pitchFamily="34" charset="0"/>
              </a:rPr>
              <a:t>		   </a:t>
            </a:r>
            <a:r>
              <a:rPr lang="en-US" sz="3600" b="1">
                <a:solidFill>
                  <a:srgbClr val="FF0000"/>
                </a:solidFill>
                <a:latin typeface=".VnTime" pitchFamily="34" charset="0"/>
              </a:rPr>
              <a:t>Häc thuéc lßng ghi nhí.</a:t>
            </a:r>
          </a:p>
          <a:p>
            <a:pPr>
              <a:buNone/>
            </a:pPr>
            <a:r>
              <a:rPr lang="en-US" sz="3600">
                <a:latin typeface=".VnTime" pitchFamily="34" charset="0"/>
              </a:rPr>
              <a:t>		 </a:t>
            </a:r>
            <a:r>
              <a:rPr lang="en-US" sz="3600" smtClean="0">
                <a:latin typeface=".VnTime" pitchFamily="34" charset="0"/>
              </a:rPr>
              <a:t> </a:t>
            </a:r>
            <a:r>
              <a:rPr lang="en-US" sz="3600" b="1">
                <a:latin typeface="Times New Roman"/>
                <a:ea typeface="Calibri"/>
                <a:cs typeface="Times New Roman"/>
              </a:rPr>
              <a:t>Viết một đoạn văn dài  5 -7 câu kể về các bạn trong tổ của em. Trong đó có dùng câu kể Ai thế nào ? </a:t>
            </a:r>
            <a:endParaRPr lang="en-US" sz="3600" b="1">
              <a:ea typeface="Calibri"/>
              <a:cs typeface="Times New Roman"/>
            </a:endParaRPr>
          </a:p>
        </p:txBody>
      </p:sp>
      <p:sp>
        <p:nvSpPr>
          <p:cNvPr id="51204" name="AutoShape 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0" y="5410200"/>
            <a:ext cx="2209800" cy="1447800"/>
          </a:xfrm>
          <a:prstGeom prst="actionButtonForwardNex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endParaRPr kumimoji="1" lang="en-US" sz="3600">
              <a:solidFill>
                <a:srgbClr val="5E574E"/>
              </a:solidFill>
              <a:latin typeface=".VnTime" pitchFamily="34" charset="0"/>
            </a:endParaRPr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838200" y="2438400"/>
          <a:ext cx="6508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Clip" r:id="rId3" imgW="2979360" imgH="2795040" progId="MS_ClipArt_Gallery.2">
                  <p:embed/>
                </p:oleObj>
              </mc:Choice>
              <mc:Fallback>
                <p:oleObj name="Clip" r:id="rId3" imgW="2979360" imgH="27950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438400"/>
                        <a:ext cx="6508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914400" y="3276600"/>
          <a:ext cx="6508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Clip" r:id="rId5" imgW="2979360" imgH="2795040" progId="MS_ClipArt_Gallery.2">
                  <p:embed/>
                </p:oleObj>
              </mc:Choice>
              <mc:Fallback>
                <p:oleObj name="Clip" r:id="rId5" imgW="2979360" imgH="279504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65087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8305800" y="64008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kumimoji="1" lang="en-US" sz="2400" b="1">
                <a:solidFill>
                  <a:srgbClr val="000000"/>
                </a:solidFill>
                <a:latin typeface="Times New Roman" pitchFamily="18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656102850"/>
      </p:ext>
    </p:extLst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nimBg="1" autoUpdateAnimBg="0"/>
      <p:bldP spid="5120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3"/>
          <p:cNvSpPr txBox="1">
            <a:spLocks noChangeArrowheads="1"/>
          </p:cNvSpPr>
          <p:nvPr/>
        </p:nvSpPr>
        <p:spPr bwMode="auto">
          <a:xfrm>
            <a:off x="0" y="1600200"/>
            <a:ext cx="9144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chemeClr val="tx2"/>
                </a:solidFill>
                <a:latin typeface="VNI-Cooper" pitchFamily="2" charset="0"/>
              </a:rPr>
              <a:t>Chuùc caùc em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5400" b="1">
                <a:solidFill>
                  <a:schemeClr val="tx2"/>
                </a:solidFill>
                <a:latin typeface="VNI-Cooper" pitchFamily="2" charset="0"/>
              </a:rPr>
              <a:t>Chaêm ngoan, hoïc gioûi</a:t>
            </a:r>
          </a:p>
        </p:txBody>
      </p:sp>
      <p:pic>
        <p:nvPicPr>
          <p:cNvPr id="77829" name="Picture 4" descr="xmaslights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95400"/>
            <a:ext cx="81534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0" name="Picture 5" descr="xmaslights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4419600"/>
            <a:ext cx="81534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1" name="Picture 7" descr="FIREWRK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403725"/>
            <a:ext cx="36988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2" name="Picture 8" descr="images[2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419600"/>
            <a:ext cx="2667000" cy="2438400"/>
          </a:xfrm>
          <a:prstGeom prst="rect">
            <a:avLst/>
          </a:prstGeom>
          <a:noFill/>
        </p:spPr>
      </p:pic>
      <p:pic>
        <p:nvPicPr>
          <p:cNvPr id="77833" name="Picture 9" descr="Hoa phượ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0"/>
            <a:ext cx="2286000" cy="1981200"/>
          </a:xfrm>
          <a:prstGeom prst="rect">
            <a:avLst/>
          </a:prstGeom>
          <a:noFill/>
        </p:spPr>
      </p:pic>
      <p:pic>
        <p:nvPicPr>
          <p:cNvPr id="77834" name="Picture 10" descr="Picture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1981200" cy="1333500"/>
          </a:xfrm>
          <a:prstGeom prst="rect">
            <a:avLst/>
          </a:prstGeom>
          <a:noFill/>
        </p:spPr>
      </p:pic>
      <p:pic>
        <p:nvPicPr>
          <p:cNvPr id="77835" name="Picture 11" descr="Picture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7162800" y="5524500"/>
            <a:ext cx="1981200" cy="133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397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1" name="Picture 64" descr="2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30213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5124" name="Picture 6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" name="Picture 7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26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5127" name="Picture 9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8" name="Picture 10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9" name="Picture 11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30" name="Picture 12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381000" y="652471"/>
            <a:ext cx="8763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 smtClean="0">
                <a:solidFill>
                  <a:srgbClr val="FF0000"/>
                </a:solidFill>
                <a:latin typeface="Comic Sans MS" pitchFamily="66" charset="0"/>
              </a:rPr>
              <a:t>Khởi động</a:t>
            </a:r>
            <a:endParaRPr lang="en-US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2286000" y="2208074"/>
            <a:ext cx="6121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1.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Câu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kể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1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Ai </a:t>
            </a:r>
            <a:r>
              <a:rPr kumimoji="0" lang="en-US" sz="3600" b="1" i="1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thế nào ? </a:t>
            </a:r>
            <a:r>
              <a:rPr kumimoji="0" lang="en-US" sz="3600" b="1" i="1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ó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mấy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bộ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phận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?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Đó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là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những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bộ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phận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36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nào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?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87261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0" y="1295400"/>
            <a:ext cx="2819400" cy="1066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495482" y="1066800"/>
            <a:ext cx="4343400" cy="21336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Ai (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95482" y="4114800"/>
            <a:ext cx="4810318" cy="1981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Oval 7"/>
          <p:cNvSpPr/>
          <p:nvPr/>
        </p:nvSpPr>
        <p:spPr>
          <a:xfrm>
            <a:off x="-685800" y="3124200"/>
            <a:ext cx="4038600" cy="1066800"/>
          </a:xfrm>
          <a:prstGeom prst="ellipse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Left Arrow 9"/>
          <p:cNvSpPr/>
          <p:nvPr/>
        </p:nvSpPr>
        <p:spPr>
          <a:xfrm rot="12625578">
            <a:off x="2142629" y="4462847"/>
            <a:ext cx="1452349" cy="458788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66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Left Arrow 10"/>
          <p:cNvSpPr/>
          <p:nvPr/>
        </p:nvSpPr>
        <p:spPr>
          <a:xfrm rot="8453483">
            <a:off x="2020364" y="2507123"/>
            <a:ext cx="1626763" cy="460375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FF66FF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8784560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85800" y="533400"/>
            <a:ext cx="77724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/>
              <a:t>2</a:t>
            </a:r>
            <a:r>
              <a:rPr lang="en-US" sz="3600" b="1" smtClean="0"/>
              <a:t>. Chủ</a:t>
            </a:r>
            <a:r>
              <a:rPr lang="en-US" sz="3600" b="1"/>
              <a:t> </a:t>
            </a:r>
            <a:r>
              <a:rPr lang="en-US" sz="3600" b="1" smtClean="0"/>
              <a:t>ngữ trong câu </a:t>
            </a:r>
            <a:r>
              <a:rPr lang="en-US" sz="3600" b="1" dirty="0" err="1"/>
              <a:t>kể</a:t>
            </a:r>
            <a:r>
              <a:rPr lang="en-US" sz="3600" b="1" dirty="0"/>
              <a:t> </a:t>
            </a:r>
            <a:r>
              <a:rPr lang="en-US" sz="3600" b="1" i="1"/>
              <a:t>Ai </a:t>
            </a:r>
            <a:r>
              <a:rPr lang="en-US" sz="3600" b="1" i="1" smtClean="0"/>
              <a:t>thế nào ? biểu thị nội dung gì </a:t>
            </a:r>
            <a:r>
              <a:rPr lang="en-US" sz="3600" b="1" smtClean="0"/>
              <a:t>? Chúng do những từ ngữ nào tạo thành?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264300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88"/>
          <p:cNvSpPr txBox="1">
            <a:spLocks noChangeArrowheads="1"/>
          </p:cNvSpPr>
          <p:nvPr/>
        </p:nvSpPr>
        <p:spPr bwMode="auto">
          <a:xfrm>
            <a:off x="3635375" y="3130550"/>
            <a:ext cx="1800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0243" name="Text Box 215"/>
          <p:cNvSpPr txBox="1">
            <a:spLocks noChangeArrowheads="1"/>
          </p:cNvSpPr>
          <p:nvPr/>
        </p:nvSpPr>
        <p:spPr bwMode="auto">
          <a:xfrm>
            <a:off x="-31376" y="1838326"/>
            <a:ext cx="88931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0" y="381000"/>
            <a:ext cx="2819400" cy="1066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95263" y="1905000"/>
            <a:ext cx="8262937" cy="3352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195263" y="2132013"/>
            <a:ext cx="826293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1. Chủ ngữ của câu kể </a:t>
            </a:r>
            <a:r>
              <a:rPr lang="en-US" sz="3000" b="1" i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Ai thế nào?</a:t>
            </a:r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chỉ những sự vật có 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đặc điểm</a:t>
            </a:r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 chất </a:t>
            </a:r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hoặc 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trạng thái </a:t>
            </a:r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được nêu ở vị ngữ.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04800" y="3810000"/>
            <a:ext cx="76660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2. Chủ ngữ thường do 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 từ </a:t>
            </a:r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( hoặc </a:t>
            </a:r>
            <a:r>
              <a:rPr lang="en-US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cụm danh từ)</a:t>
            </a:r>
            <a:r>
              <a:rPr lang="en-US" sz="3000" b="1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 tạo thành.</a:t>
            </a:r>
            <a:endParaRPr lang="vi-VN" sz="300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40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5800" y="5334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/>
              <a:t>3</a:t>
            </a:r>
            <a:r>
              <a:rPr lang="en-US" sz="3600" b="1" smtClean="0"/>
              <a:t>. Tìm chủ ngữ trong câu sau</a:t>
            </a:r>
            <a:r>
              <a:rPr lang="en-US" sz="3600" b="1" i="1" smtClean="0"/>
              <a:t>: </a:t>
            </a:r>
            <a:endParaRPr lang="en-US" sz="36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4800" y="1676400"/>
            <a:ext cx="838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en-US" sz="3600" b="1" smtClean="0">
                <a:solidFill>
                  <a:srgbClr val="FF0000"/>
                </a:solidFill>
              </a:rPr>
              <a:t>a. Hà rất thông minh lại còn chăm chỉ nữa.</a:t>
            </a:r>
            <a:r>
              <a:rPr lang="en-US" sz="3600" b="1" i="1" smtClean="0"/>
              <a:t> </a:t>
            </a:r>
            <a:endParaRPr lang="en-US" sz="3600" b="1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371600" y="2111115"/>
            <a:ext cx="762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38200" y="2646191"/>
            <a:ext cx="4572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2000" y="27432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2600" y="42672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Chủ ngữ là người, do danh từ tạo thành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0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5800" y="533400"/>
            <a:ext cx="777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 dirty="0"/>
              <a:t>3</a:t>
            </a:r>
            <a:r>
              <a:rPr lang="en-US" sz="3600" b="1" smtClean="0"/>
              <a:t>. Tìm chủ ngữ trong câu sau</a:t>
            </a:r>
            <a:r>
              <a:rPr lang="en-US" sz="3600" b="1" i="1" smtClean="0"/>
              <a:t>: </a:t>
            </a:r>
            <a:endParaRPr lang="en-US" sz="3600" b="1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18565" y="1676400"/>
            <a:ext cx="77724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  <a:spcBef>
                <a:spcPct val="50000"/>
              </a:spcBef>
            </a:pPr>
            <a:r>
              <a:rPr lang="en-US" sz="3600" b="1" smtClean="0">
                <a:solidFill>
                  <a:srgbClr val="FF0000"/>
                </a:solidFill>
              </a:rPr>
              <a:t>b.Buổi sáng mùa thu,  bầu trời trong xanh.</a:t>
            </a:r>
            <a:r>
              <a:rPr lang="en-US" sz="3600" b="1" i="1" smtClean="0"/>
              <a:t> </a:t>
            </a:r>
            <a:endParaRPr lang="en-US" sz="3600" b="1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7086600" y="2111115"/>
            <a:ext cx="76200" cy="609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486400" y="2646191"/>
            <a:ext cx="1524000" cy="1040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9800" y="26670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52600" y="4267200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Chủ ngữ là sự vật, do danh từ tạo thành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23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8" grpId="0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1" name="Picture 64" descr="2b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30213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5124" name="Picture 6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" name="Picture 7" descr="GRANS02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126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5127" name="Picture 9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8" name="Picture 10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9" name="Picture 11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30" name="Picture 12" descr="BD21325_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590800" y="652471"/>
            <a:ext cx="5257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7200" b="1" smtClean="0">
                <a:solidFill>
                  <a:srgbClr val="FF0000"/>
                </a:solidFill>
                <a:latin typeface="Comic Sans MS" pitchFamily="66" charset="0"/>
              </a:rPr>
              <a:t>Luyện tập</a:t>
            </a:r>
            <a:endParaRPr lang="en-US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17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.VnTime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en-US" sz="36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1061</Words>
  <Application>Microsoft Office PowerPoint</Application>
  <PresentationFormat>On-screen Show (4:3)</PresentationFormat>
  <Paragraphs>183</Paragraphs>
  <Slides>24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Office Theme</vt:lpstr>
      <vt:lpstr>Default Design</vt:lpstr>
      <vt:lpstr>Contemporary Portrait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BµI tËp vÒ nhµ</vt:lpstr>
      <vt:lpstr>PowerPoint Presentation</vt:lpstr>
    </vt:vector>
  </TitlesOfParts>
  <Company>Van Nhat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25</cp:revision>
  <dcterms:created xsi:type="dcterms:W3CDTF">2020-04-13T12:14:10Z</dcterms:created>
  <dcterms:modified xsi:type="dcterms:W3CDTF">2020-04-15T15:02:13Z</dcterms:modified>
</cp:coreProperties>
</file>