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302" r:id="rId2"/>
    <p:sldId id="294" r:id="rId3"/>
    <p:sldId id="330" r:id="rId4"/>
    <p:sldId id="332" r:id="rId5"/>
    <p:sldId id="316" r:id="rId6"/>
    <p:sldId id="331" r:id="rId7"/>
    <p:sldId id="318" r:id="rId8"/>
    <p:sldId id="333" r:id="rId9"/>
    <p:sldId id="317"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66"/>
    <a:srgbClr val="FF0066"/>
    <a:srgbClr val="FFFF66"/>
    <a:srgbClr val="FFCC99"/>
    <a:srgbClr val="3333CC"/>
    <a:srgbClr val="FF3300"/>
    <a:srgbClr val="FFCCCC"/>
    <a:srgbClr val="004EEA"/>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452"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138F03-0EAB-498C-A4C8-2915EA41D859}" type="datetimeFigureOut">
              <a:rPr lang="en-US" smtClean="0"/>
              <a:pPr/>
              <a:t>9/16/2020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CA3821-A0E8-4FBC-A402-9755306A7350}" type="slidenum">
              <a:rPr lang="en-US" smtClean="0"/>
              <a:pPr/>
              <a:t>‹#›</a:t>
            </a:fld>
            <a:endParaRPr lang="en-US"/>
          </a:p>
        </p:txBody>
      </p:sp>
    </p:spTree>
    <p:extLst>
      <p:ext uri="{BB962C8B-B14F-4D97-AF65-F5344CB8AC3E}">
        <p14:creationId xmlns:p14="http://schemas.microsoft.com/office/powerpoint/2010/main" val="2104291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9442467-ABA7-476D-BFF4-23CE0C43359B}" type="slidenum">
              <a:rPr lang="en-US">
                <a:cs typeface="Arial" charset="0"/>
              </a:rPr>
              <a:pPr/>
              <a:t>1</a:t>
            </a:fld>
            <a:endParaRPr lang="en-US">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38CADF9-E620-4991-80F3-67BAC34450D8}"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208146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DF9-E620-4991-80F3-67BAC34450D8}"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145601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DF9-E620-4991-80F3-67BAC34450D8}"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518623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8CADF9-E620-4991-80F3-67BAC34450D8}"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173612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8CADF9-E620-4991-80F3-67BAC34450D8}"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42097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8CADF9-E620-4991-80F3-67BAC34450D8}"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23104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8CADF9-E620-4991-80F3-67BAC34450D8}" type="datetimeFigureOut">
              <a:rPr lang="en-US" smtClean="0"/>
              <a:pPr/>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814559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8CADF9-E620-4991-80F3-67BAC34450D8}" type="datetimeFigureOut">
              <a:rPr lang="en-US" smtClean="0"/>
              <a:pPr/>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61336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CADF9-E620-4991-80F3-67BAC34450D8}" type="datetimeFigureOut">
              <a:rPr lang="en-US" smtClean="0"/>
              <a:pPr/>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153548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8CADF9-E620-4991-80F3-67BAC34450D8}"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329934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8CADF9-E620-4991-80F3-67BAC34450D8}"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44B5A-7A40-40EE-A50E-42C662DAF8CF}" type="slidenum">
              <a:rPr lang="en-US" smtClean="0"/>
              <a:pPr/>
              <a:t>‹#›</a:t>
            </a:fld>
            <a:endParaRPr lang="en-US"/>
          </a:p>
        </p:txBody>
      </p:sp>
    </p:spTree>
    <p:extLst>
      <p:ext uri="{BB962C8B-B14F-4D97-AF65-F5344CB8AC3E}">
        <p14:creationId xmlns:p14="http://schemas.microsoft.com/office/powerpoint/2010/main" val="4021632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CADF9-E620-4991-80F3-67BAC34450D8}" type="datetimeFigureOut">
              <a:rPr lang="en-US" smtClean="0"/>
              <a:pPr/>
              <a:t>9/16/2020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44B5A-7A40-40EE-A50E-42C662DAF8CF}" type="slidenum">
              <a:rPr lang="en-US" smtClean="0"/>
              <a:pPr/>
              <a:t>‹#›</a:t>
            </a:fld>
            <a:endParaRPr lang="en-US"/>
          </a:p>
        </p:txBody>
      </p:sp>
    </p:spTree>
    <p:extLst>
      <p:ext uri="{BB962C8B-B14F-4D97-AF65-F5344CB8AC3E}">
        <p14:creationId xmlns:p14="http://schemas.microsoft.com/office/powerpoint/2010/main" val="23965084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8"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2055" name="Rectangle 1"/>
          <p:cNvSpPr>
            <a:spLocks noChangeArrowheads="1"/>
          </p:cNvSpPr>
          <p:nvPr/>
        </p:nvSpPr>
        <p:spPr bwMode="auto">
          <a:xfrm>
            <a:off x="477961" y="1484784"/>
            <a:ext cx="80010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3200" b="1" dirty="0" err="1">
                <a:latin typeface="Century Schoolbook" pitchFamily="18" charset="0"/>
                <a:cs typeface="Times New Roman" pitchFamily="18" charset="0"/>
              </a:rPr>
              <a:t>Tiếng</a:t>
            </a:r>
            <a:r>
              <a:rPr lang="en-US" sz="3200" b="1" dirty="0">
                <a:latin typeface="Century Schoolbook" pitchFamily="18" charset="0"/>
                <a:cs typeface="Times New Roman" pitchFamily="18" charset="0"/>
              </a:rPr>
              <a:t> </a:t>
            </a:r>
            <a:r>
              <a:rPr lang="en-US" sz="3200" b="1" dirty="0" err="1">
                <a:latin typeface="Century Schoolbook" pitchFamily="18" charset="0"/>
                <a:cs typeface="Times New Roman" pitchFamily="18" charset="0"/>
              </a:rPr>
              <a:t>Việt</a:t>
            </a:r>
            <a:r>
              <a:rPr lang="en-US" sz="3200" b="1" dirty="0">
                <a:latin typeface="Century Schoolbook" pitchFamily="18" charset="0"/>
                <a:cs typeface="Times New Roman" pitchFamily="18" charset="0"/>
              </a:rPr>
              <a:t> 4</a:t>
            </a:r>
          </a:p>
          <a:p>
            <a:pPr algn="ctr"/>
            <a:endParaRPr lang="en-US" sz="3200" b="1" dirty="0">
              <a:latin typeface="Century Schoolbook" pitchFamily="18" charset="0"/>
              <a:cs typeface="Times New Roman" pitchFamily="18" charset="0"/>
            </a:endParaRPr>
          </a:p>
          <a:p>
            <a:pPr algn="ctr"/>
            <a:r>
              <a:rPr lang="en-US" sz="3200" b="1" dirty="0">
                <a:latin typeface="Century Schoolbook" pitchFamily="18" charset="0"/>
                <a:cs typeface="Times New Roman" pitchFamily="18" charset="0"/>
              </a:rPr>
              <a:t>LUYỆN TỪ VÀ CÂU</a:t>
            </a:r>
          </a:p>
          <a:p>
            <a:pPr algn="ctr"/>
            <a:endParaRPr lang="en-US" sz="3200" b="1" dirty="0">
              <a:latin typeface="Century Schoolbook" pitchFamily="18" charset="0"/>
              <a:cs typeface="Times New Roman" pitchFamily="18" charset="0"/>
            </a:endParaRPr>
          </a:p>
          <a:p>
            <a:pPr algn="ctr"/>
            <a:r>
              <a:rPr lang="en-US" sz="3200" b="1" dirty="0" err="1">
                <a:latin typeface="Century Schoolbook" pitchFamily="18" charset="0"/>
                <a:cs typeface="Times New Roman" pitchFamily="18" charset="0"/>
              </a:rPr>
              <a:t>Dấu</a:t>
            </a:r>
            <a:r>
              <a:rPr lang="en-US" sz="3200" b="1" dirty="0">
                <a:latin typeface="Century Schoolbook" pitchFamily="18" charset="0"/>
                <a:cs typeface="Times New Roman" pitchFamily="18" charset="0"/>
              </a:rPr>
              <a:t> </a:t>
            </a:r>
            <a:r>
              <a:rPr lang="en-US" sz="3200" b="1" dirty="0" err="1">
                <a:latin typeface="Century Schoolbook" pitchFamily="18" charset="0"/>
                <a:cs typeface="Times New Roman" pitchFamily="18" charset="0"/>
              </a:rPr>
              <a:t>hai</a:t>
            </a:r>
            <a:r>
              <a:rPr lang="en-US" sz="3200" b="1" dirty="0">
                <a:latin typeface="Century Schoolbook" pitchFamily="18" charset="0"/>
                <a:cs typeface="Times New Roman" pitchFamily="18" charset="0"/>
              </a:rPr>
              <a:t> </a:t>
            </a:r>
            <a:r>
              <a:rPr lang="en-US" sz="3200" b="1" dirty="0" err="1">
                <a:latin typeface="Century Schoolbook" pitchFamily="18" charset="0"/>
                <a:cs typeface="Times New Roman" pitchFamily="18" charset="0"/>
              </a:rPr>
              <a:t>chấm</a:t>
            </a:r>
            <a:endParaRPr lang="en-US" sz="3200" b="1" dirty="0">
              <a:latin typeface="Century Schoolbook" pitchFamily="18" charset="0"/>
              <a:cs typeface="Times New Roman" pitchFamily="18" charset="0"/>
            </a:endParaRPr>
          </a:p>
        </p:txBody>
      </p:sp>
    </p:spTree>
    <p:extLst>
      <p:ext uri="{BB962C8B-B14F-4D97-AF65-F5344CB8AC3E}">
        <p14:creationId xmlns:p14="http://schemas.microsoft.com/office/powerpoint/2010/main" val="3953236160"/>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E3142D31-94BE-4789-A09A-41182E5179B6}"/>
              </a:ext>
            </a:extLst>
          </p:cNvPr>
          <p:cNvSpPr>
            <a:spLocks noGrp="1" noChangeArrowheads="1"/>
          </p:cNvSpPr>
          <p:nvPr>
            <p:ph type="body" idx="1"/>
          </p:nvPr>
        </p:nvSpPr>
        <p:spPr/>
        <p:txBody>
          <a:bodyPr/>
          <a:lstStyle/>
          <a:p>
            <a:pPr eaLnBrk="1" hangingPunct="1"/>
            <a:r>
              <a:rPr lang="en-US" altLang="en-US" sz="3600" b="1" dirty="0" err="1">
                <a:solidFill>
                  <a:srgbClr val="FF0000"/>
                </a:solidFill>
                <a:latin typeface="Times New Roman" panose="02020603050405020304" pitchFamily="18" charset="0"/>
              </a:rPr>
              <a:t>Dặn</a:t>
            </a:r>
            <a:r>
              <a:rPr lang="en-US" altLang="en-US" sz="3600" b="1" dirty="0">
                <a:solidFill>
                  <a:srgbClr val="FF0000"/>
                </a:solidFill>
                <a:latin typeface="Times New Roman" panose="02020603050405020304" pitchFamily="18" charset="0"/>
              </a:rPr>
              <a:t> </a:t>
            </a:r>
            <a:r>
              <a:rPr lang="en-US" altLang="en-US" sz="3600" b="1" dirty="0" err="1">
                <a:solidFill>
                  <a:srgbClr val="FF0000"/>
                </a:solidFill>
                <a:latin typeface="Times New Roman" panose="02020603050405020304" pitchFamily="18" charset="0"/>
              </a:rPr>
              <a:t>dò</a:t>
            </a:r>
            <a:r>
              <a:rPr lang="en-US" altLang="en-US" sz="3600" b="1" dirty="0">
                <a:solidFill>
                  <a:srgbClr val="FF0000"/>
                </a:solidFill>
                <a:latin typeface="Times New Roman" panose="02020603050405020304" pitchFamily="18" charset="0"/>
              </a:rPr>
              <a:t> :</a:t>
            </a:r>
          </a:p>
          <a:p>
            <a:pPr eaLnBrk="1" hangingPunct="1"/>
            <a:r>
              <a:rPr lang="en-US" altLang="en-US" sz="3600" b="1" dirty="0" err="1">
                <a:solidFill>
                  <a:srgbClr val="FF0000"/>
                </a:solidFill>
                <a:latin typeface="Times New Roman" panose="02020603050405020304" pitchFamily="18" charset="0"/>
              </a:rPr>
              <a:t>Bài</a:t>
            </a:r>
            <a:r>
              <a:rPr lang="en-US" altLang="en-US" sz="3600" b="1" dirty="0">
                <a:solidFill>
                  <a:srgbClr val="FF0000"/>
                </a:solidFill>
                <a:latin typeface="Times New Roman" panose="02020603050405020304" pitchFamily="18" charset="0"/>
              </a:rPr>
              <a:t> </a:t>
            </a:r>
            <a:r>
              <a:rPr lang="en-US" altLang="en-US" sz="3600" b="1" dirty="0" err="1">
                <a:solidFill>
                  <a:srgbClr val="FF0000"/>
                </a:solidFill>
                <a:latin typeface="Times New Roman" panose="02020603050405020304" pitchFamily="18" charset="0"/>
              </a:rPr>
              <a:t>sau</a:t>
            </a:r>
            <a:r>
              <a:rPr lang="en-US" altLang="en-US" sz="3600" b="1" dirty="0">
                <a:solidFill>
                  <a:srgbClr val="FF0000"/>
                </a:solidFill>
                <a:latin typeface="Times New Roman" panose="02020603050405020304" pitchFamily="18" charset="0"/>
              </a:rPr>
              <a:t> : TỪ ĐƠN VÀ TỪ PHỨC</a:t>
            </a:r>
          </a:p>
        </p:txBody>
      </p:sp>
      <p:sp>
        <p:nvSpPr>
          <p:cNvPr id="12292" name="Rectangle 4">
            <a:extLst>
              <a:ext uri="{FF2B5EF4-FFF2-40B4-BE49-F238E27FC236}">
                <a16:creationId xmlns:a16="http://schemas.microsoft.com/office/drawing/2014/main" id="{674E6182-D259-43B7-9F72-0C2D93454466}"/>
              </a:ext>
            </a:extLst>
          </p:cNvPr>
          <p:cNvSpPr>
            <a:spLocks noGrp="1" noChangeArrowheads="1"/>
          </p:cNvSpPr>
          <p:nvPr>
            <p:ph type="title"/>
          </p:nvPr>
        </p:nvSpPr>
        <p:spPr>
          <a:noFill/>
        </p:spPr>
        <p:txBody>
          <a:bodyPr/>
          <a:lstStyle/>
          <a:p>
            <a:pPr eaLnBrk="1" hangingPunct="1"/>
            <a:r>
              <a:rPr lang="en-US" altLang="en-US" sz="3200" b="1">
                <a:solidFill>
                  <a:srgbClr val="CC0099"/>
                </a:solidFill>
                <a:latin typeface="Times New Roman" panose="02020603050405020304" pitchFamily="18" charset="0"/>
              </a:rPr>
              <a:t>LUYỆN TỪ VÀ CÂU: DẤU HAI CHẤM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box(in)">
                                      <p:cBhvr>
                                        <p:cTn id="7" dur="500"/>
                                        <p:tgtEl>
                                          <p:spTgt spid="12292"/>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11" dur="500"/>
                                        <p:tgtEl>
                                          <p:spTgt spid="12291">
                                            <p:txEl>
                                              <p:pRg st="0" end="0"/>
                                            </p:txEl>
                                          </p:spTgt>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12291">
                                            <p:txEl>
                                              <p:pRg st="1" end="1"/>
                                            </p:txEl>
                                          </p:spTgt>
                                        </p:tgtEl>
                                        <p:attrNameLst>
                                          <p:attrName>style.visibility</p:attrName>
                                        </p:attrNameLst>
                                      </p:cBhvr>
                                      <p:to>
                                        <p:strVal val="visible"/>
                                      </p:to>
                                    </p:set>
                                    <p:animEffect transition="in" filter="checkerboard(across)">
                                      <p:cBhvr>
                                        <p:cTn id="15"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1229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026" name="Picture 2" descr="Hình nền powerpoint đẹp phù hợp nhiều loại slide » Tài liệu miễ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5152" y="0"/>
            <a:ext cx="9169152" cy="689852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5905" y="1196752"/>
            <a:ext cx="8572858" cy="1631216"/>
          </a:xfrm>
          <a:prstGeom prst="rect">
            <a:avLst/>
          </a:prstGeom>
        </p:spPr>
        <p:txBody>
          <a:bodyPr wrap="square">
            <a:spAutoFit/>
          </a:bodyPr>
          <a:lstStyle/>
          <a:p>
            <a:pPr algn="just"/>
            <a:r>
              <a:rPr lang="vi-VN" sz="2000" b="1" dirty="0">
                <a:latin typeface="+mj-lt"/>
                <a:cs typeface="Times New Roman" pitchFamily="18" charset="0"/>
              </a:rPr>
              <a:t>a</a:t>
            </a:r>
            <a:r>
              <a:rPr lang="en-US" sz="2000" b="1" dirty="0">
                <a:latin typeface="+mj-lt"/>
                <a:cs typeface="Times New Roman" pitchFamily="18" charset="0"/>
              </a:rPr>
              <a:t>. </a:t>
            </a:r>
            <a:r>
              <a:rPr lang="vi-VN" sz="2000" dirty="0">
                <a:latin typeface="+mj-lt"/>
              </a:rPr>
              <a:t>Chủ tịch Hồ Chí Minh nói: </a:t>
            </a:r>
            <a:r>
              <a:rPr lang="en-US" sz="2000" dirty="0">
                <a:latin typeface="+mj-lt"/>
              </a:rPr>
              <a:t>“</a:t>
            </a:r>
            <a:r>
              <a:rPr lang="vi-VN" sz="2000" dirty="0">
                <a:latin typeface="+mj-lt"/>
              </a:rPr>
              <a:t>Tôi chỉ có một sự ham muốn, ham muốn tột bậc, là làm sao cho nước ta hoàn toàn độc lập, dân ta được hoàn toàn tự do, đồng bào ai cũng có cơm ăn, áo mặc, ai cũng được học hành.</a:t>
            </a:r>
            <a:r>
              <a:rPr lang="en-US" sz="2000" dirty="0">
                <a:latin typeface="+mj-lt"/>
              </a:rPr>
              <a:t>”</a:t>
            </a:r>
            <a:r>
              <a:rPr lang="vi-VN" sz="2000" dirty="0">
                <a:latin typeface="+mj-lt"/>
              </a:rPr>
              <a:t> Nguyện vọng đó chi phối mọi ý nghĩ và hành động trong suốt cuộc đời của Người.</a:t>
            </a:r>
          </a:p>
          <a:p>
            <a:pPr algn="r"/>
            <a:r>
              <a:rPr lang="en-US" sz="2000" i="1" dirty="0">
                <a:latin typeface="Times New Roman" pitchFamily="18" charset="0"/>
                <a:cs typeface="Times New Roman" pitchFamily="18" charset="0"/>
              </a:rPr>
              <a:t>Theo </a:t>
            </a:r>
            <a:r>
              <a:rPr lang="vi-VN" sz="2000" b="1" dirty="0">
                <a:latin typeface="+mj-lt"/>
              </a:rPr>
              <a:t>Trường Chinh</a:t>
            </a:r>
          </a:p>
        </p:txBody>
      </p:sp>
      <p:sp>
        <p:nvSpPr>
          <p:cNvPr id="8" name="Rectangle 7"/>
          <p:cNvSpPr/>
          <p:nvPr/>
        </p:nvSpPr>
        <p:spPr>
          <a:xfrm>
            <a:off x="251520" y="2710966"/>
            <a:ext cx="8509338" cy="1015663"/>
          </a:xfrm>
          <a:prstGeom prst="rect">
            <a:avLst/>
          </a:prstGeom>
        </p:spPr>
        <p:txBody>
          <a:bodyPr wrap="square">
            <a:spAutoFit/>
          </a:bodyPr>
          <a:lstStyle/>
          <a:p>
            <a:r>
              <a:rPr lang="vi-VN" sz="2000" b="1" dirty="0">
                <a:latin typeface="+mj-lt"/>
                <a:cs typeface="Times New Roman" pitchFamily="18" charset="0"/>
              </a:rPr>
              <a:t>b</a:t>
            </a:r>
            <a:r>
              <a:rPr lang="en-US" sz="2000" b="1" dirty="0">
                <a:latin typeface="+mj-lt"/>
                <a:cs typeface="Times New Roman" pitchFamily="18" charset="0"/>
              </a:rPr>
              <a:t>.</a:t>
            </a:r>
            <a:r>
              <a:rPr lang="vi-VN" sz="2000" b="1" dirty="0">
                <a:latin typeface="+mj-lt"/>
                <a:cs typeface="Times New Roman" pitchFamily="18" charset="0"/>
              </a:rPr>
              <a:t> </a:t>
            </a:r>
            <a:r>
              <a:rPr lang="vi-VN" sz="2000" dirty="0">
                <a:latin typeface="+mj-lt"/>
              </a:rPr>
              <a:t>Tôi xòe cả hai càng ra, bảo Nhà Trò:</a:t>
            </a:r>
          </a:p>
          <a:p>
            <a:r>
              <a:rPr lang="en-US" sz="2000" dirty="0">
                <a:latin typeface="+mj-lt"/>
              </a:rPr>
              <a:t>     </a:t>
            </a:r>
            <a:r>
              <a:rPr lang="vi-VN" sz="2000" dirty="0">
                <a:latin typeface="+mj-lt"/>
              </a:rPr>
              <a:t>- Em đừng sợ. Hãy trở về cùng với tôi đây</a:t>
            </a:r>
            <a:r>
              <a:rPr lang="en-US" sz="2000" dirty="0">
                <a:latin typeface="+mj-lt"/>
              </a:rPr>
              <a:t>.</a:t>
            </a:r>
          </a:p>
          <a:p>
            <a:r>
              <a:rPr lang="en-US" sz="2000" b="1" dirty="0">
                <a:latin typeface="+mj-lt"/>
              </a:rPr>
              <a:t>                                                                                      </a:t>
            </a:r>
            <a:r>
              <a:rPr lang="vi-VN" sz="2000" b="1" dirty="0">
                <a:latin typeface="+mj-lt"/>
              </a:rPr>
              <a:t>Tô Hoà</a:t>
            </a:r>
            <a:r>
              <a:rPr lang="en-US" sz="2000" b="1" dirty="0">
                <a:latin typeface="+mj-lt"/>
              </a:rPr>
              <a:t>i</a:t>
            </a:r>
            <a:endParaRPr lang="vi-VN" sz="2000" dirty="0">
              <a:latin typeface="+mj-lt"/>
            </a:endParaRPr>
          </a:p>
        </p:txBody>
      </p:sp>
      <p:sp>
        <p:nvSpPr>
          <p:cNvPr id="7" name="Rectangle 6"/>
          <p:cNvSpPr/>
          <p:nvPr/>
        </p:nvSpPr>
        <p:spPr>
          <a:xfrm>
            <a:off x="251520" y="569575"/>
            <a:ext cx="8537243" cy="461665"/>
          </a:xfrm>
          <a:prstGeom prst="rect">
            <a:avLst/>
          </a:prstGeom>
        </p:spPr>
        <p:txBody>
          <a:bodyPr wrap="square">
            <a:spAutoFit/>
          </a:bodyPr>
          <a:lstStyle/>
          <a:p>
            <a:pPr algn="just"/>
            <a:r>
              <a:rPr lang="en-US" sz="2400" b="1" i="1" dirty="0" err="1">
                <a:solidFill>
                  <a:srgbClr val="002060"/>
                </a:solidFill>
                <a:latin typeface="Times New Roman" pitchFamily="18" charset="0"/>
                <a:cs typeface="Times New Roman" pitchFamily="18" charset="0"/>
              </a:rPr>
              <a:t>Trong</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các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câu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văn</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câu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thơ</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sau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đây</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dấu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hai</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chấm</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có</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tác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dụng</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gì</a:t>
            </a:r>
            <a:r>
              <a:rPr lang="en-US" sz="2400" b="1" i="1" dirty="0">
                <a:solidFill>
                  <a:srgbClr val="002060"/>
                </a:solidFill>
                <a:latin typeface="Times New Roman" pitchFamily="18" charset="0"/>
                <a:cs typeface="Times New Roman" pitchFamily="18" charset="0"/>
              </a:rPr>
              <a:t>?</a:t>
            </a:r>
          </a:p>
        </p:txBody>
      </p:sp>
      <p:sp>
        <p:nvSpPr>
          <p:cNvPr id="13" name="Rectangle 12"/>
          <p:cNvSpPr/>
          <p:nvPr/>
        </p:nvSpPr>
        <p:spPr>
          <a:xfrm>
            <a:off x="239263" y="3712808"/>
            <a:ext cx="8827305" cy="2862322"/>
          </a:xfrm>
          <a:prstGeom prst="rect">
            <a:avLst/>
          </a:prstGeom>
        </p:spPr>
        <p:txBody>
          <a:bodyPr wrap="square">
            <a:spAutoFit/>
          </a:bodyPr>
          <a:lstStyle/>
          <a:p>
            <a:r>
              <a:rPr lang="vi-VN" sz="2000" b="1" dirty="0">
                <a:latin typeface="Times New Roman" pitchFamily="18" charset="0"/>
                <a:cs typeface="Times New Roman" pitchFamily="18" charset="0"/>
              </a:rPr>
              <a:t>c</a:t>
            </a:r>
            <a:r>
              <a:rPr lang="en-US" sz="2000" b="1" dirty="0">
                <a:latin typeface="Times New Roman" pitchFamily="18" charset="0"/>
                <a:cs typeface="Times New Roman" pitchFamily="18" charset="0"/>
              </a:rPr>
              <a:t>.</a:t>
            </a:r>
            <a:r>
              <a:rPr lang="vi-VN"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Bà thương không muốn bán</a:t>
            </a:r>
          </a:p>
          <a:p>
            <a:r>
              <a:rPr lang="vi-VN" sz="2000" dirty="0">
                <a:latin typeface="Times New Roman" pitchFamily="18" charset="0"/>
                <a:cs typeface="Times New Roman" pitchFamily="18" charset="0"/>
              </a:rPr>
              <a:t>            Bèn thả vào trong chum.</a:t>
            </a:r>
          </a:p>
          <a:p>
            <a:r>
              <a:rPr lang="vi-VN" sz="2000" dirty="0">
                <a:latin typeface="Times New Roman" pitchFamily="18" charset="0"/>
                <a:cs typeface="Times New Roman" pitchFamily="18" charset="0"/>
              </a:rPr>
              <a:t>            Rồi bà lại đi làm</a:t>
            </a:r>
          </a:p>
          <a:p>
            <a:r>
              <a:rPr lang="vi-VN" sz="2000" dirty="0">
                <a:latin typeface="Times New Roman" pitchFamily="18" charset="0"/>
                <a:cs typeface="Times New Roman" pitchFamily="18" charset="0"/>
              </a:rPr>
              <a:t>            Đến khi về thấy lạ:</a:t>
            </a:r>
          </a:p>
          <a:p>
            <a:r>
              <a:rPr lang="vi-VN" sz="2000" dirty="0">
                <a:latin typeface="Times New Roman" pitchFamily="18" charset="0"/>
                <a:cs typeface="Times New Roman" pitchFamily="18" charset="0"/>
              </a:rPr>
              <a:t>            Sân nhà sao sạch quá</a:t>
            </a:r>
          </a:p>
          <a:p>
            <a:r>
              <a:rPr lang="vi-VN" sz="2000" dirty="0">
                <a:latin typeface="Times New Roman" pitchFamily="18" charset="0"/>
                <a:cs typeface="Times New Roman" pitchFamily="18" charset="0"/>
              </a:rPr>
              <a:t>            Đàn lợn đã được ăn</a:t>
            </a:r>
          </a:p>
          <a:p>
            <a:r>
              <a:rPr lang="vi-VN" sz="2000" dirty="0">
                <a:latin typeface="Times New Roman" pitchFamily="18" charset="0"/>
                <a:cs typeface="Times New Roman" pitchFamily="18" charset="0"/>
              </a:rPr>
              <a:t>            Cơm nước nấu tinh tươm</a:t>
            </a:r>
          </a:p>
          <a:p>
            <a:r>
              <a:rPr lang="vi-VN" sz="2000" dirty="0">
                <a:latin typeface="Times New Roman" pitchFamily="18" charset="0"/>
                <a:cs typeface="Times New Roman" pitchFamily="18" charset="0"/>
              </a:rPr>
              <a:t>            Vườn rau tươi sạch cỏ.</a:t>
            </a:r>
          </a:p>
          <a:p>
            <a:r>
              <a:rPr lang="vi-VN" sz="2000" b="1" dirty="0">
                <a:latin typeface="Times New Roman" pitchFamily="18" charset="0"/>
                <a:cs typeface="Times New Roman" pitchFamily="18" charset="0"/>
              </a:rPr>
              <a:t>                                Phan Thị Thanh Nhàn</a:t>
            </a:r>
            <a:endParaRPr lang="vi-VN" sz="2000" dirty="0">
              <a:latin typeface="Times New Roman" pitchFamily="18" charset="0"/>
              <a:cs typeface="Times New Roman" pitchFamily="18" charset="0"/>
            </a:endParaRPr>
          </a:p>
        </p:txBody>
      </p:sp>
      <p:sp>
        <p:nvSpPr>
          <p:cNvPr id="16" name="Rectangle 15"/>
          <p:cNvSpPr/>
          <p:nvPr/>
        </p:nvSpPr>
        <p:spPr>
          <a:xfrm>
            <a:off x="31232" y="50612"/>
            <a:ext cx="8537243" cy="523220"/>
          </a:xfrm>
          <a:prstGeom prst="rect">
            <a:avLst/>
          </a:prstGeom>
        </p:spPr>
        <p:txBody>
          <a:bodyPr wrap="square">
            <a:spAutoFit/>
          </a:bodyPr>
          <a:lstStyle/>
          <a:p>
            <a:pPr algn="just"/>
            <a:r>
              <a:rPr lang="en-US" sz="2800" b="1" dirty="0">
                <a:solidFill>
                  <a:srgbClr val="002060"/>
                </a:solidFill>
                <a:latin typeface="Times New Roman" pitchFamily="18" charset="0"/>
                <a:cs typeface="Times New Roman" pitchFamily="18" charset="0"/>
              </a:rPr>
              <a:t>I. NHẬN XÉT</a:t>
            </a:r>
          </a:p>
        </p:txBody>
      </p:sp>
    </p:spTree>
    <p:extLst>
      <p:ext uri="{BB962C8B-B14F-4D97-AF65-F5344CB8AC3E}">
        <p14:creationId xmlns:p14="http://schemas.microsoft.com/office/powerpoint/2010/main" val="2011693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7" grpId="0"/>
      <p:bldP spid="13"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10933880"/>
              </p:ext>
            </p:extLst>
          </p:nvPr>
        </p:nvGraphicFramePr>
        <p:xfrm>
          <a:off x="31232" y="812887"/>
          <a:ext cx="9136228" cy="6072497"/>
        </p:xfrm>
        <a:graphic>
          <a:graphicData uri="http://schemas.openxmlformats.org/drawingml/2006/table">
            <a:tbl>
              <a:tblPr firstRow="1" bandRow="1">
                <a:tableStyleId>{5C22544A-7EE6-4342-B048-85BDC9FD1C3A}</a:tableStyleId>
              </a:tblPr>
              <a:tblGrid>
                <a:gridCol w="4972816">
                  <a:extLst>
                    <a:ext uri="{9D8B030D-6E8A-4147-A177-3AD203B41FA5}">
                      <a16:colId xmlns:a16="http://schemas.microsoft.com/office/drawing/2014/main" val="20000"/>
                    </a:ext>
                  </a:extLst>
                </a:gridCol>
                <a:gridCol w="4163412">
                  <a:extLst>
                    <a:ext uri="{9D8B030D-6E8A-4147-A177-3AD203B41FA5}">
                      <a16:colId xmlns:a16="http://schemas.microsoft.com/office/drawing/2014/main" val="20001"/>
                    </a:ext>
                  </a:extLst>
                </a:gridCol>
              </a:tblGrid>
              <a:tr h="671897">
                <a:tc>
                  <a:txBody>
                    <a:bodyPr/>
                    <a:lstStyle/>
                    <a:p>
                      <a:pPr algn="ctr"/>
                      <a:r>
                        <a:rPr lang="en-US" sz="2400" dirty="0" err="1">
                          <a:solidFill>
                            <a:schemeClr val="tx1"/>
                          </a:solidFill>
                          <a:latin typeface="Times New Roman" pitchFamily="18" charset="0"/>
                          <a:cs typeface="Times New Roman" pitchFamily="18" charset="0"/>
                        </a:rPr>
                        <a:t>Câu</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văn</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2400" dirty="0" err="1">
                          <a:solidFill>
                            <a:schemeClr val="tx1"/>
                          </a:solidFill>
                          <a:latin typeface="Times New Roman" pitchFamily="18" charset="0"/>
                          <a:cs typeface="Times New Roman" pitchFamily="18" charset="0"/>
                        </a:rPr>
                        <a:t>Tác</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dụng</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của</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dấu</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hai</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chấm</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65618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8012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extLst>
                  <a:ext uri="{0D108BD9-81ED-4DB2-BD59-A6C34878D82A}">
                    <a16:rowId xmlns:a16="http://schemas.microsoft.com/office/drawing/2014/main" val="10002"/>
                  </a:ext>
                </a:extLst>
              </a:tr>
              <a:tr h="266429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3"/>
                  </a:ext>
                </a:extLst>
              </a:tr>
            </a:tbl>
          </a:graphicData>
        </a:graphic>
      </p:graphicFrame>
      <p:sp>
        <p:nvSpPr>
          <p:cNvPr id="6" name="Rectangle 5"/>
          <p:cNvSpPr/>
          <p:nvPr/>
        </p:nvSpPr>
        <p:spPr>
          <a:xfrm>
            <a:off x="5012658" y="3145549"/>
            <a:ext cx="4131342" cy="1107996"/>
          </a:xfrm>
          <a:prstGeom prst="rect">
            <a:avLst/>
          </a:prstGeom>
        </p:spPr>
        <p:txBody>
          <a:bodyPr wrap="square">
            <a:spAutoFit/>
          </a:bodyPr>
          <a:lstStyle/>
          <a:p>
            <a:pPr algn="just"/>
            <a:r>
              <a:rPr lang="en-US" sz="2200" dirty="0" err="1">
                <a:latin typeface="Times New Roman" pitchFamily="18" charset="0"/>
                <a:cs typeface="Times New Roman" pitchFamily="18" charset="0"/>
              </a:rPr>
              <a:t>Báo</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hiệu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bộ</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phận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đứng</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sau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là</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lời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của</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Dế</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Mèn</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kết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hợp</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với</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dấu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gạch</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đầu</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dòng</a:t>
            </a:r>
            <a:r>
              <a:rPr lang="en-US" sz="2200" dirty="0">
                <a:latin typeface="Times New Roman" pitchFamily="18" charset="0"/>
                <a:cs typeface="Times New Roman" pitchFamily="18" charset="0"/>
              </a:rPr>
              <a:t>)</a:t>
            </a:r>
          </a:p>
        </p:txBody>
      </p:sp>
      <p:sp>
        <p:nvSpPr>
          <p:cNvPr id="10" name="Rectangle 9"/>
          <p:cNvSpPr/>
          <p:nvPr/>
        </p:nvSpPr>
        <p:spPr>
          <a:xfrm>
            <a:off x="5039298" y="1535507"/>
            <a:ext cx="4023839" cy="1200329"/>
          </a:xfrm>
          <a:prstGeom prst="rect">
            <a:avLst/>
          </a:prstGeom>
        </p:spPr>
        <p:txBody>
          <a:bodyPr wrap="square">
            <a:spAutoFit/>
          </a:bodyPr>
          <a:lstStyle/>
          <a:p>
            <a:pPr algn="just"/>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Hồ</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kép</a:t>
            </a:r>
            <a:r>
              <a:rPr lang="en-US" sz="2400" dirty="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1" name="Rectangle 10"/>
          <p:cNvSpPr/>
          <p:nvPr/>
        </p:nvSpPr>
        <p:spPr>
          <a:xfrm>
            <a:off x="5012658" y="4581128"/>
            <a:ext cx="4131341" cy="1569660"/>
          </a:xfrm>
          <a:prstGeom prst="rect">
            <a:avLst/>
          </a:prstGeom>
        </p:spPr>
        <p:txBody>
          <a:bodyPr wrap="square">
            <a:spAutoFit/>
          </a:bodyPr>
          <a:lstStyle/>
          <a:p>
            <a:pPr algn="just"/>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bộ phận đ</a:t>
            </a:r>
            <a:r>
              <a:rPr lang="en-US" sz="2400" dirty="0" err="1">
                <a:latin typeface="Times New Roman" pitchFamily="18" charset="0"/>
                <a:cs typeface="Times New Roman" pitchFamily="18" charset="0"/>
              </a:rPr>
              <a:t>ứng</a:t>
            </a:r>
            <a:r>
              <a:rPr lang="vi-VN" sz="2400" dirty="0">
                <a:latin typeface="Times New Roman" pitchFamily="18" charset="0"/>
                <a:cs typeface="Times New Roman" pitchFamily="18" charset="0"/>
              </a:rPr>
              <a:t> sau là lời giải thích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(l</a:t>
            </a:r>
            <a:r>
              <a:rPr lang="vi-VN" sz="2400" dirty="0">
                <a:latin typeface="Times New Roman" pitchFamily="18" charset="0"/>
                <a:cs typeface="Times New Roman" pitchFamily="18" charset="0"/>
              </a:rPr>
              <a:t>iệt kê những điều kì lạ mà bà cụ nhận thấy khi về nhà</a:t>
            </a:r>
            <a:r>
              <a:rPr lang="en-US" sz="2400" dirty="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8" name="Rectangle 17"/>
          <p:cNvSpPr/>
          <p:nvPr/>
        </p:nvSpPr>
        <p:spPr>
          <a:xfrm>
            <a:off x="275755" y="107910"/>
            <a:ext cx="8537243" cy="461665"/>
          </a:xfrm>
          <a:prstGeom prst="rect">
            <a:avLst/>
          </a:prstGeom>
        </p:spPr>
        <p:txBody>
          <a:bodyPr wrap="square">
            <a:spAutoFit/>
          </a:bodyPr>
          <a:lstStyle/>
          <a:p>
            <a:pPr algn="just"/>
            <a:r>
              <a:rPr lang="en-US" sz="2400" b="1" i="1" dirty="0" err="1">
                <a:solidFill>
                  <a:srgbClr val="002060"/>
                </a:solidFill>
                <a:latin typeface="Times New Roman" pitchFamily="18" charset="0"/>
                <a:cs typeface="Times New Roman" pitchFamily="18" charset="0"/>
              </a:rPr>
              <a:t>Trong</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các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câu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văn</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câu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thơ</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sau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đây</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dấu</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hai</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chấm</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có</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tác</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dụng</a:t>
            </a:r>
            <a:r>
              <a:rPr lang="en-US" sz="2400" b="1" i="1" dirty="0">
                <a:solidFill>
                  <a:srgbClr val="002060"/>
                </a:solidFill>
                <a:latin typeface="Times New Roman" pitchFamily="18" charset="0"/>
                <a:cs typeface="Times New Roman" pitchFamily="18" charset="0"/>
              </a:rPr>
              <a:t> </a:t>
            </a:r>
            <a:r>
              <a:rPr lang="en-US" sz="2400" b="1" i="1" dirty="0" err="1">
                <a:solidFill>
                  <a:srgbClr val="002060"/>
                </a:solidFill>
                <a:latin typeface="Times New Roman" pitchFamily="18" charset="0"/>
                <a:cs typeface="Times New Roman" pitchFamily="18" charset="0"/>
              </a:rPr>
              <a:t>gì</a:t>
            </a:r>
            <a:r>
              <a:rPr lang="en-US" sz="2400" b="1" i="1" dirty="0">
                <a:solidFill>
                  <a:srgbClr val="002060"/>
                </a:solidFill>
                <a:latin typeface="Times New Roman" pitchFamily="18" charset="0"/>
                <a:cs typeface="Times New Roman" pitchFamily="18" charset="0"/>
              </a:rPr>
              <a:t>?</a:t>
            </a:r>
          </a:p>
        </p:txBody>
      </p:sp>
      <p:sp>
        <p:nvSpPr>
          <p:cNvPr id="19" name="Rectangle 18"/>
          <p:cNvSpPr/>
          <p:nvPr/>
        </p:nvSpPr>
        <p:spPr>
          <a:xfrm>
            <a:off x="0" y="1535507"/>
            <a:ext cx="5004048" cy="1631216"/>
          </a:xfrm>
          <a:prstGeom prst="rect">
            <a:avLst/>
          </a:prstGeom>
        </p:spPr>
        <p:txBody>
          <a:bodyPr wrap="square">
            <a:spAutoFit/>
          </a:bodyPr>
          <a:lstStyle/>
          <a:p>
            <a:pPr algn="just"/>
            <a:r>
              <a:rPr lang="vi-VN" sz="2000" b="1" dirty="0">
                <a:latin typeface="+mj-lt"/>
                <a:cs typeface="Times New Roman" pitchFamily="18" charset="0"/>
              </a:rPr>
              <a:t>a</a:t>
            </a:r>
            <a:r>
              <a:rPr lang="en-US" sz="2000" b="1" dirty="0">
                <a:latin typeface="+mj-lt"/>
                <a:cs typeface="Times New Roman" pitchFamily="18" charset="0"/>
              </a:rPr>
              <a:t>. </a:t>
            </a:r>
            <a:r>
              <a:rPr lang="vi-VN" sz="2000" dirty="0">
                <a:latin typeface="+mj-lt"/>
              </a:rPr>
              <a:t>Chủ tịch Hồ Chí Minh nói</a:t>
            </a:r>
            <a:r>
              <a:rPr lang="en-US" sz="2000" dirty="0">
                <a:latin typeface="+mj-lt"/>
              </a:rPr>
              <a:t> </a:t>
            </a:r>
            <a:r>
              <a:rPr lang="vi-VN" sz="2000" dirty="0">
                <a:latin typeface="+mj-lt"/>
              </a:rPr>
              <a:t>: </a:t>
            </a:r>
            <a:r>
              <a:rPr lang="en-US" sz="2000" dirty="0">
                <a:latin typeface="+mj-lt"/>
              </a:rPr>
              <a:t>“</a:t>
            </a:r>
            <a:r>
              <a:rPr lang="vi-VN" sz="2000" dirty="0">
                <a:latin typeface="+mj-lt"/>
              </a:rPr>
              <a:t>Tôi chỉ có một sự ham muốn, ham muốn tột bậc, là làm sao cho nước ta hoàn toàn độc lập, dân ta được hoàn toàn tự do, đồng bào ai cũng có cơm ăn, áo mặc, ai cũng được học hành.</a:t>
            </a:r>
            <a:r>
              <a:rPr lang="en-US" sz="2000" dirty="0">
                <a:latin typeface="+mj-lt"/>
              </a:rPr>
              <a:t>”</a:t>
            </a:r>
            <a:endParaRPr lang="vi-VN" sz="2000" b="1" dirty="0">
              <a:latin typeface="+mj-lt"/>
            </a:endParaRPr>
          </a:p>
        </p:txBody>
      </p:sp>
      <p:sp>
        <p:nvSpPr>
          <p:cNvPr id="21" name="Rectangle 20"/>
          <p:cNvSpPr/>
          <p:nvPr/>
        </p:nvSpPr>
        <p:spPr>
          <a:xfrm>
            <a:off x="0" y="3163986"/>
            <a:ext cx="5004048" cy="707886"/>
          </a:xfrm>
          <a:prstGeom prst="rect">
            <a:avLst/>
          </a:prstGeom>
        </p:spPr>
        <p:txBody>
          <a:bodyPr wrap="square">
            <a:spAutoFit/>
          </a:bodyPr>
          <a:lstStyle/>
          <a:p>
            <a:r>
              <a:rPr lang="vi-VN" sz="2000" b="1" dirty="0">
                <a:latin typeface="+mj-lt"/>
                <a:cs typeface="Times New Roman" pitchFamily="18" charset="0"/>
              </a:rPr>
              <a:t>b</a:t>
            </a:r>
            <a:r>
              <a:rPr lang="en-US" sz="2000" b="1" dirty="0">
                <a:latin typeface="+mj-lt"/>
                <a:cs typeface="Times New Roman" pitchFamily="18" charset="0"/>
              </a:rPr>
              <a:t>.</a:t>
            </a:r>
            <a:r>
              <a:rPr lang="vi-VN" sz="2000" b="1" dirty="0">
                <a:latin typeface="+mj-lt"/>
                <a:cs typeface="Times New Roman" pitchFamily="18" charset="0"/>
              </a:rPr>
              <a:t> </a:t>
            </a:r>
            <a:r>
              <a:rPr lang="vi-VN" sz="2000" dirty="0">
                <a:latin typeface="+mj-lt"/>
              </a:rPr>
              <a:t>Tôi xòe cả hai càng ra, bảo Nhà Trò</a:t>
            </a:r>
            <a:r>
              <a:rPr lang="en-US" sz="2000" dirty="0">
                <a:latin typeface="+mj-lt"/>
              </a:rPr>
              <a:t> </a:t>
            </a:r>
            <a:r>
              <a:rPr lang="vi-VN" sz="2000" dirty="0">
                <a:latin typeface="+mj-lt"/>
              </a:rPr>
              <a:t>:</a:t>
            </a:r>
          </a:p>
          <a:p>
            <a:r>
              <a:rPr lang="en-US" sz="2000" dirty="0">
                <a:latin typeface="+mj-lt"/>
              </a:rPr>
              <a:t>     </a:t>
            </a:r>
            <a:r>
              <a:rPr lang="vi-VN" sz="2000" dirty="0">
                <a:latin typeface="+mj-lt"/>
              </a:rPr>
              <a:t>- Em đừng sợ. Hãy trở về cùng với tôi đây</a:t>
            </a:r>
            <a:r>
              <a:rPr lang="en-US" sz="2000" dirty="0">
                <a:latin typeface="+mj-lt"/>
              </a:rPr>
              <a:t>.</a:t>
            </a:r>
          </a:p>
        </p:txBody>
      </p:sp>
      <p:sp>
        <p:nvSpPr>
          <p:cNvPr id="23" name="Rectangle 22"/>
          <p:cNvSpPr/>
          <p:nvPr/>
        </p:nvSpPr>
        <p:spPr>
          <a:xfrm>
            <a:off x="8610" y="4303455"/>
            <a:ext cx="5004048" cy="2554545"/>
          </a:xfrm>
          <a:prstGeom prst="rect">
            <a:avLst/>
          </a:prstGeom>
        </p:spPr>
        <p:txBody>
          <a:bodyPr wrap="square">
            <a:spAutoFit/>
          </a:bodyPr>
          <a:lstStyle/>
          <a:p>
            <a:r>
              <a:rPr lang="vi-VN" sz="2000" b="1" dirty="0">
                <a:latin typeface="Times New Roman" pitchFamily="18" charset="0"/>
                <a:cs typeface="Times New Roman" pitchFamily="18" charset="0"/>
              </a:rPr>
              <a:t>c</a:t>
            </a:r>
            <a:r>
              <a:rPr lang="en-US" sz="2000" b="1" dirty="0">
                <a:latin typeface="Times New Roman" pitchFamily="18" charset="0"/>
                <a:cs typeface="Times New Roman" pitchFamily="18" charset="0"/>
              </a:rPr>
              <a:t>.</a:t>
            </a:r>
            <a:r>
              <a:rPr lang="vi-VN" sz="2000" b="1" dirty="0">
                <a:latin typeface="Times New Roman" pitchFamily="18" charset="0"/>
                <a:cs typeface="Times New Roman" pitchFamily="18" charset="0"/>
              </a:rPr>
              <a:t> </a:t>
            </a:r>
            <a:r>
              <a:rPr lang="en-US" sz="2000" b="1" dirty="0">
                <a:latin typeface="Times New Roman" pitchFamily="18" charset="0"/>
                <a:cs typeface="Times New Roman" pitchFamily="18" charset="0"/>
              </a:rPr>
              <a:t>        </a:t>
            </a:r>
            <a:r>
              <a:rPr lang="vi-VN" sz="2000" dirty="0">
                <a:latin typeface="Times New Roman" pitchFamily="18" charset="0"/>
                <a:cs typeface="Times New Roman" pitchFamily="18" charset="0"/>
              </a:rPr>
              <a:t>Bà thương không muốn bán</a:t>
            </a:r>
          </a:p>
          <a:p>
            <a:r>
              <a:rPr lang="vi-VN" sz="2000" dirty="0">
                <a:latin typeface="Times New Roman" pitchFamily="18" charset="0"/>
                <a:cs typeface="Times New Roman" pitchFamily="18" charset="0"/>
              </a:rPr>
              <a:t>            Bèn thả vào trong chum.</a:t>
            </a:r>
          </a:p>
          <a:p>
            <a:r>
              <a:rPr lang="vi-VN" sz="2000" dirty="0">
                <a:latin typeface="Times New Roman" pitchFamily="18" charset="0"/>
                <a:cs typeface="Times New Roman" pitchFamily="18" charset="0"/>
              </a:rPr>
              <a:t>            Rồi bà lại đi làm</a:t>
            </a:r>
          </a:p>
          <a:p>
            <a:r>
              <a:rPr lang="vi-VN" sz="2000" dirty="0">
                <a:latin typeface="Times New Roman" pitchFamily="18" charset="0"/>
                <a:cs typeface="Times New Roman" pitchFamily="18" charset="0"/>
              </a:rPr>
              <a:t>            Đến khi về thấy lạ</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a:t>
            </a:r>
          </a:p>
          <a:p>
            <a:r>
              <a:rPr lang="vi-VN" sz="2000" dirty="0">
                <a:latin typeface="Times New Roman" pitchFamily="18" charset="0"/>
                <a:cs typeface="Times New Roman" pitchFamily="18" charset="0"/>
              </a:rPr>
              <a:t>            Sân nhà sao sạch quá</a:t>
            </a:r>
          </a:p>
          <a:p>
            <a:r>
              <a:rPr lang="vi-VN" sz="2000" dirty="0">
                <a:latin typeface="Times New Roman" pitchFamily="18" charset="0"/>
                <a:cs typeface="Times New Roman" pitchFamily="18" charset="0"/>
              </a:rPr>
              <a:t>            Đàn lợn đã được ăn</a:t>
            </a:r>
          </a:p>
          <a:p>
            <a:r>
              <a:rPr lang="vi-VN" sz="2000" dirty="0">
                <a:latin typeface="Times New Roman" pitchFamily="18" charset="0"/>
                <a:cs typeface="Times New Roman" pitchFamily="18" charset="0"/>
              </a:rPr>
              <a:t>            Cơm nước nấu tinh tươm</a:t>
            </a:r>
          </a:p>
          <a:p>
            <a:r>
              <a:rPr lang="vi-VN" sz="2000" dirty="0">
                <a:latin typeface="Times New Roman" pitchFamily="18" charset="0"/>
                <a:cs typeface="Times New Roman" pitchFamily="18" charset="0"/>
              </a:rPr>
              <a:t>            Vườn rau tươi sạch cỏ.</a:t>
            </a:r>
          </a:p>
        </p:txBody>
      </p:sp>
      <p:sp>
        <p:nvSpPr>
          <p:cNvPr id="3" name="Oval 2"/>
          <p:cNvSpPr/>
          <p:nvPr/>
        </p:nvSpPr>
        <p:spPr>
          <a:xfrm>
            <a:off x="3059832" y="1507098"/>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995936" y="3148972"/>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2699792" y="5139291"/>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223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arn(inVertical)">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arn(inVertic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barn(inVertical)">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arn(inVertical)">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ircle(in)">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arn(inVertical)">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inVertic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barn(inVertical)">
                                      <p:cBhvr>
                                        <p:cTn id="47" dur="500"/>
                                        <p:tgtEl>
                                          <p:spTgt spid="2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arn(inVertical)">
                                      <p:cBhvr>
                                        <p:cTn id="5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P spid="19" grpId="0"/>
      <p:bldP spid="21" grpId="0"/>
      <p:bldP spid="23" grpId="0"/>
      <p:bldP spid="3" grpId="0" animBg="1"/>
      <p:bldP spid="24"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f30-zpg.zdn.vn/5969845647167497549/a1595afdfa8a06d45f9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108960" y="2708920"/>
            <a:ext cx="5184576" cy="3539430"/>
          </a:xfrm>
          <a:prstGeom prst="rect">
            <a:avLst/>
          </a:prstGeom>
          <a:noFill/>
        </p:spPr>
        <p:txBody>
          <a:bodyPr wrap="square" rtlCol="0">
            <a:spAutoFit/>
          </a:bodyPr>
          <a:lstStyle/>
          <a:p>
            <a:pPr algn="just"/>
            <a:r>
              <a:rPr lang="en-US" sz="2800" dirty="0">
                <a:latin typeface="Times New Roman" pitchFamily="18" charset="0"/>
                <a:cs typeface="Times New Roman" pitchFamily="18" charset="0"/>
              </a:rPr>
              <a:t>1. </a:t>
            </a:r>
            <a:r>
              <a:rPr lang="en-US" sz="2800" i="1" dirty="0" err="1">
                <a:latin typeface="Times New Roman" pitchFamily="18" charset="0"/>
                <a:cs typeface="Times New Roman" pitchFamily="18" charset="0"/>
              </a:rPr>
              <a:t>Dấu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hai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chấm</a:t>
            </a:r>
            <a:r>
              <a:rPr lang="en-US" sz="2800" i="1" dirty="0">
                <a:latin typeface="Times New Roman" pitchFamily="18" charset="0"/>
                <a:cs typeface="Times New Roman" pitchFamily="18" charset="0"/>
              </a:rPr>
              <a:t> </a:t>
            </a:r>
            <a:r>
              <a:rPr lang="en-US" sz="2800" dirty="0" err="1">
                <a:latin typeface="Times New Roman" pitchFamily="18" charset="0"/>
                <a:cs typeface="Times New Roman" pitchFamily="18" charset="0"/>
              </a:rPr>
              <a:t>báo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câu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giải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trước</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2.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vật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hợp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kép</a:t>
            </a:r>
            <a:r>
              <a:rPr lang="en-US" sz="2800" dirty="0">
                <a:latin typeface="Times New Roman" pitchFamily="18" charset="0"/>
                <a:cs typeface="Times New Roman" pitchFamily="18" charset="0"/>
              </a:rPr>
              <a:t> hay </a:t>
            </a:r>
            <a:r>
              <a:rPr lang="en-US" sz="2800" dirty="0" err="1">
                <a:latin typeface="Times New Roman" pitchFamily="18" charset="0"/>
                <a:cs typeface="Times New Roman" pitchFamily="18" charset="0"/>
              </a:rPr>
              <a:t>dấu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đầu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dòng</a:t>
            </a:r>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val="89699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op hình nền powerpoint dễ thương - Thư Viện Ả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9144001" cy="689925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49087" y="589682"/>
            <a:ext cx="8622704" cy="523220"/>
          </a:xfrm>
          <a:prstGeom prst="rect">
            <a:avLst/>
          </a:prstGeom>
        </p:spPr>
        <p:txBody>
          <a:bodyPr wrap="square">
            <a:spAutoFit/>
          </a:bodyPr>
          <a:lstStyle/>
          <a:p>
            <a:pPr algn="just"/>
            <a:r>
              <a:rPr lang="en-US" sz="2800" b="1" dirty="0">
                <a:solidFill>
                  <a:srgbClr val="004EEA"/>
                </a:solidFill>
                <a:latin typeface="Times New Roman" pitchFamily="18" charset="0"/>
                <a:cs typeface="Times New Roman" pitchFamily="18" charset="0"/>
              </a:rPr>
              <a:t>1. </a:t>
            </a:r>
            <a:r>
              <a:rPr lang="en-US" sz="2800" i="1" dirty="0" err="1">
                <a:solidFill>
                  <a:srgbClr val="004EEA"/>
                </a:solidFill>
                <a:latin typeface="Times New Roman" pitchFamily="18" charset="0"/>
                <a:cs typeface="Times New Roman" pitchFamily="18" charset="0"/>
              </a:rPr>
              <a:t>Trong</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các</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câu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sau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mỗi</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dấu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hai</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chấm</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có</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tác</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dụng</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gì</a:t>
            </a:r>
            <a:r>
              <a:rPr lang="en-US" sz="2800" i="1" dirty="0">
                <a:solidFill>
                  <a:srgbClr val="004EEA"/>
                </a:solidFill>
                <a:latin typeface="Times New Roman" pitchFamily="18" charset="0"/>
                <a:cs typeface="Times New Roman" pitchFamily="18" charset="0"/>
              </a:rPr>
              <a:t>?</a:t>
            </a:r>
            <a:endParaRPr lang="vi-VN" sz="2800" i="1" dirty="0">
              <a:solidFill>
                <a:srgbClr val="004EEA"/>
              </a:solidFill>
              <a:latin typeface="Times New Roman" pitchFamily="18" charset="0"/>
              <a:cs typeface="Times New Roman" pitchFamily="18" charset="0"/>
            </a:endParaRPr>
          </a:p>
        </p:txBody>
      </p:sp>
      <p:sp>
        <p:nvSpPr>
          <p:cNvPr id="2" name="Rectangle 1"/>
          <p:cNvSpPr/>
          <p:nvPr/>
        </p:nvSpPr>
        <p:spPr>
          <a:xfrm>
            <a:off x="249087" y="1196752"/>
            <a:ext cx="8760462" cy="1938992"/>
          </a:xfrm>
          <a:prstGeom prst="rect">
            <a:avLst/>
          </a:prstGeom>
        </p:spPr>
        <p:txBody>
          <a:bodyPr wrap="square">
            <a:spAutoFit/>
          </a:bodyPr>
          <a:lstStyle/>
          <a:p>
            <a:pPr algn="just"/>
            <a:r>
              <a:rPr lang="vi-VN" sz="2400" dirty="0">
                <a:latin typeface="Times New Roman" pitchFamily="18" charset="0"/>
                <a:cs typeface="Times New Roman" pitchFamily="18" charset="0"/>
              </a:rPr>
              <a:t>a</a:t>
            </a:r>
            <a:r>
              <a:rPr lang="en-US" sz="2400" dirty="0">
                <a:latin typeface="Times New Roman" pitchFamily="18" charset="0"/>
                <a:cs typeface="Times New Roman" pitchFamily="18" charset="0"/>
              </a:rPr>
              <a:t>.</a:t>
            </a:r>
            <a:r>
              <a:rPr lang="vi-VN" sz="2400" dirty="0">
                <a:latin typeface="Times New Roman" pitchFamily="18" charset="0"/>
                <a:cs typeface="Times New Roman" pitchFamily="18" charset="0"/>
              </a:rPr>
              <a:t> Tôi thở dài:</a:t>
            </a:r>
          </a:p>
          <a:p>
            <a:pPr algn="just"/>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 Còn đứa bị điểm không, nó tả thế nào?</a:t>
            </a:r>
          </a:p>
          <a:p>
            <a:pPr algn="just"/>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 Nó không tả, không viết gì hết. Nó nộp giấy trắng cho cô. Hôm trả bài, cô giận lắm. Cô hỏi: </a:t>
            </a:r>
            <a:r>
              <a:rPr lang="en-US" sz="2400" dirty="0">
                <a:latin typeface="Times New Roman" pitchFamily="18" charset="0"/>
                <a:cs typeface="Times New Roman" pitchFamily="18" charset="0"/>
              </a:rPr>
              <a:t>“</a:t>
            </a:r>
            <a:r>
              <a:rPr lang="vi-VN" sz="2400" dirty="0">
                <a:latin typeface="Times New Roman" pitchFamily="18" charset="0"/>
                <a:cs typeface="Times New Roman" pitchFamily="18" charset="0"/>
              </a:rPr>
              <a:t>Sao trò không chịu làm bài?</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a:p>
            <a:pPr algn="r"/>
            <a:r>
              <a:rPr lang="vi-VN" sz="2400" dirty="0">
                <a:latin typeface="Times New Roman" pitchFamily="18" charset="0"/>
                <a:cs typeface="Times New Roman" pitchFamily="18" charset="0"/>
              </a:rPr>
              <a:t>Theo </a:t>
            </a:r>
            <a:r>
              <a:rPr lang="vi-VN" sz="2400" b="1" dirty="0">
                <a:latin typeface="Times New Roman" pitchFamily="18" charset="0"/>
                <a:cs typeface="Times New Roman" pitchFamily="18" charset="0"/>
              </a:rPr>
              <a:t>NGUYỄN QUANG SÁNG</a:t>
            </a:r>
            <a:endParaRPr lang="vi-VN" sz="2400" dirty="0">
              <a:latin typeface="Times New Roman" pitchFamily="18" charset="0"/>
              <a:cs typeface="Times New Roman" pitchFamily="18" charset="0"/>
            </a:endParaRPr>
          </a:p>
        </p:txBody>
      </p:sp>
      <p:sp>
        <p:nvSpPr>
          <p:cNvPr id="9" name="Rectangle 8"/>
          <p:cNvSpPr/>
          <p:nvPr/>
        </p:nvSpPr>
        <p:spPr>
          <a:xfrm>
            <a:off x="157716" y="3174327"/>
            <a:ext cx="8943203" cy="1938992"/>
          </a:xfrm>
          <a:prstGeom prst="rect">
            <a:avLst/>
          </a:prstGeom>
        </p:spPr>
        <p:txBody>
          <a:bodyPr wrap="square">
            <a:spAutoFit/>
          </a:bodyPr>
          <a:lstStyle/>
          <a:p>
            <a:pPr algn="just"/>
            <a:r>
              <a:rPr lang="vi-VN" sz="2400" dirty="0">
                <a:latin typeface="Times New Roman" pitchFamily="18" charset="0"/>
                <a:cs typeface="Times New Roman" pitchFamily="18" charset="0"/>
              </a:rPr>
              <a:t>b</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Dưới tầm cánh chú chuồn chuồn bây giờ là luỹ tre xanh rì rào trong gió, là bờ ao với những khóm khoai nước rung rinh. Rồi những cảnh tuyệt đẹp của đất nước hiện ra: cánh đồng với những đàn trâu thung thăng gặm cỏ; dòng sông với những đoàn thuyền ngược xuôi.</a:t>
            </a:r>
          </a:p>
          <a:p>
            <a:pPr algn="r"/>
            <a:r>
              <a:rPr lang="vi-VN" sz="2400" dirty="0">
                <a:latin typeface="Times New Roman" pitchFamily="18" charset="0"/>
                <a:cs typeface="Times New Roman" pitchFamily="18" charset="0"/>
              </a:rPr>
              <a:t>Theo </a:t>
            </a:r>
            <a:r>
              <a:rPr lang="vi-VN" sz="2400" b="1" dirty="0">
                <a:latin typeface="Times New Roman" pitchFamily="18" charset="0"/>
                <a:cs typeface="Times New Roman" pitchFamily="18" charset="0"/>
              </a:rPr>
              <a:t>NGUYỄN THẾ HỘI</a:t>
            </a:r>
            <a:endParaRPr lang="vi-VN" sz="2400" dirty="0">
              <a:latin typeface="Times New Roman" pitchFamily="18" charset="0"/>
              <a:cs typeface="Times New Roman" pitchFamily="18" charset="0"/>
            </a:endParaRPr>
          </a:p>
        </p:txBody>
      </p:sp>
      <p:sp>
        <p:nvSpPr>
          <p:cNvPr id="15" name="Rectangle 14"/>
          <p:cNvSpPr/>
          <p:nvPr/>
        </p:nvSpPr>
        <p:spPr>
          <a:xfrm>
            <a:off x="31232" y="50612"/>
            <a:ext cx="8537243" cy="523220"/>
          </a:xfrm>
          <a:prstGeom prst="rect">
            <a:avLst/>
          </a:prstGeom>
        </p:spPr>
        <p:txBody>
          <a:bodyPr wrap="square">
            <a:spAutoFit/>
          </a:bodyPr>
          <a:lstStyle/>
          <a:p>
            <a:pPr algn="just"/>
            <a:r>
              <a:rPr lang="en-US" sz="2800" b="1" dirty="0">
                <a:solidFill>
                  <a:srgbClr val="FF3300"/>
                </a:solidFill>
                <a:latin typeface="Times New Roman" pitchFamily="18" charset="0"/>
                <a:cs typeface="Times New Roman" pitchFamily="18" charset="0"/>
              </a:rPr>
              <a:t>II. LUYỆN TẬP</a:t>
            </a:r>
          </a:p>
        </p:txBody>
      </p:sp>
    </p:spTree>
    <p:extLst>
      <p:ext uri="{BB962C8B-B14F-4D97-AF65-F5344CB8AC3E}">
        <p14:creationId xmlns:p14="http://schemas.microsoft.com/office/powerpoint/2010/main" val="193374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ình nền powerpoint màu trắng đẹ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22" y="0"/>
            <a:ext cx="9167122" cy="684243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49087" y="573832"/>
            <a:ext cx="8622704" cy="523220"/>
          </a:xfrm>
          <a:prstGeom prst="rect">
            <a:avLst/>
          </a:prstGeom>
        </p:spPr>
        <p:txBody>
          <a:bodyPr wrap="square">
            <a:spAutoFit/>
          </a:bodyPr>
          <a:lstStyle/>
          <a:p>
            <a:pPr algn="just"/>
            <a:r>
              <a:rPr lang="en-US" sz="2800" b="1" i="1" dirty="0">
                <a:solidFill>
                  <a:srgbClr val="004EEA"/>
                </a:solidFill>
                <a:latin typeface="Times New Roman" pitchFamily="18" charset="0"/>
                <a:cs typeface="Times New Roman" pitchFamily="18" charset="0"/>
              </a:rPr>
              <a:t>1. </a:t>
            </a:r>
            <a:r>
              <a:rPr lang="en-US" sz="2800" i="1" dirty="0" err="1">
                <a:solidFill>
                  <a:srgbClr val="004EEA"/>
                </a:solidFill>
                <a:latin typeface="Times New Roman" pitchFamily="18" charset="0"/>
                <a:cs typeface="Times New Roman" pitchFamily="18" charset="0"/>
              </a:rPr>
              <a:t>Trong</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các</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câu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sau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mỗi</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dấu</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hai</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chấm</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có</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tác</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dụng</a:t>
            </a:r>
            <a:r>
              <a:rPr lang="en-US" sz="2800" i="1" dirty="0">
                <a:solidFill>
                  <a:srgbClr val="004EEA"/>
                </a:solidFill>
                <a:latin typeface="Times New Roman" pitchFamily="18" charset="0"/>
                <a:cs typeface="Times New Roman" pitchFamily="18" charset="0"/>
              </a:rPr>
              <a:t> </a:t>
            </a:r>
            <a:r>
              <a:rPr lang="en-US" sz="2800" i="1" dirty="0" err="1">
                <a:solidFill>
                  <a:srgbClr val="004EEA"/>
                </a:solidFill>
                <a:latin typeface="Times New Roman" pitchFamily="18" charset="0"/>
                <a:cs typeface="Times New Roman" pitchFamily="18" charset="0"/>
              </a:rPr>
              <a:t>gì</a:t>
            </a:r>
            <a:r>
              <a:rPr lang="en-US" sz="2800" i="1" dirty="0">
                <a:solidFill>
                  <a:srgbClr val="004EEA"/>
                </a:solidFill>
                <a:latin typeface="Times New Roman" pitchFamily="18" charset="0"/>
                <a:cs typeface="Times New Roman" pitchFamily="18" charset="0"/>
              </a:rPr>
              <a:t>?</a:t>
            </a:r>
            <a:endParaRPr lang="vi-VN" sz="2800" i="1" dirty="0">
              <a:solidFill>
                <a:srgbClr val="004EEA"/>
              </a:solidFill>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160989272"/>
              </p:ext>
            </p:extLst>
          </p:nvPr>
        </p:nvGraphicFramePr>
        <p:xfrm>
          <a:off x="-7675" y="1226860"/>
          <a:ext cx="9136228" cy="5586516"/>
        </p:xfrm>
        <a:graphic>
          <a:graphicData uri="http://schemas.openxmlformats.org/drawingml/2006/table">
            <a:tbl>
              <a:tblPr firstRow="1" bandRow="1">
                <a:tableStyleId>{5C22544A-7EE6-4342-B048-85BDC9FD1C3A}</a:tableStyleId>
              </a:tblPr>
              <a:tblGrid>
                <a:gridCol w="5011723">
                  <a:extLst>
                    <a:ext uri="{9D8B030D-6E8A-4147-A177-3AD203B41FA5}">
                      <a16:colId xmlns:a16="http://schemas.microsoft.com/office/drawing/2014/main" val="20000"/>
                    </a:ext>
                  </a:extLst>
                </a:gridCol>
                <a:gridCol w="4124505">
                  <a:extLst>
                    <a:ext uri="{9D8B030D-6E8A-4147-A177-3AD203B41FA5}">
                      <a16:colId xmlns:a16="http://schemas.microsoft.com/office/drawing/2014/main" val="20001"/>
                    </a:ext>
                  </a:extLst>
                </a:gridCol>
              </a:tblGrid>
              <a:tr h="689972">
                <a:tc>
                  <a:txBody>
                    <a:bodyPr/>
                    <a:lstStyle/>
                    <a:p>
                      <a:pPr algn="ctr"/>
                      <a:r>
                        <a:rPr lang="en-US" sz="2400" dirty="0" err="1">
                          <a:solidFill>
                            <a:schemeClr val="tx1"/>
                          </a:solidFill>
                          <a:latin typeface="Times New Roman" pitchFamily="18" charset="0"/>
                          <a:cs typeface="Times New Roman" pitchFamily="18" charset="0"/>
                        </a:rPr>
                        <a:t>Câu</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văn</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2400" dirty="0" err="1">
                          <a:solidFill>
                            <a:schemeClr val="tx1"/>
                          </a:solidFill>
                          <a:latin typeface="Times New Roman" pitchFamily="18" charset="0"/>
                          <a:cs typeface="Times New Roman" pitchFamily="18" charset="0"/>
                        </a:rPr>
                        <a:t>Tác</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dụng</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của</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dấu</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hai</a:t>
                      </a:r>
                      <a:r>
                        <a:rPr lang="en-US" sz="2400" baseline="0" dirty="0">
                          <a:solidFill>
                            <a:schemeClr val="tx1"/>
                          </a:solidFill>
                          <a:latin typeface="Times New Roman" pitchFamily="18" charset="0"/>
                          <a:cs typeface="Times New Roman" pitchFamily="18" charset="0"/>
                        </a:rPr>
                        <a:t> </a:t>
                      </a:r>
                      <a:r>
                        <a:rPr lang="en-US" sz="2400" baseline="0" dirty="0" err="1">
                          <a:solidFill>
                            <a:schemeClr val="tx1"/>
                          </a:solidFill>
                          <a:latin typeface="Times New Roman" pitchFamily="18" charset="0"/>
                          <a:cs typeface="Times New Roman" pitchFamily="18" charset="0"/>
                        </a:rPr>
                        <a:t>chấm</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1512168">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296144">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08823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Rectangle 9"/>
          <p:cNvSpPr/>
          <p:nvPr/>
        </p:nvSpPr>
        <p:spPr>
          <a:xfrm>
            <a:off x="5076056" y="1924730"/>
            <a:ext cx="3960440" cy="1569660"/>
          </a:xfrm>
          <a:prstGeom prst="rect">
            <a:avLst/>
          </a:prstGeom>
        </p:spPr>
        <p:txBody>
          <a:bodyPr wrap="square">
            <a:spAutoFit/>
          </a:bodyPr>
          <a:lstStyle/>
          <a:p>
            <a:pPr algn="just"/>
            <a:r>
              <a:rPr lang="en-US" sz="2400" dirty="0">
                <a:latin typeface="Times New Roman" pitchFamily="18" charset="0"/>
                <a:cs typeface="Times New Roman" pitchFamily="18" charset="0"/>
              </a:rPr>
              <a:t>B</a:t>
            </a:r>
            <a:r>
              <a:rPr lang="vi-VN" sz="2400" dirty="0">
                <a:latin typeface="Times New Roman" pitchFamily="18" charset="0"/>
                <a:cs typeface="Times New Roman" pitchFamily="18" charset="0"/>
              </a:rPr>
              <a:t>áo hiệu bộ phận đứng sau là lời nói của nhân vật “tôi”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gạch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dòng</a:t>
            </a:r>
            <a:r>
              <a:rPr lang="en-US" sz="2400" dirty="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1" name="Rectangle 10"/>
          <p:cNvSpPr/>
          <p:nvPr/>
        </p:nvSpPr>
        <p:spPr>
          <a:xfrm>
            <a:off x="5076057" y="3506769"/>
            <a:ext cx="3960440" cy="1200329"/>
          </a:xfrm>
          <a:prstGeom prst="rect">
            <a:avLst/>
          </a:prstGeom>
        </p:spPr>
        <p:txBody>
          <a:bodyPr wrap="square">
            <a:spAutoFit/>
          </a:bodyPr>
          <a:lstStyle/>
          <a:p>
            <a:pPr algn="just"/>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cô</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phối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ngoặc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kép</a:t>
            </a:r>
            <a:r>
              <a:rPr lang="en-US" sz="2400" dirty="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4" name="Rectangle 13"/>
          <p:cNvSpPr/>
          <p:nvPr/>
        </p:nvSpPr>
        <p:spPr>
          <a:xfrm>
            <a:off x="5089377" y="4997152"/>
            <a:ext cx="3960441" cy="1569660"/>
          </a:xfrm>
          <a:prstGeom prst="rect">
            <a:avLst/>
          </a:prstGeom>
        </p:spPr>
        <p:txBody>
          <a:bodyPr wrap="square">
            <a:spAutoFit/>
          </a:bodyPr>
          <a:lstStyle/>
          <a:p>
            <a:pPr algn="just"/>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tuyệt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đẹp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a:t>
            </a:r>
          </a:p>
        </p:txBody>
      </p:sp>
      <p:sp>
        <p:nvSpPr>
          <p:cNvPr id="15" name="Rectangle 14"/>
          <p:cNvSpPr/>
          <p:nvPr/>
        </p:nvSpPr>
        <p:spPr>
          <a:xfrm>
            <a:off x="31232" y="50612"/>
            <a:ext cx="8537243" cy="523220"/>
          </a:xfrm>
          <a:prstGeom prst="rect">
            <a:avLst/>
          </a:prstGeom>
        </p:spPr>
        <p:txBody>
          <a:bodyPr wrap="square">
            <a:spAutoFit/>
          </a:bodyPr>
          <a:lstStyle/>
          <a:p>
            <a:pPr algn="just"/>
            <a:r>
              <a:rPr lang="en-US" sz="2800" b="1" dirty="0">
                <a:solidFill>
                  <a:srgbClr val="FF0000"/>
                </a:solidFill>
                <a:latin typeface="Times New Roman" pitchFamily="18" charset="0"/>
                <a:cs typeface="Times New Roman" pitchFamily="18" charset="0"/>
              </a:rPr>
              <a:t>II. LUYỆN TẬP</a:t>
            </a:r>
          </a:p>
        </p:txBody>
      </p:sp>
      <p:sp>
        <p:nvSpPr>
          <p:cNvPr id="16" name="Rectangle 15"/>
          <p:cNvSpPr/>
          <p:nvPr/>
        </p:nvSpPr>
        <p:spPr>
          <a:xfrm>
            <a:off x="58716" y="2109395"/>
            <a:ext cx="4900808" cy="1200329"/>
          </a:xfrm>
          <a:prstGeom prst="rect">
            <a:avLst/>
          </a:prstGeom>
        </p:spPr>
        <p:txBody>
          <a:bodyPr wrap="square">
            <a:spAutoFit/>
          </a:bodyPr>
          <a:lstStyle/>
          <a:p>
            <a:pPr algn="just"/>
            <a:r>
              <a:rPr lang="vi-VN" sz="2400" dirty="0">
                <a:latin typeface="Times New Roman" pitchFamily="18" charset="0"/>
                <a:cs typeface="Times New Roman" pitchFamily="18" charset="0"/>
              </a:rPr>
              <a:t>Tôi thở dài</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a:t>
            </a:r>
          </a:p>
          <a:p>
            <a:pPr algn="just"/>
            <a:r>
              <a:rPr lang="vi-VN" sz="2400" dirty="0">
                <a:latin typeface="Times New Roman" pitchFamily="18" charset="0"/>
                <a:cs typeface="Times New Roman" pitchFamily="18" charset="0"/>
              </a:rPr>
              <a:t>- Còn đứa bị điểm không, nó tả 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p:txBody>
      </p:sp>
      <p:sp>
        <p:nvSpPr>
          <p:cNvPr id="4" name="Rectangle 3"/>
          <p:cNvSpPr/>
          <p:nvPr/>
        </p:nvSpPr>
        <p:spPr>
          <a:xfrm>
            <a:off x="33406" y="3760132"/>
            <a:ext cx="4905510" cy="461665"/>
          </a:xfrm>
          <a:prstGeom prst="rect">
            <a:avLst/>
          </a:prstGeom>
        </p:spPr>
        <p:txBody>
          <a:bodyPr wrap="none">
            <a:spAutoFit/>
          </a:bodyPr>
          <a:lstStyle/>
          <a:p>
            <a:pPr algn="just"/>
            <a:r>
              <a:rPr lang="vi-VN" sz="2400" dirty="0">
                <a:latin typeface="Times New Roman" pitchFamily="18" charset="0"/>
                <a:cs typeface="Times New Roman" pitchFamily="18" charset="0"/>
              </a:rPr>
              <a:t>Cô hỏi: </a:t>
            </a:r>
            <a:r>
              <a:rPr lang="en-US" sz="2400" dirty="0">
                <a:latin typeface="Times New Roman" pitchFamily="18" charset="0"/>
                <a:cs typeface="Times New Roman" pitchFamily="18" charset="0"/>
              </a:rPr>
              <a:t>“</a:t>
            </a:r>
            <a:r>
              <a:rPr lang="vi-VN" sz="2400" dirty="0">
                <a:latin typeface="Times New Roman" pitchFamily="18" charset="0"/>
                <a:cs typeface="Times New Roman" pitchFamily="18" charset="0"/>
              </a:rPr>
              <a:t>Sao trò không chịu làm bài?</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p:txBody>
      </p:sp>
      <p:sp>
        <p:nvSpPr>
          <p:cNvPr id="17" name="Rectangle 16"/>
          <p:cNvSpPr/>
          <p:nvPr/>
        </p:nvSpPr>
        <p:spPr>
          <a:xfrm>
            <a:off x="58716" y="4863114"/>
            <a:ext cx="4869139" cy="1938992"/>
          </a:xfrm>
          <a:prstGeom prst="rect">
            <a:avLst/>
          </a:prstGeom>
        </p:spPr>
        <p:txBody>
          <a:bodyPr wrap="square">
            <a:spAutoFit/>
          </a:bodyPr>
          <a:lstStyle/>
          <a:p>
            <a:pPr algn="just"/>
            <a:r>
              <a:rPr lang="vi-VN" sz="2400" dirty="0">
                <a:latin typeface="Times New Roman" pitchFamily="18" charset="0"/>
                <a:cs typeface="Times New Roman" pitchFamily="18" charset="0"/>
              </a:rPr>
              <a:t>Rồi những cảnh tuyệt đẹp của đất nước hiện ra: cánh đồng với những đàn trâu thung thăng gặm cỏ; dòng sông với những đoàn thuyền ngược xuôi.</a:t>
            </a:r>
          </a:p>
        </p:txBody>
      </p:sp>
      <p:sp>
        <p:nvSpPr>
          <p:cNvPr id="18" name="Oval 17"/>
          <p:cNvSpPr/>
          <p:nvPr/>
        </p:nvSpPr>
        <p:spPr>
          <a:xfrm>
            <a:off x="1475656" y="2109395"/>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99592" y="3768464"/>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706817" y="5287166"/>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411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arn(inVertic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ircle(i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Vertic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ircle(in)">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arn(inVertical)">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arn(inVertical)">
                                      <p:cBhvr>
                                        <p:cTn id="5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4" grpId="0"/>
      <p:bldP spid="16" grpId="0"/>
      <p:bldP spid="4" grpId="0"/>
      <p:bldP spid="17" grpId="0"/>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Bộ hình nền Powerpoint màu pastel khiến bạn yêu ngay từ cái nhì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323528" y="188640"/>
            <a:ext cx="8640960" cy="830997"/>
          </a:xfrm>
          <a:prstGeom prst="rect">
            <a:avLst/>
          </a:prstGeom>
          <a:noFill/>
        </p:spPr>
        <p:txBody>
          <a:bodyPr wrap="square">
            <a:spAutoFit/>
          </a:bodyPr>
          <a:lstStyle/>
          <a:p>
            <a:pPr algn="just"/>
            <a:r>
              <a:rPr lang="en-US" sz="2400" b="1" dirty="0">
                <a:solidFill>
                  <a:srgbClr val="004EEA"/>
                </a:solidFill>
                <a:latin typeface="Times New Roman" pitchFamily="18" charset="0"/>
                <a:cs typeface="Times New Roman" pitchFamily="18" charset="0"/>
              </a:rPr>
              <a:t>2. </a:t>
            </a:r>
            <a:r>
              <a:rPr lang="en-US" sz="2400" i="1" dirty="0" err="1">
                <a:solidFill>
                  <a:srgbClr val="004EEA"/>
                </a:solidFill>
                <a:latin typeface="Times New Roman" pitchFamily="18" charset="0"/>
                <a:cs typeface="Times New Roman" pitchFamily="18" charset="0"/>
              </a:rPr>
              <a:t>Nối</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từng</a:t>
            </a:r>
            <a:r>
              <a:rPr lang="en-US" sz="2400" i="1" dirty="0">
                <a:solidFill>
                  <a:srgbClr val="004EEA"/>
                </a:solidFill>
                <a:latin typeface="Times New Roman" pitchFamily="18" charset="0"/>
                <a:cs typeface="Times New Roman" pitchFamily="18" charset="0"/>
              </a:rPr>
              <a:t> ô </a:t>
            </a:r>
            <a:r>
              <a:rPr lang="en-US" sz="2400" i="1" dirty="0" err="1">
                <a:solidFill>
                  <a:srgbClr val="004EEA"/>
                </a:solidFill>
                <a:latin typeface="Times New Roman" pitchFamily="18" charset="0"/>
                <a:cs typeface="Times New Roman" pitchFamily="18" charset="0"/>
              </a:rPr>
              <a:t>bên</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trái</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với</a:t>
            </a:r>
            <a:r>
              <a:rPr lang="en-US" sz="2400" i="1" dirty="0">
                <a:solidFill>
                  <a:srgbClr val="004EEA"/>
                </a:solidFill>
                <a:latin typeface="Times New Roman" pitchFamily="18" charset="0"/>
                <a:cs typeface="Times New Roman" pitchFamily="18" charset="0"/>
              </a:rPr>
              <a:t> ô </a:t>
            </a:r>
            <a:r>
              <a:rPr lang="en-US" sz="2400" i="1" dirty="0" err="1">
                <a:solidFill>
                  <a:srgbClr val="004EEA"/>
                </a:solidFill>
                <a:latin typeface="Times New Roman" pitchFamily="18" charset="0"/>
                <a:cs typeface="Times New Roman" pitchFamily="18" charset="0"/>
              </a:rPr>
              <a:t>nêu</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đúng</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tác</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dụng</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của</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dấu</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hai</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chấm</a:t>
            </a:r>
            <a:r>
              <a:rPr lang="en-US" sz="2400" i="1" dirty="0">
                <a:solidFill>
                  <a:srgbClr val="004EEA"/>
                </a:solidFill>
                <a:latin typeface="Times New Roman" pitchFamily="18" charset="0"/>
                <a:cs typeface="Times New Roman" pitchFamily="18" charset="0"/>
              </a:rPr>
              <a:t> ở </a:t>
            </a:r>
            <a:r>
              <a:rPr lang="en-US" sz="2400" i="1" dirty="0" err="1">
                <a:solidFill>
                  <a:srgbClr val="004EEA"/>
                </a:solidFill>
                <a:latin typeface="Times New Roman" pitchFamily="18" charset="0"/>
                <a:cs typeface="Times New Roman" pitchFamily="18" charset="0"/>
              </a:rPr>
              <a:t>bên</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phải</a:t>
            </a:r>
            <a:r>
              <a:rPr lang="en-US" sz="2400" i="1" dirty="0">
                <a:solidFill>
                  <a:srgbClr val="004EEA"/>
                </a:solidFill>
                <a:latin typeface="Times New Roman" pitchFamily="18" charset="0"/>
                <a:cs typeface="Times New Roman" pitchFamily="18" charset="0"/>
              </a:rPr>
              <a:t>:</a:t>
            </a:r>
            <a:endParaRPr lang="vi-VN" sz="2400" i="1" dirty="0">
              <a:solidFill>
                <a:srgbClr val="004EEA"/>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40748105"/>
              </p:ext>
            </p:extLst>
          </p:nvPr>
        </p:nvGraphicFramePr>
        <p:xfrm>
          <a:off x="0" y="1059955"/>
          <a:ext cx="9138633" cy="5844211"/>
        </p:xfrm>
        <a:graphic>
          <a:graphicData uri="http://schemas.openxmlformats.org/drawingml/2006/table">
            <a:tbl>
              <a:tblPr firstRow="1" bandRow="1">
                <a:tableStyleId>{E8B1032C-EA38-4F05-BA0D-38AFFFC7BED3}</a:tableStyleId>
              </a:tblPr>
              <a:tblGrid>
                <a:gridCol w="4745712">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3240793">
                  <a:extLst>
                    <a:ext uri="{9D8B030D-6E8A-4147-A177-3AD203B41FA5}">
                      <a16:colId xmlns:a16="http://schemas.microsoft.com/office/drawing/2014/main" val="20002"/>
                    </a:ext>
                  </a:extLst>
                </a:gridCol>
              </a:tblGrid>
              <a:tr h="1637243">
                <a:tc>
                  <a:txBody>
                    <a:bodyPr/>
                    <a:lstStyle/>
                    <a:p>
                      <a:endParaRPr lang="en-US" dirty="0"/>
                    </a:p>
                  </a:txBody>
                  <a:tcPr>
                    <a:lnR w="12700" cap="flat" cmpd="sng" algn="ctr">
                      <a:solidFill>
                        <a:schemeClr val="accent6">
                          <a:lumMod val="75000"/>
                        </a:schemeClr>
                      </a:solidFill>
                      <a:prstDash val="solid"/>
                      <a:round/>
                      <a:headEnd type="none" w="med" len="med"/>
                      <a:tailEnd type="none" w="med" len="med"/>
                    </a:lnR>
                    <a:solidFill>
                      <a:schemeClr val="bg1"/>
                    </a:solid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solidFill>
                      <a:schemeClr val="bg1"/>
                    </a:solidFill>
                  </a:tcPr>
                </a:tc>
                <a:extLst>
                  <a:ext uri="{0D108BD9-81ED-4DB2-BD59-A6C34878D82A}">
                    <a16:rowId xmlns:a16="http://schemas.microsoft.com/office/drawing/2014/main" val="10000"/>
                  </a:ext>
                </a:extLst>
              </a:tr>
              <a:tr h="1235858">
                <a:tc>
                  <a:txBody>
                    <a:bodyPr/>
                    <a:lstStyle/>
                    <a:p>
                      <a:endParaRPr lang="en-US" dirty="0"/>
                    </a:p>
                  </a:txBody>
                  <a:tcPr>
                    <a:lnR w="12700" cap="flat" cmpd="sng" algn="ctr">
                      <a:solidFill>
                        <a:schemeClr val="accent6">
                          <a:lumMod val="75000"/>
                        </a:schemeClr>
                      </a:solidFill>
                      <a:prstDash val="solid"/>
                      <a:round/>
                      <a:headEnd type="none" w="med" len="med"/>
                      <a:tailEnd type="none" w="med" len="med"/>
                    </a:lnR>
                    <a:solidFill>
                      <a:schemeClr val="bg1"/>
                    </a:solid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254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accent6">
                          <a:lumMod val="75000"/>
                        </a:schemeClr>
                      </a:solidFill>
                      <a:prstDash val="solid"/>
                      <a:round/>
                      <a:headEnd type="none" w="med" len="med"/>
                      <a:tailEnd type="none" w="med" len="med"/>
                    </a:lnL>
                    <a:solidFill>
                      <a:schemeClr val="bg1"/>
                    </a:solidFill>
                  </a:tcPr>
                </a:tc>
                <a:extLst>
                  <a:ext uri="{0D108BD9-81ED-4DB2-BD59-A6C34878D82A}">
                    <a16:rowId xmlns:a16="http://schemas.microsoft.com/office/drawing/2014/main" val="10001"/>
                  </a:ext>
                </a:extLst>
              </a:tr>
              <a:tr h="1584176">
                <a:tc>
                  <a:txBody>
                    <a:bodyPr/>
                    <a:lstStyle/>
                    <a:p>
                      <a:endParaRPr lang="en-US" dirty="0"/>
                    </a:p>
                  </a:txBody>
                  <a:tcPr>
                    <a:lnR w="12700" cap="flat" cmpd="sng" algn="ctr">
                      <a:solidFill>
                        <a:schemeClr val="accent6">
                          <a:lumMod val="75000"/>
                        </a:schemeClr>
                      </a:solidFill>
                      <a:prstDash val="solid"/>
                      <a:round/>
                      <a:headEnd type="none" w="med" len="med"/>
                      <a:tailEnd type="none" w="med" len="med"/>
                    </a:lnR>
                    <a:solidFill>
                      <a:schemeClr val="bg1"/>
                    </a:solid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a:p>
                  </a:txBody>
                  <a:tcPr>
                    <a:lnL w="12700" cap="flat" cmpd="sng" algn="ctr">
                      <a:solidFill>
                        <a:schemeClr val="accent6">
                          <a:lumMod val="75000"/>
                        </a:schemeClr>
                      </a:solidFill>
                      <a:prstDash val="solid"/>
                      <a:round/>
                      <a:headEnd type="none" w="med" len="med"/>
                      <a:tailEnd type="none" w="med" len="med"/>
                    </a:lnL>
                    <a:solidFill>
                      <a:schemeClr val="bg1"/>
                    </a:solidFill>
                  </a:tcPr>
                </a:tc>
                <a:extLst>
                  <a:ext uri="{0D108BD9-81ED-4DB2-BD59-A6C34878D82A}">
                    <a16:rowId xmlns:a16="http://schemas.microsoft.com/office/drawing/2014/main" val="10002"/>
                  </a:ext>
                </a:extLst>
              </a:tr>
              <a:tr h="1386934">
                <a:tc>
                  <a:txBody>
                    <a:bodyPr/>
                    <a:lstStyle/>
                    <a:p>
                      <a:endParaRPr lang="en-US" dirty="0"/>
                    </a:p>
                  </a:txBody>
                  <a:tcPr>
                    <a:lnR w="12700" cap="flat" cmpd="sng" algn="ctr">
                      <a:solidFill>
                        <a:schemeClr val="accent6">
                          <a:lumMod val="75000"/>
                        </a:schemeClr>
                      </a:solidFill>
                      <a:prstDash val="solid"/>
                      <a:round/>
                      <a:headEnd type="none" w="med" len="med"/>
                      <a:tailEnd type="none" w="med" len="med"/>
                    </a:lnR>
                    <a:solidFill>
                      <a:schemeClr val="bg1"/>
                    </a:solid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solidFill>
                      <a:schemeClr val="bg1"/>
                    </a:solidFill>
                  </a:tcPr>
                </a:tc>
                <a:extLst>
                  <a:ext uri="{0D108BD9-81ED-4DB2-BD59-A6C34878D82A}">
                    <a16:rowId xmlns:a16="http://schemas.microsoft.com/office/drawing/2014/main" val="10003"/>
                  </a:ext>
                </a:extLst>
              </a:tr>
            </a:tbl>
          </a:graphicData>
        </a:graphic>
      </p:graphicFrame>
      <p:sp>
        <p:nvSpPr>
          <p:cNvPr id="10" name="Rectangle 9"/>
          <p:cNvSpPr/>
          <p:nvPr/>
        </p:nvSpPr>
        <p:spPr>
          <a:xfrm>
            <a:off x="37064" y="5550244"/>
            <a:ext cx="4750960" cy="1200329"/>
          </a:xfrm>
          <a:prstGeom prst="rect">
            <a:avLst/>
          </a:prstGeom>
        </p:spPr>
        <p:txBody>
          <a:bodyPr wrap="square">
            <a:spAutoFit/>
          </a:bodyPr>
          <a:lstStyle/>
          <a:p>
            <a:pPr algn="just"/>
            <a:r>
              <a:rPr lang="en-US" sz="2400" dirty="0">
                <a:latin typeface="Times New Roman" pitchFamily="18" charset="0"/>
                <a:cs typeface="Times New Roman" pitchFamily="18" charset="0"/>
              </a:rPr>
              <a:t>4.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học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trò</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nhiên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nhìn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ngờ</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dữ</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vậy</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p:txBody>
      </p:sp>
      <p:sp>
        <p:nvSpPr>
          <p:cNvPr id="11" name="Rectangle 10"/>
          <p:cNvSpPr/>
          <p:nvPr/>
        </p:nvSpPr>
        <p:spPr>
          <a:xfrm>
            <a:off x="5964487" y="5688743"/>
            <a:ext cx="3114611" cy="461665"/>
          </a:xfrm>
          <a:prstGeom prst="rect">
            <a:avLst/>
          </a:prstGeom>
          <a:noFill/>
        </p:spPr>
        <p:txBody>
          <a:bodyPr wrap="square">
            <a:spAutoFit/>
          </a:bodyPr>
          <a:lstStyle/>
          <a:p>
            <a:pPr algn="just"/>
            <a:r>
              <a:rPr lang="en-US" sz="2400" dirty="0">
                <a:latin typeface="Times New Roman" pitchFamily="18" charset="0"/>
                <a:cs typeface="Times New Roman" pitchFamily="18" charset="0"/>
              </a:rPr>
              <a:t>d.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kê</a:t>
            </a:r>
            <a:endParaRPr lang="en-US" sz="2400" dirty="0">
              <a:latin typeface="Times New Roman" pitchFamily="18" charset="0"/>
              <a:cs typeface="Times New Roman" pitchFamily="18" charset="0"/>
            </a:endParaRPr>
          </a:p>
        </p:txBody>
      </p:sp>
      <p:sp>
        <p:nvSpPr>
          <p:cNvPr id="3" name="Rectangle 2"/>
          <p:cNvSpPr/>
          <p:nvPr/>
        </p:nvSpPr>
        <p:spPr>
          <a:xfrm>
            <a:off x="8032" y="1135777"/>
            <a:ext cx="4635976" cy="1569660"/>
          </a:xfrm>
          <a:prstGeom prst="rect">
            <a:avLst/>
          </a:prstGeom>
        </p:spPr>
        <p:txBody>
          <a:bodyPr wrap="square">
            <a:spAutoFit/>
          </a:bodyPr>
          <a:lstStyle/>
          <a:p>
            <a:pPr algn="just"/>
            <a:r>
              <a:rPr lang="en-US" sz="2400" dirty="0">
                <a:latin typeface="Times New Roman" pitchFamily="18" charset="0"/>
                <a:cs typeface="Times New Roman" pitchFamily="18" charset="0"/>
              </a:rPr>
              <a:t>1. </a:t>
            </a:r>
            <a:r>
              <a:rPr lang="en-US" sz="2400" dirty="0" err="1">
                <a:latin typeface="Times New Roman" pitchFamily="18" charset="0"/>
                <a:cs typeface="Times New Roman" pitchFamily="18" charset="0"/>
              </a:rPr>
              <a:t>Người</a:t>
            </a:r>
            <a:r>
              <a:rPr lang="en-US" sz="2400" dirty="0">
                <a:latin typeface="Times New Roman" pitchFamily="18" charset="0"/>
                <a:cs typeface="Times New Roman" pitchFamily="18" charset="0"/>
              </a:rPr>
              <a:t> con </a:t>
            </a:r>
            <a:r>
              <a:rPr lang="en-US" sz="2400" dirty="0" err="1">
                <a:latin typeface="Times New Roman" pitchFamily="18" charset="0"/>
                <a:cs typeface="Times New Roman" pitchFamily="18" charset="0"/>
              </a:rPr>
              <a:t>gái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vẫn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như</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niệm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rưng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lê</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ki</a:t>
            </a:r>
            <a:r>
              <a:rPr lang="en-US" sz="2400" dirty="0">
                <a:latin typeface="Times New Roman" pitchFamily="18" charset="0"/>
                <a:cs typeface="Times New Roman" pitchFamily="18" charset="0"/>
              </a:rPr>
              <a:t>-ma </a:t>
            </a:r>
            <a:r>
              <a:rPr lang="en-US" sz="2400" dirty="0" err="1">
                <a:latin typeface="Times New Roman" pitchFamily="18" charset="0"/>
                <a:cs typeface="Times New Roman" pitchFamily="18" charset="0"/>
              </a:rPr>
              <a:t>nở</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ta </a:t>
            </a:r>
            <a:r>
              <a:rPr lang="en-US" sz="2400" dirty="0" err="1">
                <a:latin typeface="Times New Roman" pitchFamily="18" charset="0"/>
                <a:cs typeface="Times New Roman" pitchFamily="18" charset="0"/>
              </a:rPr>
              <a:t>miền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Đỏ</a:t>
            </a:r>
            <a:r>
              <a:rPr lang="en-US" sz="2400" dirty="0">
                <a:latin typeface="Times New Roman" pitchFamily="18" charset="0"/>
                <a:cs typeface="Times New Roman" pitchFamily="18" charset="0"/>
              </a:rPr>
              <a:t>”.  </a:t>
            </a:r>
            <a:endParaRPr lang="vi-VN" sz="2400" dirty="0">
              <a:latin typeface="Times New Roman" pitchFamily="18" charset="0"/>
              <a:cs typeface="Times New Roman" pitchFamily="18" charset="0"/>
            </a:endParaRPr>
          </a:p>
        </p:txBody>
      </p:sp>
      <p:sp>
        <p:nvSpPr>
          <p:cNvPr id="8" name="Rectangle 7"/>
          <p:cNvSpPr/>
          <p:nvPr/>
        </p:nvSpPr>
        <p:spPr>
          <a:xfrm>
            <a:off x="8032" y="2699731"/>
            <a:ext cx="4635976" cy="1200329"/>
          </a:xfrm>
          <a:prstGeom prst="rect">
            <a:avLst/>
          </a:prstGeom>
        </p:spPr>
        <p:txBody>
          <a:bodyPr wrap="square">
            <a:spAutoFit/>
          </a:bodyPr>
          <a:lstStyle/>
          <a:p>
            <a:pPr algn="just"/>
            <a:r>
              <a:rPr lang="en-US" sz="2400" dirty="0">
                <a:latin typeface="Times New Roman" pitchFamily="18" charset="0"/>
                <a:cs typeface="Times New Roman" pitchFamily="18" charset="0"/>
              </a:rPr>
              <a:t>2. </a:t>
            </a:r>
            <a:r>
              <a:rPr lang="en-US" sz="2400" dirty="0" err="1">
                <a:latin typeface="Times New Roman" pitchFamily="18" charset="0"/>
                <a:cs typeface="Times New Roman" pitchFamily="18" charset="0"/>
              </a:rPr>
              <a:t>Vùng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vòm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đủ</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mít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dừa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măng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cụt</a:t>
            </a:r>
            <a:r>
              <a:rPr lang="en-US" sz="2400" dirty="0">
                <a:latin typeface="Times New Roman" pitchFamily="18" charset="0"/>
                <a:cs typeface="Times New Roman" pitchFamily="18" charset="0"/>
              </a:rPr>
              <a:t>,…</a:t>
            </a:r>
          </a:p>
        </p:txBody>
      </p:sp>
      <p:sp>
        <p:nvSpPr>
          <p:cNvPr id="9" name="Rectangle 8"/>
          <p:cNvSpPr/>
          <p:nvPr/>
        </p:nvSpPr>
        <p:spPr>
          <a:xfrm>
            <a:off x="37064" y="4078502"/>
            <a:ext cx="4606944" cy="830997"/>
          </a:xfrm>
          <a:prstGeom prst="rect">
            <a:avLst/>
          </a:prstGeom>
        </p:spPr>
        <p:txBody>
          <a:bodyPr wrap="square">
            <a:spAutoFit/>
          </a:bodyPr>
          <a:lstStyle/>
          <a:p>
            <a:pPr algn="just"/>
            <a:r>
              <a:rPr lang="en-US" sz="2400" dirty="0">
                <a:latin typeface="Times New Roman" pitchFamily="18" charset="0"/>
                <a:cs typeface="Times New Roman" pitchFamily="18" charset="0"/>
              </a:rPr>
              <a:t>3. Mai </a:t>
            </a:r>
            <a:r>
              <a:rPr lang="en-US" sz="2400" dirty="0" err="1">
                <a:latin typeface="Times New Roman" pitchFamily="18" charset="0"/>
                <a:cs typeface="Times New Roman" pitchFamily="18" charset="0"/>
              </a:rPr>
              <a:t>hỏi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Đào</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cậu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gì</a:t>
            </a:r>
            <a:r>
              <a:rPr lang="en-US" sz="2400" dirty="0">
                <a:latin typeface="Times New Roman" pitchFamily="18" charset="0"/>
                <a:cs typeface="Times New Roman" pitchFamily="18" charset="0"/>
              </a:rPr>
              <a:t>? </a:t>
            </a:r>
            <a:endParaRPr lang="vi-VN" sz="2400" dirty="0">
              <a:latin typeface="Times New Roman" pitchFamily="18" charset="0"/>
              <a:cs typeface="Times New Roman" pitchFamily="18" charset="0"/>
            </a:endParaRPr>
          </a:p>
        </p:txBody>
      </p:sp>
      <p:sp>
        <p:nvSpPr>
          <p:cNvPr id="2" name="Rectangle 1"/>
          <p:cNvSpPr/>
          <p:nvPr/>
        </p:nvSpPr>
        <p:spPr>
          <a:xfrm>
            <a:off x="5940152" y="1299764"/>
            <a:ext cx="3203848" cy="1200329"/>
          </a:xfrm>
          <a:prstGeom prst="rect">
            <a:avLst/>
          </a:prstGeom>
        </p:spPr>
        <p:txBody>
          <a:bodyPr wrap="square">
            <a:spAutoFit/>
          </a:bodyPr>
          <a:lstStyle/>
          <a:p>
            <a:pPr algn="just"/>
            <a:r>
              <a:rPr lang="en-US" sz="2400" dirty="0">
                <a:latin typeface="Times New Roman" pitchFamily="18" charset="0"/>
                <a:cs typeface="Times New Roman" pitchFamily="18" charset="0"/>
              </a:rPr>
              <a:t>a.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thoại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vật</a:t>
            </a:r>
            <a:endParaRPr lang="en-US" sz="2400" dirty="0">
              <a:latin typeface="Times New Roman" pitchFamily="18" charset="0"/>
              <a:cs typeface="Times New Roman" pitchFamily="18" charset="0"/>
            </a:endParaRPr>
          </a:p>
        </p:txBody>
      </p:sp>
      <p:sp>
        <p:nvSpPr>
          <p:cNvPr id="4" name="Rectangle 3"/>
          <p:cNvSpPr/>
          <p:nvPr/>
        </p:nvSpPr>
        <p:spPr>
          <a:xfrm>
            <a:off x="5992836" y="2705437"/>
            <a:ext cx="2971652" cy="1200329"/>
          </a:xfrm>
          <a:prstGeom prst="rect">
            <a:avLst/>
          </a:prstGeom>
        </p:spPr>
        <p:txBody>
          <a:bodyPr wrap="square">
            <a:spAutoFit/>
          </a:bodyPr>
          <a:lstStyle/>
          <a:p>
            <a:pPr algn="just"/>
            <a:r>
              <a:rPr lang="en-US" sz="2400" dirty="0">
                <a:latin typeface="Times New Roman" pitchFamily="18" charset="0"/>
                <a:cs typeface="Times New Roman" pitchFamily="18" charset="0"/>
              </a:rPr>
              <a:t>b.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dẫn</a:t>
            </a:r>
            <a:endParaRPr lang="en-US" sz="2400" dirty="0">
              <a:latin typeface="Times New Roman" pitchFamily="18" charset="0"/>
              <a:cs typeface="Times New Roman" pitchFamily="18" charset="0"/>
            </a:endParaRPr>
          </a:p>
        </p:txBody>
      </p:sp>
      <p:sp>
        <p:nvSpPr>
          <p:cNvPr id="5" name="Rectangle 4"/>
          <p:cNvSpPr/>
          <p:nvPr/>
        </p:nvSpPr>
        <p:spPr>
          <a:xfrm>
            <a:off x="5878226" y="3955518"/>
            <a:ext cx="3200872" cy="1569660"/>
          </a:xfrm>
          <a:prstGeom prst="rect">
            <a:avLst/>
          </a:prstGeom>
          <a:noFill/>
        </p:spPr>
        <p:txBody>
          <a:bodyPr wrap="square">
            <a:spAutoFit/>
          </a:bodyPr>
          <a:lstStyle/>
          <a:p>
            <a:pPr algn="just"/>
            <a:r>
              <a:rPr lang="en-US" sz="2400" dirty="0">
                <a:latin typeface="Times New Roman" pitchFamily="18" charset="0"/>
                <a:cs typeface="Times New Roman" pitchFamily="18" charset="0"/>
              </a:rPr>
              <a:t>c.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thích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trước</a:t>
            </a:r>
            <a:endParaRPr lang="en-US" sz="2400" dirty="0">
              <a:latin typeface="Times New Roman" pitchFamily="18" charset="0"/>
              <a:cs typeface="Times New Roman" pitchFamily="18" charset="0"/>
            </a:endParaRPr>
          </a:p>
        </p:txBody>
      </p:sp>
      <p:cxnSp>
        <p:nvCxnSpPr>
          <p:cNvPr id="13" name="Straight Connector 12"/>
          <p:cNvCxnSpPr/>
          <p:nvPr/>
        </p:nvCxnSpPr>
        <p:spPr>
          <a:xfrm>
            <a:off x="4788024" y="1628800"/>
            <a:ext cx="1090202" cy="1800200"/>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781965" y="3305601"/>
            <a:ext cx="1096261" cy="2844807"/>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728155" y="1772816"/>
            <a:ext cx="1150071" cy="2967532"/>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endCxn id="5" idx="1"/>
          </p:cNvCxnSpPr>
          <p:nvPr/>
        </p:nvCxnSpPr>
        <p:spPr>
          <a:xfrm flipV="1">
            <a:off x="4781965" y="4740348"/>
            <a:ext cx="1096261" cy="1568972"/>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298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1)">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down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strips(down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circle(in)">
                                      <p:cBhvr>
                                        <p:cTn id="37" dur="20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arn(inVertic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down)">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down)">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arn(inVertic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arn(inVertical)">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barn(inVertical)">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arn(inVertical)">
                                      <p:cBhvr>
                                        <p:cTn id="7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3" grpId="0"/>
      <p:bldP spid="8" grpId="0"/>
      <p:bldP spid="9" grpId="0"/>
      <p:bldP spid="2"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Bộ hình nền Powerpoint màu pastel khiến bạn yêu ngay từ cái nhì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323528" y="188640"/>
            <a:ext cx="8640960" cy="461665"/>
          </a:xfrm>
          <a:prstGeom prst="rect">
            <a:avLst/>
          </a:prstGeom>
          <a:noFill/>
        </p:spPr>
        <p:txBody>
          <a:bodyPr wrap="square">
            <a:spAutoFit/>
          </a:bodyPr>
          <a:lstStyle/>
          <a:p>
            <a:pPr algn="just"/>
            <a:r>
              <a:rPr lang="en-US" sz="2400" b="1" dirty="0">
                <a:solidFill>
                  <a:srgbClr val="004EEA"/>
                </a:solidFill>
                <a:latin typeface="Times New Roman" pitchFamily="18" charset="0"/>
                <a:cs typeface="Times New Roman" pitchFamily="18" charset="0"/>
              </a:rPr>
              <a:t>3. </a:t>
            </a:r>
            <a:r>
              <a:rPr lang="en-US" sz="2400" i="1" dirty="0" err="1">
                <a:solidFill>
                  <a:srgbClr val="004EEA"/>
                </a:solidFill>
                <a:latin typeface="Times New Roman" pitchFamily="18" charset="0"/>
                <a:cs typeface="Times New Roman" pitchFamily="18" charset="0"/>
              </a:rPr>
              <a:t>Nối</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từng</a:t>
            </a:r>
            <a:r>
              <a:rPr lang="en-US" sz="2400" i="1" dirty="0">
                <a:solidFill>
                  <a:srgbClr val="004EEA"/>
                </a:solidFill>
                <a:latin typeface="Times New Roman" pitchFamily="18" charset="0"/>
                <a:cs typeface="Times New Roman" pitchFamily="18" charset="0"/>
              </a:rPr>
              <a:t> ô </a:t>
            </a:r>
            <a:r>
              <a:rPr lang="en-US" sz="2400" i="1" dirty="0" err="1">
                <a:solidFill>
                  <a:srgbClr val="004EEA"/>
                </a:solidFill>
                <a:latin typeface="Times New Roman" pitchFamily="18" charset="0"/>
                <a:cs typeface="Times New Roman" pitchFamily="18" charset="0"/>
              </a:rPr>
              <a:t>bên</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trái</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với</a:t>
            </a:r>
            <a:r>
              <a:rPr lang="en-US" sz="2400" i="1" dirty="0">
                <a:solidFill>
                  <a:srgbClr val="004EEA"/>
                </a:solidFill>
                <a:latin typeface="Times New Roman" pitchFamily="18" charset="0"/>
                <a:cs typeface="Times New Roman" pitchFamily="18" charset="0"/>
              </a:rPr>
              <a:t> ô </a:t>
            </a:r>
            <a:r>
              <a:rPr lang="en-US" sz="2400" i="1" dirty="0" err="1">
                <a:solidFill>
                  <a:srgbClr val="004EEA"/>
                </a:solidFill>
                <a:latin typeface="Times New Roman" pitchFamily="18" charset="0"/>
                <a:cs typeface="Times New Roman" pitchFamily="18" charset="0"/>
              </a:rPr>
              <a:t>thích</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hợp</a:t>
            </a:r>
            <a:r>
              <a:rPr lang="en-US" sz="2400" i="1" dirty="0">
                <a:solidFill>
                  <a:srgbClr val="004EEA"/>
                </a:solidFill>
                <a:latin typeface="Times New Roman" pitchFamily="18" charset="0"/>
                <a:cs typeface="Times New Roman" pitchFamily="18" charset="0"/>
              </a:rPr>
              <a:t> ở </a:t>
            </a:r>
            <a:r>
              <a:rPr lang="en-US" sz="2400" i="1" dirty="0" err="1">
                <a:solidFill>
                  <a:srgbClr val="004EEA"/>
                </a:solidFill>
                <a:latin typeface="Times New Roman" pitchFamily="18" charset="0"/>
                <a:cs typeface="Times New Roman" pitchFamily="18" charset="0"/>
              </a:rPr>
              <a:t>bên</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phải</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để</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tạo</a:t>
            </a:r>
            <a:r>
              <a:rPr lang="en-US" sz="2400" i="1" dirty="0">
                <a:solidFill>
                  <a:srgbClr val="004EEA"/>
                </a:solidFill>
                <a:latin typeface="Times New Roman" pitchFamily="18" charset="0"/>
                <a:cs typeface="Times New Roman" pitchFamily="18" charset="0"/>
              </a:rPr>
              <a:t> </a:t>
            </a:r>
            <a:r>
              <a:rPr lang="en-US" sz="2400" i="1" dirty="0" err="1">
                <a:solidFill>
                  <a:srgbClr val="004EEA"/>
                </a:solidFill>
                <a:latin typeface="Times New Roman" pitchFamily="18" charset="0"/>
                <a:cs typeface="Times New Roman" pitchFamily="18" charset="0"/>
              </a:rPr>
              <a:t>thành</a:t>
            </a:r>
            <a:r>
              <a:rPr lang="en-US" sz="2400" i="1" dirty="0">
                <a:solidFill>
                  <a:srgbClr val="004EEA"/>
                </a:solidFill>
                <a:latin typeface="Times New Roman" pitchFamily="18" charset="0"/>
                <a:cs typeface="Times New Roman" pitchFamily="18" charset="0"/>
              </a:rPr>
              <a:t> 4 </a:t>
            </a:r>
            <a:r>
              <a:rPr lang="en-US" sz="2400" i="1" dirty="0" err="1">
                <a:solidFill>
                  <a:srgbClr val="004EEA"/>
                </a:solidFill>
                <a:latin typeface="Times New Roman" pitchFamily="18" charset="0"/>
                <a:cs typeface="Times New Roman" pitchFamily="18" charset="0"/>
              </a:rPr>
              <a:t>câu</a:t>
            </a:r>
            <a:r>
              <a:rPr lang="en-US" sz="2400" i="1" dirty="0">
                <a:solidFill>
                  <a:srgbClr val="004EEA"/>
                </a:solidFill>
                <a:latin typeface="Times New Roman" pitchFamily="18" charset="0"/>
                <a:cs typeface="Times New Roman" pitchFamily="18" charset="0"/>
              </a:rPr>
              <a:t>:</a:t>
            </a:r>
            <a:endParaRPr lang="vi-VN" sz="2400" i="1" dirty="0">
              <a:solidFill>
                <a:srgbClr val="004EEA"/>
              </a:solidFill>
              <a:latin typeface="Times New Roman" pitchFamily="18" charset="0"/>
              <a:cs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65878051"/>
              </p:ext>
            </p:extLst>
          </p:nvPr>
        </p:nvGraphicFramePr>
        <p:xfrm>
          <a:off x="0" y="1059955"/>
          <a:ext cx="9138633" cy="5556179"/>
        </p:xfrm>
        <a:graphic>
          <a:graphicData uri="http://schemas.openxmlformats.org/drawingml/2006/table">
            <a:tbl>
              <a:tblPr firstRow="1" bandRow="1">
                <a:tableStyleId>{E8B1032C-EA38-4F05-BA0D-38AFFFC7BED3}</a:tableStyleId>
              </a:tblPr>
              <a:tblGrid>
                <a:gridCol w="4745712">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3240793">
                  <a:extLst>
                    <a:ext uri="{9D8B030D-6E8A-4147-A177-3AD203B41FA5}">
                      <a16:colId xmlns:a16="http://schemas.microsoft.com/office/drawing/2014/main" val="20002"/>
                    </a:ext>
                  </a:extLst>
                </a:gridCol>
              </a:tblGrid>
              <a:tr h="1000893">
                <a:tc>
                  <a:txBody>
                    <a:bodyPr/>
                    <a:lstStyle/>
                    <a:p>
                      <a:endParaRPr lang="en-US" dirty="0"/>
                    </a:p>
                  </a:txBody>
                  <a:tcPr>
                    <a:lnR w="12700" cap="flat" cmpd="sng" algn="ctr">
                      <a:solidFill>
                        <a:schemeClr val="accent6">
                          <a:lumMod val="75000"/>
                        </a:schemeClr>
                      </a:solidFill>
                      <a:prstDash val="solid"/>
                      <a:round/>
                      <a:headEnd type="none" w="med" len="med"/>
                      <a:tailEnd type="none" w="med" len="med"/>
                    </a:lnR>
                    <a:solidFill>
                      <a:schemeClr val="bg1"/>
                    </a:solid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mpd="sng">
                      <a:noFill/>
                    </a:lnT>
                    <a:lnB w="254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solidFill>
                      <a:schemeClr val="bg1"/>
                    </a:solidFill>
                  </a:tcPr>
                </a:tc>
                <a:extLst>
                  <a:ext uri="{0D108BD9-81ED-4DB2-BD59-A6C34878D82A}">
                    <a16:rowId xmlns:a16="http://schemas.microsoft.com/office/drawing/2014/main" val="10000"/>
                  </a:ext>
                </a:extLst>
              </a:tr>
              <a:tr h="1584176">
                <a:tc>
                  <a:txBody>
                    <a:bodyPr/>
                    <a:lstStyle/>
                    <a:p>
                      <a:endParaRPr lang="en-US" dirty="0"/>
                    </a:p>
                  </a:txBody>
                  <a:tcPr>
                    <a:lnR w="12700" cap="flat" cmpd="sng" algn="ctr">
                      <a:solidFill>
                        <a:schemeClr val="accent6">
                          <a:lumMod val="75000"/>
                        </a:schemeClr>
                      </a:solidFill>
                      <a:prstDash val="solid"/>
                      <a:round/>
                      <a:headEnd type="none" w="med" len="med"/>
                      <a:tailEnd type="none" w="med" len="med"/>
                    </a:lnR>
                    <a:solidFill>
                      <a:schemeClr val="bg1"/>
                    </a:solid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254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solidFill>
                      <a:schemeClr val="bg1"/>
                    </a:solidFill>
                  </a:tcPr>
                </a:tc>
                <a:extLst>
                  <a:ext uri="{0D108BD9-81ED-4DB2-BD59-A6C34878D82A}">
                    <a16:rowId xmlns:a16="http://schemas.microsoft.com/office/drawing/2014/main" val="10001"/>
                  </a:ext>
                </a:extLst>
              </a:tr>
              <a:tr h="1584176">
                <a:tc>
                  <a:txBody>
                    <a:bodyPr/>
                    <a:lstStyle/>
                    <a:p>
                      <a:endParaRPr lang="en-US" dirty="0"/>
                    </a:p>
                  </a:txBody>
                  <a:tcPr>
                    <a:lnR w="12700" cap="flat" cmpd="sng" algn="ctr">
                      <a:solidFill>
                        <a:schemeClr val="accent6">
                          <a:lumMod val="75000"/>
                        </a:schemeClr>
                      </a:solidFill>
                      <a:prstDash val="solid"/>
                      <a:round/>
                      <a:headEnd type="none" w="med" len="med"/>
                      <a:tailEnd type="none" w="med" len="med"/>
                    </a:lnR>
                    <a:solidFill>
                      <a:schemeClr val="bg1"/>
                    </a:solid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solidFill>
                      <a:schemeClr val="bg1"/>
                    </a:solidFill>
                  </a:tcPr>
                </a:tc>
                <a:extLst>
                  <a:ext uri="{0D108BD9-81ED-4DB2-BD59-A6C34878D82A}">
                    <a16:rowId xmlns:a16="http://schemas.microsoft.com/office/drawing/2014/main" val="10002"/>
                  </a:ext>
                </a:extLst>
              </a:tr>
              <a:tr h="1386934">
                <a:tc>
                  <a:txBody>
                    <a:bodyPr/>
                    <a:lstStyle/>
                    <a:p>
                      <a:endParaRPr lang="en-US" dirty="0"/>
                    </a:p>
                  </a:txBody>
                  <a:tcPr>
                    <a:lnR w="12700" cap="flat" cmpd="sng" algn="ctr">
                      <a:solidFill>
                        <a:schemeClr val="accent6">
                          <a:lumMod val="75000"/>
                        </a:schemeClr>
                      </a:solidFill>
                      <a:prstDash val="solid"/>
                      <a:round/>
                      <a:headEnd type="none" w="med" len="med"/>
                      <a:tailEnd type="none" w="med" len="med"/>
                    </a:lnR>
                    <a:solidFill>
                      <a:schemeClr val="bg1"/>
                    </a:solid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dirty="0"/>
                    </a:p>
                  </a:txBody>
                  <a:tcPr>
                    <a:lnL w="12700" cap="flat" cmpd="sng" algn="ctr">
                      <a:solidFill>
                        <a:schemeClr val="accent6">
                          <a:lumMod val="75000"/>
                        </a:schemeClr>
                      </a:solidFill>
                      <a:prstDash val="solid"/>
                      <a:round/>
                      <a:headEnd type="none" w="med" len="med"/>
                      <a:tailEnd type="none" w="med" len="med"/>
                    </a:lnL>
                    <a:solidFill>
                      <a:schemeClr val="bg1"/>
                    </a:solidFill>
                  </a:tcPr>
                </a:tc>
                <a:extLst>
                  <a:ext uri="{0D108BD9-81ED-4DB2-BD59-A6C34878D82A}">
                    <a16:rowId xmlns:a16="http://schemas.microsoft.com/office/drawing/2014/main" val="10003"/>
                  </a:ext>
                </a:extLst>
              </a:tr>
            </a:tbl>
          </a:graphicData>
        </a:graphic>
      </p:graphicFrame>
      <p:sp>
        <p:nvSpPr>
          <p:cNvPr id="10" name="Rectangle 9"/>
          <p:cNvSpPr/>
          <p:nvPr/>
        </p:nvSpPr>
        <p:spPr>
          <a:xfrm>
            <a:off x="37064" y="5502581"/>
            <a:ext cx="4750960" cy="830997"/>
          </a:xfrm>
          <a:prstGeom prst="rect">
            <a:avLst/>
          </a:prstGeom>
        </p:spPr>
        <p:txBody>
          <a:bodyPr wrap="square">
            <a:spAutoFit/>
          </a:bodyPr>
          <a:lstStyle/>
          <a:p>
            <a:pPr algn="just"/>
            <a:r>
              <a:rPr lang="en-US" sz="2400" dirty="0">
                <a:latin typeface="Times New Roman" pitchFamily="18" charset="0"/>
                <a:cs typeface="Times New Roman" pitchFamily="18" charset="0"/>
              </a:rPr>
              <a:t>4.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dễ</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hiểu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cũng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ngay</a:t>
            </a:r>
            <a:r>
              <a:rPr lang="en-US" sz="2400" dirty="0">
                <a:latin typeface="Times New Roman" pitchFamily="18" charset="0"/>
                <a:cs typeface="Times New Roman" pitchFamily="18" charset="0"/>
              </a:rPr>
              <a:t>: </a:t>
            </a:r>
            <a:endParaRPr lang="vi-VN" sz="2400" dirty="0">
              <a:latin typeface="Times New Roman" pitchFamily="18" charset="0"/>
              <a:cs typeface="Times New Roman" pitchFamily="18" charset="0"/>
            </a:endParaRPr>
          </a:p>
        </p:txBody>
      </p:sp>
      <p:sp>
        <p:nvSpPr>
          <p:cNvPr id="11" name="Rectangle 10"/>
          <p:cNvSpPr/>
          <p:nvPr/>
        </p:nvSpPr>
        <p:spPr>
          <a:xfrm>
            <a:off x="5964487" y="5516613"/>
            <a:ext cx="3114611" cy="830997"/>
          </a:xfrm>
          <a:prstGeom prst="rect">
            <a:avLst/>
          </a:prstGeom>
          <a:noFill/>
        </p:spPr>
        <p:txBody>
          <a:bodyPr wrap="square">
            <a:spAutoFit/>
          </a:bodyPr>
          <a:lstStyle/>
          <a:p>
            <a:pPr algn="just"/>
            <a:r>
              <a:rPr lang="en-US" sz="2400" dirty="0">
                <a:latin typeface="Times New Roman" pitchFamily="18" charset="0"/>
                <a:cs typeface="Times New Roman" pitchFamily="18" charset="0"/>
              </a:rPr>
              <a:t>d.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lăng</a:t>
            </a:r>
            <a:endParaRPr lang="en-US" sz="2400" dirty="0">
              <a:latin typeface="Times New Roman" pitchFamily="18" charset="0"/>
              <a:cs typeface="Times New Roman" pitchFamily="18" charset="0"/>
            </a:endParaRPr>
          </a:p>
        </p:txBody>
      </p:sp>
      <p:sp>
        <p:nvSpPr>
          <p:cNvPr id="3" name="Rectangle 2"/>
          <p:cNvSpPr/>
          <p:nvPr/>
        </p:nvSpPr>
        <p:spPr>
          <a:xfrm>
            <a:off x="8032" y="1135777"/>
            <a:ext cx="4635976" cy="830997"/>
          </a:xfrm>
          <a:prstGeom prst="rect">
            <a:avLst/>
          </a:prstGeom>
        </p:spPr>
        <p:txBody>
          <a:bodyPr wrap="square">
            <a:spAutoFit/>
          </a:bodyPr>
          <a:lstStyle/>
          <a:p>
            <a:pPr algn="just"/>
            <a:r>
              <a:rPr lang="en-US" sz="2400" dirty="0">
                <a:latin typeface="Times New Roman" pitchFamily="18" charset="0"/>
                <a:cs typeface="Times New Roman" pitchFamily="18" charset="0"/>
              </a:rPr>
              <a:t>1.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loài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hoa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đèn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tín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hè</a:t>
            </a:r>
            <a:r>
              <a:rPr lang="en-US" sz="2400" dirty="0">
                <a:latin typeface="Times New Roman" pitchFamily="18" charset="0"/>
                <a:cs typeface="Times New Roman" pitchFamily="18" charset="0"/>
              </a:rPr>
              <a:t> sang:</a:t>
            </a:r>
            <a:endParaRPr lang="vi-VN" sz="2400" dirty="0">
              <a:latin typeface="Times New Roman" pitchFamily="18" charset="0"/>
              <a:cs typeface="Times New Roman" pitchFamily="18" charset="0"/>
            </a:endParaRPr>
          </a:p>
        </p:txBody>
      </p:sp>
      <p:sp>
        <p:nvSpPr>
          <p:cNvPr id="8" name="Rectangle 7"/>
          <p:cNvSpPr/>
          <p:nvPr/>
        </p:nvSpPr>
        <p:spPr>
          <a:xfrm>
            <a:off x="8032" y="2228671"/>
            <a:ext cx="4635976" cy="1200329"/>
          </a:xfrm>
          <a:prstGeom prst="rect">
            <a:avLst/>
          </a:prstGeom>
        </p:spPr>
        <p:txBody>
          <a:bodyPr wrap="square">
            <a:spAutoFit/>
          </a:bodyPr>
          <a:lstStyle/>
          <a:p>
            <a:pPr algn="just"/>
            <a:r>
              <a:rPr lang="en-US" sz="2400" dirty="0">
                <a:latin typeface="Times New Roman" pitchFamily="18" charset="0"/>
                <a:cs typeface="Times New Roman" pitchFamily="18" charset="0"/>
              </a:rPr>
              <a:t>2.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hòa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nhịp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với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vầng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mặt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lọi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kêu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vang</a:t>
            </a:r>
            <a:r>
              <a:rPr lang="en-US" sz="2400" dirty="0">
                <a:latin typeface="Times New Roman" pitchFamily="18" charset="0"/>
                <a:cs typeface="Times New Roman" pitchFamily="18" charset="0"/>
              </a:rPr>
              <a:t>:</a:t>
            </a:r>
          </a:p>
        </p:txBody>
      </p:sp>
      <p:sp>
        <p:nvSpPr>
          <p:cNvPr id="9" name="Rectangle 8"/>
          <p:cNvSpPr/>
          <p:nvPr/>
        </p:nvSpPr>
        <p:spPr>
          <a:xfrm>
            <a:off x="37064" y="3613665"/>
            <a:ext cx="4606944" cy="1569660"/>
          </a:xfrm>
          <a:prstGeom prst="rect">
            <a:avLst/>
          </a:prstGeom>
        </p:spPr>
        <p:txBody>
          <a:bodyPr wrap="square">
            <a:spAutoFit/>
          </a:bodyPr>
          <a:lstStyle/>
          <a:p>
            <a:pPr algn="just"/>
            <a:r>
              <a:rPr lang="en-US" sz="2400" dirty="0">
                <a:latin typeface="Times New Roman" pitchFamily="18" charset="0"/>
                <a:cs typeface="Times New Roman" pitchFamily="18" charset="0"/>
              </a:rPr>
              <a:t>3. </a:t>
            </a:r>
            <a:r>
              <a:rPr lang="en-US" sz="2400" dirty="0" err="1">
                <a:latin typeface="Times New Roman" pitchFamily="18" charset="0"/>
                <a:cs typeface="Times New Roman" pitchFamily="18" charset="0"/>
              </a:rPr>
              <a:t>Màu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thuốc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luyện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bột</a:t>
            </a:r>
            <a:r>
              <a:rPr lang="en-US" sz="2400" dirty="0">
                <a:latin typeface="Times New Roman" pitchFamily="18" charset="0"/>
                <a:cs typeface="Times New Roman" pitchFamily="18" charset="0"/>
              </a:rPr>
              <a:t> than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gợi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nhắc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a:t>
            </a:r>
            <a:endParaRPr lang="vi-VN" sz="2400" dirty="0">
              <a:latin typeface="Times New Roman" pitchFamily="18" charset="0"/>
              <a:cs typeface="Times New Roman" pitchFamily="18" charset="0"/>
            </a:endParaRPr>
          </a:p>
        </p:txBody>
      </p:sp>
      <p:sp>
        <p:nvSpPr>
          <p:cNvPr id="2" name="Rectangle 1"/>
          <p:cNvSpPr/>
          <p:nvPr/>
        </p:nvSpPr>
        <p:spPr>
          <a:xfrm>
            <a:off x="5940152" y="1299764"/>
            <a:ext cx="3203848" cy="461665"/>
          </a:xfrm>
          <a:prstGeom prst="rect">
            <a:avLst/>
          </a:prstGeom>
        </p:spPr>
        <p:txBody>
          <a:bodyPr wrap="square">
            <a:spAutoFit/>
          </a:bodyPr>
          <a:lstStyle/>
          <a:p>
            <a:pPr algn="just"/>
            <a:r>
              <a:rPr lang="en-US" sz="2400" dirty="0">
                <a:latin typeface="Times New Roman" pitchFamily="18" charset="0"/>
                <a:cs typeface="Times New Roman" pitchFamily="18" charset="0"/>
              </a:rPr>
              <a:t>a. </a:t>
            </a:r>
            <a:r>
              <a:rPr lang="en-US" sz="2400" dirty="0" err="1">
                <a:latin typeface="Times New Roman" pitchFamily="18" charset="0"/>
                <a:cs typeface="Times New Roman" pitchFamily="18" charset="0"/>
              </a:rPr>
              <a:t>hè</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rồi</a:t>
            </a:r>
            <a:r>
              <a:rPr lang="en-US" sz="2400" dirty="0">
                <a:latin typeface="Times New Roman" pitchFamily="18" charset="0"/>
                <a:cs typeface="Times New Roman" pitchFamily="18" charset="0"/>
              </a:rPr>
              <a:t>!</a:t>
            </a:r>
          </a:p>
        </p:txBody>
      </p:sp>
      <p:sp>
        <p:nvSpPr>
          <p:cNvPr id="4" name="Rectangle 3"/>
          <p:cNvSpPr/>
          <p:nvPr/>
        </p:nvSpPr>
        <p:spPr>
          <a:xfrm>
            <a:off x="5967078" y="2044005"/>
            <a:ext cx="3112020" cy="1569660"/>
          </a:xfrm>
          <a:prstGeom prst="rect">
            <a:avLst/>
          </a:prstGeom>
        </p:spPr>
        <p:txBody>
          <a:bodyPr wrap="square">
            <a:spAutoFit/>
          </a:bodyPr>
          <a:lstStyle/>
          <a:p>
            <a:pPr algn="just"/>
            <a:r>
              <a:rPr lang="en-US" sz="2400" dirty="0">
                <a:latin typeface="Times New Roman" pitchFamily="18" charset="0"/>
                <a:cs typeface="Times New Roman" pitchFamily="18" charset="0"/>
              </a:rPr>
              <a:t>b. than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rơm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nếp</a:t>
            </a:r>
            <a:r>
              <a:rPr lang="en-US" sz="2400" dirty="0">
                <a:latin typeface="Times New Roman" pitchFamily="18" charset="0"/>
                <a:cs typeface="Times New Roman" pitchFamily="18" charset="0"/>
              </a:rPr>
              <a:t>, than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than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mùa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rụng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lá</a:t>
            </a:r>
            <a:r>
              <a:rPr lang="en-US" sz="2400" dirty="0">
                <a:latin typeface="Times New Roman" pitchFamily="18" charset="0"/>
                <a:cs typeface="Times New Roman" pitchFamily="18" charset="0"/>
              </a:rPr>
              <a:t>.</a:t>
            </a:r>
          </a:p>
        </p:txBody>
      </p:sp>
      <p:sp>
        <p:nvSpPr>
          <p:cNvPr id="5" name="Rectangle 4"/>
          <p:cNvSpPr/>
          <p:nvPr/>
        </p:nvSpPr>
        <p:spPr>
          <a:xfrm>
            <a:off x="5922652" y="3613665"/>
            <a:ext cx="3200872" cy="1569660"/>
          </a:xfrm>
          <a:prstGeom prst="rect">
            <a:avLst/>
          </a:prstGeom>
          <a:noFill/>
        </p:spPr>
        <p:txBody>
          <a:bodyPr wrap="square">
            <a:spAutoFit/>
          </a:bodyPr>
          <a:lstStyle/>
          <a:p>
            <a:pPr algn="just"/>
            <a:r>
              <a:rPr lang="en-US" sz="2400" dirty="0">
                <a:latin typeface="Times New Roman" pitchFamily="18" charset="0"/>
                <a:cs typeface="Times New Roman" pitchFamily="18" charset="0"/>
              </a:rPr>
              <a:t>c.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rợp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bóng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cụ</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nước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chè</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tốt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cả</a:t>
            </a:r>
            <a:r>
              <a:rPr lang="en-US" sz="2400" dirty="0">
                <a:latin typeface="Times New Roman" pitchFamily="18" charset="0"/>
                <a:cs typeface="Times New Roman" pitchFamily="18" charset="0"/>
              </a:rPr>
              <a:t>. </a:t>
            </a:r>
          </a:p>
        </p:txBody>
      </p:sp>
      <p:cxnSp>
        <p:nvCxnSpPr>
          <p:cNvPr id="13" name="Straight Connector 12"/>
          <p:cNvCxnSpPr/>
          <p:nvPr/>
        </p:nvCxnSpPr>
        <p:spPr>
          <a:xfrm>
            <a:off x="4758089" y="1578534"/>
            <a:ext cx="1120137" cy="4339545"/>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781965" y="1761429"/>
            <a:ext cx="1096261" cy="1544172"/>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728155" y="2828835"/>
            <a:ext cx="1150071" cy="1900126"/>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4755059" y="4398495"/>
            <a:ext cx="1123167" cy="1569317"/>
          </a:xfrm>
          <a:prstGeom prst="line">
            <a:avLst/>
          </a:prstGeom>
          <a:ln w="28575">
            <a:solidFill>
              <a:srgbClr val="FF006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616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heel(1)">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strips(down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down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strips(down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circle(in)">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arn(inVertical)">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wipe(down)">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down)">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arn(inVertic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arn(inVertical)">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barn(inVertical)">
                                      <p:cBhvr>
                                        <p:cTn id="67" dur="500"/>
                                        <p:tgtEl>
                                          <p:spTgt spid="17"/>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barn(inVertical)">
                                      <p:cBhvr>
                                        <p:cTn id="7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3" grpId="0"/>
      <p:bldP spid="8" grpId="0"/>
      <p:bldP spid="9" grpId="0"/>
      <p:bldP spid="2"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rọn bộ 50 phông nền powerpoint dễ thương, ấn tượng | ADV Solu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251520" y="404664"/>
            <a:ext cx="8640960" cy="1815882"/>
          </a:xfrm>
          <a:prstGeom prst="rect">
            <a:avLst/>
          </a:prstGeom>
        </p:spPr>
        <p:txBody>
          <a:bodyPr wrap="square">
            <a:spAutoFit/>
          </a:bodyPr>
          <a:lstStyle/>
          <a:p>
            <a:pPr algn="just"/>
            <a:r>
              <a:rPr lang="en-US" sz="2800" b="1" dirty="0">
                <a:solidFill>
                  <a:srgbClr val="3333CC"/>
                </a:solidFill>
                <a:latin typeface="Times New Roman" pitchFamily="18" charset="0"/>
                <a:cs typeface="Times New Roman" pitchFamily="18" charset="0"/>
              </a:rPr>
              <a:t>4. </a:t>
            </a:r>
            <a:r>
              <a:rPr lang="en-US" sz="2800" i="1" dirty="0" err="1">
                <a:solidFill>
                  <a:srgbClr val="3333CC"/>
                </a:solidFill>
                <a:latin typeface="Times New Roman" pitchFamily="18" charset="0"/>
                <a:cs typeface="Times New Roman" pitchFamily="18" charset="0"/>
              </a:rPr>
              <a:t>Viết</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một</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đoạn</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văn</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theo</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truyện</a:t>
            </a:r>
            <a:r>
              <a:rPr lang="en-US" sz="2800" i="1" dirty="0">
                <a:solidFill>
                  <a:srgbClr val="3333CC"/>
                </a:solidFill>
                <a:latin typeface="Times New Roman" pitchFamily="18" charset="0"/>
                <a:cs typeface="Times New Roman" pitchFamily="18" charset="0"/>
              </a:rPr>
              <a:t> </a:t>
            </a:r>
            <a:r>
              <a:rPr lang="en-US" sz="2800" b="1" i="1" dirty="0" err="1">
                <a:solidFill>
                  <a:srgbClr val="3333CC"/>
                </a:solidFill>
                <a:latin typeface="Times New Roman" pitchFamily="18" charset="0"/>
                <a:cs typeface="Times New Roman" pitchFamily="18" charset="0"/>
              </a:rPr>
              <a:t>Nàng</a:t>
            </a:r>
            <a:r>
              <a:rPr lang="en-US" sz="2800" b="1" i="1" dirty="0">
                <a:solidFill>
                  <a:srgbClr val="3333CC"/>
                </a:solidFill>
                <a:latin typeface="Times New Roman" pitchFamily="18" charset="0"/>
                <a:cs typeface="Times New Roman" pitchFamily="18" charset="0"/>
              </a:rPr>
              <a:t> </a:t>
            </a:r>
            <a:r>
              <a:rPr lang="en-US" sz="2800" b="1" i="1" dirty="0" err="1">
                <a:solidFill>
                  <a:srgbClr val="3333CC"/>
                </a:solidFill>
                <a:latin typeface="Times New Roman" pitchFamily="18" charset="0"/>
                <a:cs typeface="Times New Roman" pitchFamily="18" charset="0"/>
              </a:rPr>
              <a:t>tiên</a:t>
            </a:r>
            <a:r>
              <a:rPr lang="en-US" sz="2800" b="1" i="1" dirty="0">
                <a:solidFill>
                  <a:srgbClr val="3333CC"/>
                </a:solidFill>
                <a:latin typeface="Times New Roman" pitchFamily="18" charset="0"/>
                <a:cs typeface="Times New Roman" pitchFamily="18" charset="0"/>
              </a:rPr>
              <a:t> </a:t>
            </a:r>
            <a:r>
              <a:rPr lang="en-US" sz="2800" b="1" i="1" dirty="0" err="1">
                <a:solidFill>
                  <a:srgbClr val="3333CC"/>
                </a:solidFill>
                <a:latin typeface="Times New Roman" pitchFamily="18" charset="0"/>
                <a:cs typeface="Times New Roman" pitchFamily="18" charset="0"/>
              </a:rPr>
              <a:t>ốc</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trong</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đó</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có</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ít</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nhất</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hai</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lần</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dùng</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dấu</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hai</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chấm</a:t>
            </a:r>
            <a:r>
              <a:rPr lang="en-US" sz="2800" i="1" dirty="0">
                <a:solidFill>
                  <a:srgbClr val="3333CC"/>
                </a:solidFill>
                <a:latin typeface="Times New Roman" pitchFamily="18" charset="0"/>
                <a:cs typeface="Times New Roman" pitchFamily="18" charset="0"/>
              </a:rPr>
              <a:t>:</a:t>
            </a:r>
          </a:p>
          <a:p>
            <a:pPr algn="just"/>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Một</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lần</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dấu</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hai</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chấm</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dùng</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để</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giải</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thích</a:t>
            </a:r>
            <a:r>
              <a:rPr lang="en-US" sz="2800" i="1" dirty="0">
                <a:solidFill>
                  <a:srgbClr val="3333CC"/>
                </a:solidFill>
                <a:latin typeface="Times New Roman" pitchFamily="18" charset="0"/>
                <a:cs typeface="Times New Roman" pitchFamily="18" charset="0"/>
              </a:rPr>
              <a:t>.</a:t>
            </a:r>
          </a:p>
          <a:p>
            <a:pPr algn="just"/>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Một</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lần</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dấu</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hai</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chấm</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dùng</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để</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dẫn</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lời</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nhân</a:t>
            </a:r>
            <a:r>
              <a:rPr lang="en-US" sz="2800" i="1" dirty="0">
                <a:solidFill>
                  <a:srgbClr val="3333CC"/>
                </a:solidFill>
                <a:latin typeface="Times New Roman" pitchFamily="18" charset="0"/>
                <a:cs typeface="Times New Roman" pitchFamily="18" charset="0"/>
              </a:rPr>
              <a:t> </a:t>
            </a:r>
            <a:r>
              <a:rPr lang="en-US" sz="2800" i="1" dirty="0" err="1">
                <a:solidFill>
                  <a:srgbClr val="3333CC"/>
                </a:solidFill>
                <a:latin typeface="Times New Roman" pitchFamily="18" charset="0"/>
                <a:cs typeface="Times New Roman" pitchFamily="18" charset="0"/>
              </a:rPr>
              <a:t>vật</a:t>
            </a:r>
            <a:r>
              <a:rPr lang="en-US" sz="2800" i="1" dirty="0">
                <a:solidFill>
                  <a:srgbClr val="3333CC"/>
                </a:solidFill>
                <a:latin typeface="Times New Roman" pitchFamily="18" charset="0"/>
                <a:cs typeface="Times New Roman" pitchFamily="18" charset="0"/>
              </a:rPr>
              <a:t>. </a:t>
            </a:r>
          </a:p>
        </p:txBody>
      </p:sp>
      <p:sp>
        <p:nvSpPr>
          <p:cNvPr id="3" name="Rectangle 2"/>
          <p:cNvSpPr/>
          <p:nvPr/>
        </p:nvSpPr>
        <p:spPr>
          <a:xfrm>
            <a:off x="169089" y="2520407"/>
            <a:ext cx="8784976" cy="4154984"/>
          </a:xfrm>
          <a:prstGeom prst="rect">
            <a:avLst/>
          </a:prstGeom>
          <a:solidFill>
            <a:srgbClr val="FFCC66"/>
          </a:solidFill>
        </p:spPr>
        <p:txBody>
          <a:bodyPr wrap="square">
            <a:spAutoFit/>
          </a:bodyPr>
          <a:lstStyle/>
          <a:p>
            <a:pPr algn="just"/>
            <a:r>
              <a:rPr lang="en-US" sz="2400" b="1" dirty="0" err="1">
                <a:latin typeface="Times New Roman" pitchFamily="18" charset="0"/>
                <a:cs typeface="Times New Roman" pitchFamily="18" charset="0"/>
              </a:rPr>
              <a:t>Ví</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dụ</a:t>
            </a:r>
            <a:r>
              <a:rPr lang="en-US" sz="2400" b="1" dirty="0">
                <a:latin typeface="Times New Roman" pitchFamily="18" charset="0"/>
                <a:cs typeface="Times New Roman" pitchFamily="18" charset="0"/>
              </a:rPr>
              <a:t>: </a:t>
            </a:r>
          </a:p>
          <a:p>
            <a:pPr algn="just"/>
            <a:r>
              <a:rPr lang="vi-VN" sz="2400" dirty="0">
                <a:latin typeface="Times New Roman" pitchFamily="18" charset="0"/>
                <a:cs typeface="Times New Roman" pitchFamily="18" charset="0"/>
              </a:rPr>
              <a:t>Bà lão nhẹ nhàng bước nhanh đến chum nước cầm chiếc vỏ ốc lên và đập vỡ.</a:t>
            </a:r>
          </a:p>
          <a:p>
            <a:pPr algn="just"/>
            <a:r>
              <a:rPr lang="vi-VN" sz="2400" dirty="0">
                <a:latin typeface="Times New Roman" pitchFamily="18" charset="0"/>
                <a:cs typeface="Times New Roman" pitchFamily="18" charset="0"/>
              </a:rPr>
              <a:t>Nàng tiên ốc giật mình, định chạy nhanh đến chum nước nhưng </a:t>
            </a:r>
            <a:r>
              <a:rPr lang="vi-VN" sz="2400" dirty="0" err="1">
                <a:latin typeface="Times New Roman" pitchFamily="18" charset="0"/>
                <a:cs typeface="Times New Roman" pitchFamily="18" charset="0"/>
              </a:rPr>
              <a:t>đã</a:t>
            </a:r>
            <a:r>
              <a:rPr lang="vi-VN"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muộn</a:t>
            </a:r>
            <a:r>
              <a:rPr lang="vi-VN"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chiếc</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vỏ ốc </a:t>
            </a:r>
            <a:r>
              <a:rPr lang="en-US" sz="2400" dirty="0" err="1">
                <a:latin typeface="Times New Roman" pitchFamily="18" charset="0"/>
                <a:cs typeface="Times New Roman" pitchFamily="18" charset="0"/>
              </a:rPr>
              <a:t>xanh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biêng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biếc</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đã vỡ. Bà lão ôm lấy nàng dịu dàng nói</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a:t>
            </a:r>
          </a:p>
          <a:p>
            <a:pPr algn="just"/>
            <a:r>
              <a:rPr lang="vi-VN" sz="2400" dirty="0">
                <a:latin typeface="Times New Roman" pitchFamily="18" charset="0"/>
                <a:cs typeface="Times New Roman" pitchFamily="18" charset="0"/>
              </a:rPr>
              <a:t>- Con hãy ở đây với mẹ!</a:t>
            </a:r>
            <a:endParaRPr lang="en-US" sz="2400" dirty="0">
              <a:latin typeface="Times New Roman" pitchFamily="18" charset="0"/>
              <a:cs typeface="Times New Roman" pitchFamily="18" charset="0"/>
            </a:endParaRPr>
          </a:p>
          <a:p>
            <a:pPr marL="342900" indent="-342900" algn="just">
              <a:buFont typeface="Wingdings"/>
              <a:buChar char="à"/>
            </a:pPr>
            <a:r>
              <a:rPr lang="vi-VN" sz="2400" b="1" i="1" dirty="0">
                <a:latin typeface="Times New Roman" pitchFamily="18" charset="0"/>
                <a:cs typeface="Times New Roman" pitchFamily="18" charset="0"/>
              </a:rPr>
              <a:t>Dấu hai chấm đầu </a:t>
            </a:r>
            <a:r>
              <a:rPr lang="en-US" sz="2400" b="1" i="1" dirty="0" err="1">
                <a:latin typeface="Times New Roman" pitchFamily="18" charset="0"/>
                <a:cs typeface="Times New Roman" pitchFamily="18" charset="0"/>
              </a:rPr>
              <a:t>báo</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hiệu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bộ</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phận</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đứng</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sau</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là</a:t>
            </a:r>
            <a:r>
              <a:rPr lang="en-US" sz="2400" b="1" i="1" dirty="0">
                <a:latin typeface="Times New Roman" pitchFamily="18" charset="0"/>
                <a:cs typeface="Times New Roman" pitchFamily="18" charset="0"/>
              </a:rPr>
              <a:t> </a:t>
            </a:r>
            <a:r>
              <a:rPr lang="en-US" sz="2400" b="1" i="1" dirty="0" err="1">
                <a:latin typeface="Times New Roman" pitchFamily="18" charset="0"/>
                <a:cs typeface="Times New Roman" pitchFamily="18" charset="0"/>
              </a:rPr>
              <a:t>lời</a:t>
            </a:r>
            <a:r>
              <a:rPr lang="en-US" sz="2400" b="1" i="1" dirty="0">
                <a:latin typeface="Times New Roman" pitchFamily="18" charset="0"/>
                <a:cs typeface="Times New Roman" pitchFamily="18" charset="0"/>
              </a:rPr>
              <a:t> </a:t>
            </a:r>
            <a:r>
              <a:rPr lang="vi-VN" sz="2400" b="1" i="1" dirty="0">
                <a:latin typeface="Times New Roman" pitchFamily="18" charset="0"/>
                <a:cs typeface="Times New Roman" pitchFamily="18" charset="0"/>
              </a:rPr>
              <a:t>giải thích cho bộ phận đứng trước </a:t>
            </a:r>
            <a:r>
              <a:rPr lang="en-US" sz="2400" b="1" i="1" dirty="0">
                <a:latin typeface="Times New Roman" pitchFamily="18" charset="0"/>
                <a:cs typeface="Times New Roman" pitchFamily="18" charset="0"/>
              </a:rPr>
              <a:t>“</a:t>
            </a:r>
            <a:r>
              <a:rPr lang="vi-VN" sz="2400" b="1" i="1" dirty="0">
                <a:latin typeface="Times New Roman" pitchFamily="18" charset="0"/>
                <a:cs typeface="Times New Roman" pitchFamily="18" charset="0"/>
              </a:rPr>
              <a:t>đã </a:t>
            </a:r>
            <a:r>
              <a:rPr lang="en-US" sz="2400" b="1" i="1" dirty="0" err="1">
                <a:latin typeface="Times New Roman" pitchFamily="18" charset="0"/>
                <a:cs typeface="Times New Roman" pitchFamily="18" charset="0"/>
              </a:rPr>
              <a:t>muộn</a:t>
            </a:r>
            <a:r>
              <a:rPr lang="en-US" sz="2400" b="1" i="1" dirty="0">
                <a:latin typeface="Times New Roman" pitchFamily="18" charset="0"/>
                <a:cs typeface="Times New Roman" pitchFamily="18" charset="0"/>
              </a:rPr>
              <a:t>”.</a:t>
            </a:r>
          </a:p>
          <a:p>
            <a:pPr marL="342900" indent="-342900" algn="just">
              <a:buFont typeface="Wingdings"/>
              <a:buChar char="à"/>
            </a:pPr>
            <a:r>
              <a:rPr lang="vi-VN" sz="2400" b="1" i="1" dirty="0">
                <a:latin typeface="Times New Roman" pitchFamily="18" charset="0"/>
                <a:cs typeface="Times New Roman" pitchFamily="18" charset="0"/>
              </a:rPr>
              <a:t>Dấu hai chấm sau (phối hợp với dấu gạch đầu dòng) báo hiệu bộ phận đứng sau là lời bà lão nói với nàng tiên ốc.</a:t>
            </a:r>
          </a:p>
        </p:txBody>
      </p:sp>
      <p:sp>
        <p:nvSpPr>
          <p:cNvPr id="5" name="Oval 4"/>
          <p:cNvSpPr/>
          <p:nvPr/>
        </p:nvSpPr>
        <p:spPr>
          <a:xfrm>
            <a:off x="904598" y="4005064"/>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330623" y="4357268"/>
            <a:ext cx="216024" cy="45333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469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circle(in)">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circle(in)">
                                      <p:cBhvr>
                                        <p:cTn id="17" dur="20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circle(in)">
                                      <p:cBhvr>
                                        <p:cTn id="22" dur="20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barn(inVertical)">
                                      <p:cBhvr>
                                        <p:cTn id="27" dur="500"/>
                                        <p:tgtEl>
                                          <p:spTgt spid="3">
                                            <p:txEl>
                                              <p:pRg st="0" end="0"/>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barn(inVertical)">
                                      <p:cBhvr>
                                        <p:cTn id="30" dur="500"/>
                                        <p:tgtEl>
                                          <p:spTgt spid="3">
                                            <p:txEl>
                                              <p:pRg st="1" end="1"/>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barn(inVertical)">
                                      <p:cBhvr>
                                        <p:cTn id="33" dur="500"/>
                                        <p:tgtEl>
                                          <p:spTgt spid="3">
                                            <p:txEl>
                                              <p:pRg st="2" end="2"/>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barn(inVertical)">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barn(inVertical)">
                                      <p:cBhvr>
                                        <p:cTn id="41" dur="5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46" dur="500"/>
                                        <p:tgtEl>
                                          <p:spTgt spid="3">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barn(inVertical)">
                                      <p:cBhvr>
                                        <p:cTn id="51" dur="500"/>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5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821</TotalTime>
  <Words>1497</Words>
  <Application>Microsoft Office PowerPoint</Application>
  <PresentationFormat>Trình chiếu Trên màn hình (4:3)</PresentationFormat>
  <Paragraphs>91</Paragraphs>
  <Slides>10</Slides>
  <Notes>1</Notes>
  <HiddenSlides>0</HiddenSlides>
  <MMClips>0</MMClips>
  <ScaleCrop>false</ScaleCrop>
  <HeadingPairs>
    <vt:vector size="6" baseType="variant">
      <vt:variant>
        <vt:lpstr>Phông được Dùng</vt:lpstr>
      </vt:variant>
      <vt:variant>
        <vt:i4>5</vt:i4>
      </vt:variant>
      <vt:variant>
        <vt:lpstr>Chủ đề</vt:lpstr>
      </vt:variant>
      <vt:variant>
        <vt:i4>1</vt:i4>
      </vt:variant>
      <vt:variant>
        <vt:lpstr>Tiêu đề Bản chiếu</vt:lpstr>
      </vt:variant>
      <vt:variant>
        <vt:i4>10</vt:i4>
      </vt:variant>
    </vt:vector>
  </HeadingPairs>
  <TitlesOfParts>
    <vt:vector size="16" baseType="lpstr">
      <vt:lpstr>Arial</vt:lpstr>
      <vt:lpstr>Calibri</vt:lpstr>
      <vt:lpstr>Century Schoolbook</vt:lpstr>
      <vt:lpstr>Times New Roman</vt:lpstr>
      <vt:lpstr>Wingdings</vt: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LUYỆN TỪ VÀ CÂU: DẤU HAI CHẤM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PC</cp:lastModifiedBy>
  <cp:revision>300</cp:revision>
  <dcterms:created xsi:type="dcterms:W3CDTF">2013-03-12T11:38:33Z</dcterms:created>
  <dcterms:modified xsi:type="dcterms:W3CDTF">2020-09-16T14:44:12Z</dcterms:modified>
</cp:coreProperties>
</file>