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4.jpg" ContentType="image/gif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3" r:id="rId15"/>
    <p:sldId id="270" r:id="rId16"/>
    <p:sldId id="274" r:id="rId17"/>
    <p:sldId id="271" r:id="rId18"/>
    <p:sldId id="275" r:id="rId19"/>
    <p:sldId id="276" r:id="rId20"/>
    <p:sldId id="277" r:id="rId21"/>
    <p:sldId id="278" r:id="rId22"/>
    <p:sldId id="279" r:id="rId23"/>
    <p:sldId id="280" r:id="rId24"/>
    <p:sldId id="281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0000"/>
    <a:srgbClr val="008000"/>
    <a:srgbClr val="00CC00"/>
    <a:srgbClr val="33CC33"/>
    <a:srgbClr val="FF0066"/>
    <a:srgbClr val="FF9933"/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60" d="100"/>
          <a:sy n="60" d="100"/>
        </p:scale>
        <p:origin x="-108" y="-2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6582B-7A1B-4FD5-A392-AA8136AA63EF}" type="datetimeFigureOut">
              <a:rPr lang="en-US" smtClean="0"/>
              <a:t>12/03/2021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E8145-4EF3-467D-9200-C62DC1DE8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9987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6582B-7A1B-4FD5-A392-AA8136AA63EF}" type="datetimeFigureOut">
              <a:rPr lang="en-US" smtClean="0"/>
              <a:t>12/03/2021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E8145-4EF3-467D-9200-C62DC1DE8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94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6582B-7A1B-4FD5-A392-AA8136AA63EF}" type="datetimeFigureOut">
              <a:rPr lang="en-US" smtClean="0"/>
              <a:t>12/03/2021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E8145-4EF3-467D-9200-C62DC1DE8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02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6582B-7A1B-4FD5-A392-AA8136AA63EF}" type="datetimeFigureOut">
              <a:rPr lang="en-US" smtClean="0"/>
              <a:t>12/03/2021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E8145-4EF3-467D-9200-C62DC1DE8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40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6582B-7A1B-4FD5-A392-AA8136AA63EF}" type="datetimeFigureOut">
              <a:rPr lang="en-US" smtClean="0"/>
              <a:t>12/03/2021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E8145-4EF3-467D-9200-C62DC1DE8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134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6582B-7A1B-4FD5-A392-AA8136AA63EF}" type="datetimeFigureOut">
              <a:rPr lang="en-US" smtClean="0"/>
              <a:t>12/03/2021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E8145-4EF3-467D-9200-C62DC1DE8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924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6582B-7A1B-4FD5-A392-AA8136AA63EF}" type="datetimeFigureOut">
              <a:rPr lang="en-US" smtClean="0"/>
              <a:t>12/03/2021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E8145-4EF3-467D-9200-C62DC1DE8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902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6582B-7A1B-4FD5-A392-AA8136AA63EF}" type="datetimeFigureOut">
              <a:rPr lang="en-US" smtClean="0"/>
              <a:t>12/03/2021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E8145-4EF3-467D-9200-C62DC1DE8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162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6582B-7A1B-4FD5-A392-AA8136AA63EF}" type="datetimeFigureOut">
              <a:rPr lang="en-US" smtClean="0"/>
              <a:t>12/03/2021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E8145-4EF3-467D-9200-C62DC1DE8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51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6582B-7A1B-4FD5-A392-AA8136AA63EF}" type="datetimeFigureOut">
              <a:rPr lang="en-US" smtClean="0"/>
              <a:t>12/03/2021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E8145-4EF3-467D-9200-C62DC1DE8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726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6582B-7A1B-4FD5-A392-AA8136AA63EF}" type="datetimeFigureOut">
              <a:rPr lang="en-US" smtClean="0"/>
              <a:t>12/03/2021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E8145-4EF3-467D-9200-C62DC1DE8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860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E6582B-7A1B-4FD5-A392-AA8136AA63EF}" type="datetimeFigureOut">
              <a:rPr lang="en-US" smtClean="0"/>
              <a:t>12/03/2021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0E8145-4EF3-467D-9200-C62DC1DE8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025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image" Target="../media/image3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665486" y="102529"/>
            <a:ext cx="867426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vi-VN" sz="3600" b="1" cap="none" spc="0" dirty="0" smtClean="0">
                <a:ln w="11430">
                  <a:noFill/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CHÀO MỪNG </a:t>
            </a:r>
            <a:r>
              <a:rPr lang="en-US" sz="3600" b="1" cap="none" spc="0" dirty="0" smtClean="0">
                <a:ln w="11430">
                  <a:noFill/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QUÝ THẦY CÔ ĐẾN VỚI TIẾT HỌC HÔM NAY</a:t>
            </a:r>
            <a:endParaRPr lang="en-US" sz="3600" b="1" cap="none" spc="0" dirty="0">
              <a:ln w="11430">
                <a:noFill/>
              </a:ln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VNI-Times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65979" y="1405387"/>
            <a:ext cx="7473282" cy="108012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">
              <a:avLst/>
            </a:prstTxWarp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6600"/>
                </a:solidFill>
                <a:effectLst/>
              </a:rPr>
              <a:t>MÔN TOÁN</a:t>
            </a:r>
            <a:endParaRPr lang="vi-VN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6600"/>
              </a:solidFill>
              <a:effectLst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61038" y="2837199"/>
            <a:ext cx="10083163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4800" b="1" u="sng" cap="all" spc="0" dirty="0" smtClean="0">
                <a:ln w="9000" cmpd="sng">
                  <a:noFill/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BÀI </a:t>
            </a:r>
            <a:r>
              <a:rPr lang="vi-VN" sz="4800" b="1" cap="all" spc="0" dirty="0" smtClean="0">
                <a:ln w="9000" cmpd="sng">
                  <a:noFill/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: </a:t>
            </a:r>
            <a:r>
              <a:rPr lang="en-US" sz="4800" b="1" cap="all" spc="0" dirty="0" smtClean="0">
                <a:ln w="9000" cmpd="sng">
                  <a:noFill/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TÌM PHÂN SỐ CỦA MỘT SỐ</a:t>
            </a:r>
            <a:endParaRPr lang="vi-VN" sz="4800" b="1" cap="all" spc="0" dirty="0">
              <a:ln w="9000" cmpd="sng">
                <a:noFill/>
                <a:prstDash val="solid"/>
              </a:ln>
              <a:solidFill>
                <a:srgbClr val="7030A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431209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7458"/>
            <a:ext cx="12192001" cy="684595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841863" y="692593"/>
                <a:ext cx="7537269" cy="36802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u="sng" dirty="0" smtClean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 </a:t>
                </a:r>
                <a:r>
                  <a:rPr lang="en-US" sz="4400" u="sng" dirty="0" err="1" smtClean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  <a:endParaRPr lang="en-US" sz="4400" u="sng" dirty="0" smtClean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6000" dirty="0" smtClean="0"/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60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60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4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4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cam </a:t>
                </a:r>
                <a:r>
                  <a:rPr lang="en-US" sz="4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4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rổ</a:t>
                </a:r>
                <a:r>
                  <a:rPr lang="en-US" sz="4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</a:t>
                </a:r>
              </a:p>
              <a:p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4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12 : 3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6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 = 8 (</a:t>
                </a:r>
                <a:r>
                  <a:rPr lang="en-US" sz="4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quả</a:t>
                </a:r>
                <a:r>
                  <a:rPr lang="en-US" sz="4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4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:r>
                  <a:rPr lang="en-US" sz="4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Đáp</a:t>
                </a:r>
                <a:r>
                  <a:rPr lang="en-US" sz="4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4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 8 </a:t>
                </a:r>
                <a:r>
                  <a:rPr lang="en-US" sz="4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quả</a:t>
                </a:r>
                <a:r>
                  <a:rPr lang="en-US" sz="4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cam</a:t>
                </a:r>
                <a:endPara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1863" y="692593"/>
                <a:ext cx="7537269" cy="3680238"/>
              </a:xfrm>
              <a:prstGeom prst="rect">
                <a:avLst/>
              </a:prstGeom>
              <a:blipFill rotWithShape="0">
                <a:blip r:embed="rId3"/>
                <a:stretch>
                  <a:fillRect t="-3317" b="-71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1946366" y="0"/>
            <a:ext cx="31089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5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:</a:t>
            </a:r>
            <a:endParaRPr lang="en-US" sz="5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87828" y="4402184"/>
                <a:ext cx="9261568" cy="19082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</a:t>
                </a:r>
                <a:r>
                  <a:rPr lang="en-US" sz="4000" b="1" dirty="0" err="1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Muốn</a:t>
                </a:r>
                <a:r>
                  <a:rPr lang="en-US" sz="40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tìm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5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5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40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12 ta </a:t>
                </a:r>
                <a:r>
                  <a:rPr lang="en-US" sz="4000" b="1" dirty="0" err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lấy</a:t>
                </a:r>
                <a:r>
                  <a:rPr lang="en-US" sz="40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40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 chia 3 </a:t>
                </a:r>
                <a:r>
                  <a:rPr lang="en-US" sz="4000" b="1" dirty="0" err="1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rồi</a:t>
                </a:r>
                <a:r>
                  <a:rPr lang="en-US" sz="40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nhân</a:t>
                </a:r>
                <a:r>
                  <a:rPr lang="en-US" sz="40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2. </a:t>
                </a:r>
                <a:endParaRPr lang="en-US" sz="40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828" y="4402184"/>
                <a:ext cx="9261568" cy="1908215"/>
              </a:xfrm>
              <a:prstGeom prst="rect">
                <a:avLst/>
              </a:prstGeom>
              <a:blipFill rotWithShape="0">
                <a:blip r:embed="rId4"/>
                <a:stretch>
                  <a:fillRect l="-2303" b="-127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5178" y="184396"/>
            <a:ext cx="3048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53552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7458"/>
            <a:ext cx="12192001" cy="684595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93222" y="731520"/>
            <a:ext cx="1020209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u="sng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6000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u="sng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6000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endParaRPr lang="en-US" sz="3000" u="sng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18930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623"/>
            <a:ext cx="12191999" cy="686762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974573" y="331304"/>
                <a:ext cx="7566992" cy="22844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6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Tìm</a:t>
                </a:r>
                <a:r>
                  <a:rPr lang="en-US" sz="6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88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88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6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6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28.</a:t>
                </a:r>
                <a:endParaRPr lang="en-US" sz="6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4573" y="331304"/>
                <a:ext cx="7566992" cy="2284408"/>
              </a:xfrm>
              <a:prstGeom prst="rect">
                <a:avLst/>
              </a:prstGeom>
              <a:blipFill rotWithShape="0">
                <a:blip r:embed="rId3"/>
                <a:stretch>
                  <a:fillRect l="-55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275522" y="2834585"/>
                <a:ext cx="9640954" cy="23767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8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88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88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6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6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28 </a:t>
                </a:r>
                <a:r>
                  <a:rPr lang="en-US" sz="6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6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 28 : 4 </a:t>
                </a:r>
                <a14:m>
                  <m:oMath xmlns:m="http://schemas.openxmlformats.org/officeDocument/2006/math">
                    <m:r>
                      <a:rPr lang="en-US" sz="6600" i="1" smtClean="0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6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 = 21  </a:t>
                </a:r>
                <a:endParaRPr lang="en-US" sz="6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5522" y="2834585"/>
                <a:ext cx="9640954" cy="2376741"/>
              </a:xfrm>
              <a:prstGeom prst="rect">
                <a:avLst/>
              </a:prstGeom>
              <a:blipFill rotWithShape="0">
                <a:blip r:embed="rId4"/>
                <a:stretch>
                  <a:fillRect r="-60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2585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6952"/>
            <a:ext cx="12192001" cy="684595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00891" y="0"/>
                <a:ext cx="11390812" cy="32808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4000" b="1" dirty="0" err="1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</a:t>
                </a:r>
                <a:r>
                  <a:rPr lang="en-US" sz="40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 : </a:t>
                </a:r>
              </a:p>
              <a:p>
                <a:r>
                  <a:rPr lang="en-US" sz="40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lớp</a:t>
                </a:r>
                <a:r>
                  <a:rPr lang="en-US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học</a:t>
                </a:r>
                <a:r>
                  <a:rPr lang="en-US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35 </a:t>
                </a:r>
                <a:r>
                  <a:rPr lang="en-US" sz="40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học</a:t>
                </a:r>
                <a:r>
                  <a:rPr lang="en-US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sinh</a:t>
                </a:r>
                <a:r>
                  <a:rPr lang="en-US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40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5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5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học</a:t>
                </a:r>
                <a:r>
                  <a:rPr lang="en-US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sinh</a:t>
                </a:r>
                <a:r>
                  <a:rPr lang="en-US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xếp</a:t>
                </a:r>
                <a:r>
                  <a:rPr lang="en-US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loại</a:t>
                </a:r>
                <a:r>
                  <a:rPr lang="en-US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khá</a:t>
                </a:r>
                <a:r>
                  <a:rPr lang="en-US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40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học</a:t>
                </a:r>
                <a:r>
                  <a:rPr lang="en-US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sinh</a:t>
                </a:r>
                <a:r>
                  <a:rPr lang="en-US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xếp</a:t>
                </a:r>
                <a:r>
                  <a:rPr lang="en-US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loại</a:t>
                </a:r>
                <a:r>
                  <a:rPr lang="en-US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khá</a:t>
                </a:r>
                <a:r>
                  <a:rPr lang="en-US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lớp</a:t>
                </a:r>
                <a:r>
                  <a:rPr lang="en-US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học</a:t>
                </a:r>
                <a:r>
                  <a:rPr lang="en-US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en-US" sz="4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105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891" y="0"/>
                <a:ext cx="11390812" cy="3280898"/>
              </a:xfrm>
              <a:prstGeom prst="rect">
                <a:avLst/>
              </a:prstGeom>
              <a:blipFill rotWithShape="0">
                <a:blip r:embed="rId3"/>
                <a:stretch>
                  <a:fillRect l="-1927" t="-3346" r="-107" b="-2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1254034" y="2944413"/>
            <a:ext cx="22337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4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4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endParaRPr lang="en-US" sz="40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1885" y="4216509"/>
            <a:ext cx="37621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1885" y="4990076"/>
            <a:ext cx="37621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AutoShape 40"/>
          <p:cNvSpPr>
            <a:spLocks/>
          </p:cNvSpPr>
          <p:nvPr/>
        </p:nvSpPr>
        <p:spPr bwMode="auto">
          <a:xfrm rot="5400000">
            <a:off x="6771993" y="1608953"/>
            <a:ext cx="457200" cy="5370993"/>
          </a:xfrm>
          <a:prstGeom prst="leftBrace">
            <a:avLst>
              <a:gd name="adj1" fmla="val 76389"/>
              <a:gd name="adj2" fmla="val 50734"/>
            </a:avLst>
          </a:prstGeom>
          <a:noFill/>
          <a:ln w="28575">
            <a:solidFill>
              <a:srgbClr val="8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" name="Group 51"/>
          <p:cNvGrpSpPr>
            <a:grpSpLocks/>
          </p:cNvGrpSpPr>
          <p:nvPr/>
        </p:nvGrpSpPr>
        <p:grpSpPr bwMode="auto">
          <a:xfrm>
            <a:off x="4315097" y="4514717"/>
            <a:ext cx="1075508" cy="210400"/>
            <a:chOff x="1632" y="2016"/>
            <a:chExt cx="2640" cy="96"/>
          </a:xfrm>
        </p:grpSpPr>
        <p:sp>
          <p:nvSpPr>
            <p:cNvPr id="10" name="Line 48"/>
            <p:cNvSpPr>
              <a:spLocks noChangeShapeType="1"/>
            </p:cNvSpPr>
            <p:nvPr/>
          </p:nvSpPr>
          <p:spPr bwMode="auto">
            <a:xfrm>
              <a:off x="1632" y="2064"/>
              <a:ext cx="264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11" name="Line 49"/>
            <p:cNvSpPr>
              <a:spLocks noChangeShapeType="1"/>
            </p:cNvSpPr>
            <p:nvPr/>
          </p:nvSpPr>
          <p:spPr bwMode="auto">
            <a:xfrm>
              <a:off x="1632" y="2016"/>
              <a:ext cx="0" cy="9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12" name="Line 50"/>
            <p:cNvSpPr>
              <a:spLocks noChangeShapeType="1"/>
            </p:cNvSpPr>
            <p:nvPr/>
          </p:nvSpPr>
          <p:spPr bwMode="auto">
            <a:xfrm>
              <a:off x="4272" y="2016"/>
              <a:ext cx="0" cy="9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6313707" y="3449930"/>
            <a:ext cx="17634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35 HS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4" name="Group 51"/>
          <p:cNvGrpSpPr>
            <a:grpSpLocks/>
          </p:cNvGrpSpPr>
          <p:nvPr/>
        </p:nvGrpSpPr>
        <p:grpSpPr bwMode="auto">
          <a:xfrm>
            <a:off x="5392785" y="4514716"/>
            <a:ext cx="1075508" cy="210400"/>
            <a:chOff x="1632" y="2016"/>
            <a:chExt cx="2640" cy="96"/>
          </a:xfrm>
        </p:grpSpPr>
        <p:sp>
          <p:nvSpPr>
            <p:cNvPr id="15" name="Line 48"/>
            <p:cNvSpPr>
              <a:spLocks noChangeShapeType="1"/>
            </p:cNvSpPr>
            <p:nvPr/>
          </p:nvSpPr>
          <p:spPr bwMode="auto">
            <a:xfrm>
              <a:off x="1632" y="2064"/>
              <a:ext cx="264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16" name="Line 49"/>
            <p:cNvSpPr>
              <a:spLocks noChangeShapeType="1"/>
            </p:cNvSpPr>
            <p:nvPr/>
          </p:nvSpPr>
          <p:spPr bwMode="auto">
            <a:xfrm>
              <a:off x="1632" y="2016"/>
              <a:ext cx="0" cy="9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17" name="Line 50"/>
            <p:cNvSpPr>
              <a:spLocks noChangeShapeType="1"/>
            </p:cNvSpPr>
            <p:nvPr/>
          </p:nvSpPr>
          <p:spPr bwMode="auto">
            <a:xfrm>
              <a:off x="4272" y="2016"/>
              <a:ext cx="0" cy="9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/>
            </a:p>
          </p:txBody>
        </p:sp>
      </p:grpSp>
      <p:grpSp>
        <p:nvGrpSpPr>
          <p:cNvPr id="18" name="Group 51"/>
          <p:cNvGrpSpPr>
            <a:grpSpLocks/>
          </p:cNvGrpSpPr>
          <p:nvPr/>
        </p:nvGrpSpPr>
        <p:grpSpPr bwMode="auto">
          <a:xfrm>
            <a:off x="6466112" y="4523839"/>
            <a:ext cx="1075508" cy="210400"/>
            <a:chOff x="1632" y="2016"/>
            <a:chExt cx="2640" cy="96"/>
          </a:xfrm>
        </p:grpSpPr>
        <p:sp>
          <p:nvSpPr>
            <p:cNvPr id="19" name="Line 48"/>
            <p:cNvSpPr>
              <a:spLocks noChangeShapeType="1"/>
            </p:cNvSpPr>
            <p:nvPr/>
          </p:nvSpPr>
          <p:spPr bwMode="auto">
            <a:xfrm>
              <a:off x="1632" y="2064"/>
              <a:ext cx="264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20" name="Line 49"/>
            <p:cNvSpPr>
              <a:spLocks noChangeShapeType="1"/>
            </p:cNvSpPr>
            <p:nvPr/>
          </p:nvSpPr>
          <p:spPr bwMode="auto">
            <a:xfrm>
              <a:off x="1632" y="2016"/>
              <a:ext cx="0" cy="9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21" name="Line 50"/>
            <p:cNvSpPr>
              <a:spLocks noChangeShapeType="1"/>
            </p:cNvSpPr>
            <p:nvPr/>
          </p:nvSpPr>
          <p:spPr bwMode="auto">
            <a:xfrm>
              <a:off x="4272" y="2016"/>
              <a:ext cx="0" cy="9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/>
            </a:p>
          </p:txBody>
        </p:sp>
      </p:grpSp>
      <p:grpSp>
        <p:nvGrpSpPr>
          <p:cNvPr id="22" name="Group 51"/>
          <p:cNvGrpSpPr>
            <a:grpSpLocks/>
          </p:cNvGrpSpPr>
          <p:nvPr/>
        </p:nvGrpSpPr>
        <p:grpSpPr bwMode="auto">
          <a:xfrm>
            <a:off x="8610582" y="4514716"/>
            <a:ext cx="1075508" cy="210400"/>
            <a:chOff x="1632" y="2016"/>
            <a:chExt cx="2640" cy="96"/>
          </a:xfrm>
        </p:grpSpPr>
        <p:sp>
          <p:nvSpPr>
            <p:cNvPr id="23" name="Line 48"/>
            <p:cNvSpPr>
              <a:spLocks noChangeShapeType="1"/>
            </p:cNvSpPr>
            <p:nvPr/>
          </p:nvSpPr>
          <p:spPr bwMode="auto">
            <a:xfrm>
              <a:off x="1632" y="2064"/>
              <a:ext cx="264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24" name="Line 49"/>
            <p:cNvSpPr>
              <a:spLocks noChangeShapeType="1"/>
            </p:cNvSpPr>
            <p:nvPr/>
          </p:nvSpPr>
          <p:spPr bwMode="auto">
            <a:xfrm>
              <a:off x="1632" y="2016"/>
              <a:ext cx="0" cy="9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25" name="Line 50"/>
            <p:cNvSpPr>
              <a:spLocks noChangeShapeType="1"/>
            </p:cNvSpPr>
            <p:nvPr/>
          </p:nvSpPr>
          <p:spPr bwMode="auto">
            <a:xfrm>
              <a:off x="4272" y="2016"/>
              <a:ext cx="0" cy="9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/>
            </a:p>
          </p:txBody>
        </p:sp>
      </p:grpSp>
      <p:grpSp>
        <p:nvGrpSpPr>
          <p:cNvPr id="26" name="Group 51"/>
          <p:cNvGrpSpPr>
            <a:grpSpLocks/>
          </p:cNvGrpSpPr>
          <p:nvPr/>
        </p:nvGrpSpPr>
        <p:grpSpPr bwMode="auto">
          <a:xfrm>
            <a:off x="7539438" y="4523444"/>
            <a:ext cx="1075508" cy="210400"/>
            <a:chOff x="1632" y="2016"/>
            <a:chExt cx="2640" cy="96"/>
          </a:xfrm>
        </p:grpSpPr>
        <p:sp>
          <p:nvSpPr>
            <p:cNvPr id="27" name="Line 48"/>
            <p:cNvSpPr>
              <a:spLocks noChangeShapeType="1"/>
            </p:cNvSpPr>
            <p:nvPr/>
          </p:nvSpPr>
          <p:spPr bwMode="auto">
            <a:xfrm>
              <a:off x="1632" y="2064"/>
              <a:ext cx="264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28" name="Line 49"/>
            <p:cNvSpPr>
              <a:spLocks noChangeShapeType="1"/>
            </p:cNvSpPr>
            <p:nvPr/>
          </p:nvSpPr>
          <p:spPr bwMode="auto">
            <a:xfrm>
              <a:off x="1632" y="2016"/>
              <a:ext cx="0" cy="9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29" name="Line 50"/>
            <p:cNvSpPr>
              <a:spLocks noChangeShapeType="1"/>
            </p:cNvSpPr>
            <p:nvPr/>
          </p:nvSpPr>
          <p:spPr bwMode="auto">
            <a:xfrm>
              <a:off x="4272" y="2016"/>
              <a:ext cx="0" cy="9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/>
            </a:p>
          </p:txBody>
        </p:sp>
      </p:grpSp>
      <p:grpSp>
        <p:nvGrpSpPr>
          <p:cNvPr id="30" name="Group 51"/>
          <p:cNvGrpSpPr>
            <a:grpSpLocks/>
          </p:cNvGrpSpPr>
          <p:nvPr/>
        </p:nvGrpSpPr>
        <p:grpSpPr bwMode="auto">
          <a:xfrm>
            <a:off x="4315097" y="5308001"/>
            <a:ext cx="1075508" cy="210400"/>
            <a:chOff x="1632" y="2016"/>
            <a:chExt cx="2640" cy="96"/>
          </a:xfrm>
        </p:grpSpPr>
        <p:sp>
          <p:nvSpPr>
            <p:cNvPr id="31" name="Line 48"/>
            <p:cNvSpPr>
              <a:spLocks noChangeShapeType="1"/>
            </p:cNvSpPr>
            <p:nvPr/>
          </p:nvSpPr>
          <p:spPr bwMode="auto">
            <a:xfrm>
              <a:off x="1632" y="2064"/>
              <a:ext cx="264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32" name="Line 49"/>
            <p:cNvSpPr>
              <a:spLocks noChangeShapeType="1"/>
            </p:cNvSpPr>
            <p:nvPr/>
          </p:nvSpPr>
          <p:spPr bwMode="auto">
            <a:xfrm>
              <a:off x="1632" y="2016"/>
              <a:ext cx="0" cy="9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33" name="Line 50"/>
            <p:cNvSpPr>
              <a:spLocks noChangeShapeType="1"/>
            </p:cNvSpPr>
            <p:nvPr/>
          </p:nvSpPr>
          <p:spPr bwMode="auto">
            <a:xfrm>
              <a:off x="4272" y="2016"/>
              <a:ext cx="0" cy="9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/>
            </a:p>
          </p:txBody>
        </p:sp>
      </p:grpSp>
      <p:grpSp>
        <p:nvGrpSpPr>
          <p:cNvPr id="34" name="Group 51"/>
          <p:cNvGrpSpPr>
            <a:grpSpLocks/>
          </p:cNvGrpSpPr>
          <p:nvPr/>
        </p:nvGrpSpPr>
        <p:grpSpPr bwMode="auto">
          <a:xfrm>
            <a:off x="5392785" y="5308000"/>
            <a:ext cx="1075508" cy="210400"/>
            <a:chOff x="1632" y="2016"/>
            <a:chExt cx="2640" cy="96"/>
          </a:xfrm>
        </p:grpSpPr>
        <p:sp>
          <p:nvSpPr>
            <p:cNvPr id="35" name="Line 48"/>
            <p:cNvSpPr>
              <a:spLocks noChangeShapeType="1"/>
            </p:cNvSpPr>
            <p:nvPr/>
          </p:nvSpPr>
          <p:spPr bwMode="auto">
            <a:xfrm>
              <a:off x="1632" y="2064"/>
              <a:ext cx="264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36" name="Line 49"/>
            <p:cNvSpPr>
              <a:spLocks noChangeShapeType="1"/>
            </p:cNvSpPr>
            <p:nvPr/>
          </p:nvSpPr>
          <p:spPr bwMode="auto">
            <a:xfrm>
              <a:off x="1632" y="2016"/>
              <a:ext cx="0" cy="9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37" name="Line 50"/>
            <p:cNvSpPr>
              <a:spLocks noChangeShapeType="1"/>
            </p:cNvSpPr>
            <p:nvPr/>
          </p:nvSpPr>
          <p:spPr bwMode="auto">
            <a:xfrm>
              <a:off x="4272" y="2016"/>
              <a:ext cx="0" cy="9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/>
            </a:p>
          </p:txBody>
        </p:sp>
      </p:grpSp>
      <p:grpSp>
        <p:nvGrpSpPr>
          <p:cNvPr id="38" name="Group 51"/>
          <p:cNvGrpSpPr>
            <a:grpSpLocks/>
          </p:cNvGrpSpPr>
          <p:nvPr/>
        </p:nvGrpSpPr>
        <p:grpSpPr bwMode="auto">
          <a:xfrm>
            <a:off x="6466112" y="5317123"/>
            <a:ext cx="1075508" cy="210400"/>
            <a:chOff x="1632" y="2016"/>
            <a:chExt cx="2640" cy="96"/>
          </a:xfrm>
        </p:grpSpPr>
        <p:sp>
          <p:nvSpPr>
            <p:cNvPr id="39" name="Line 48"/>
            <p:cNvSpPr>
              <a:spLocks noChangeShapeType="1"/>
            </p:cNvSpPr>
            <p:nvPr/>
          </p:nvSpPr>
          <p:spPr bwMode="auto">
            <a:xfrm>
              <a:off x="1632" y="2064"/>
              <a:ext cx="264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40" name="Line 49"/>
            <p:cNvSpPr>
              <a:spLocks noChangeShapeType="1"/>
            </p:cNvSpPr>
            <p:nvPr/>
          </p:nvSpPr>
          <p:spPr bwMode="auto">
            <a:xfrm>
              <a:off x="1632" y="2016"/>
              <a:ext cx="0" cy="9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41" name="Line 50"/>
            <p:cNvSpPr>
              <a:spLocks noChangeShapeType="1"/>
            </p:cNvSpPr>
            <p:nvPr/>
          </p:nvSpPr>
          <p:spPr bwMode="auto">
            <a:xfrm>
              <a:off x="4272" y="2016"/>
              <a:ext cx="0" cy="9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/>
            </a:p>
          </p:txBody>
        </p:sp>
      </p:grpSp>
      <p:sp>
        <p:nvSpPr>
          <p:cNvPr id="42" name="AutoShape 40"/>
          <p:cNvSpPr>
            <a:spLocks/>
          </p:cNvSpPr>
          <p:nvPr/>
        </p:nvSpPr>
        <p:spPr bwMode="auto">
          <a:xfrm rot="16200000">
            <a:off x="5698668" y="4181538"/>
            <a:ext cx="457200" cy="3224340"/>
          </a:xfrm>
          <a:prstGeom prst="leftBrace">
            <a:avLst>
              <a:gd name="adj1" fmla="val 76389"/>
              <a:gd name="adj2" fmla="val 50734"/>
            </a:avLst>
          </a:prstGeom>
          <a:noFill/>
          <a:ln w="28575">
            <a:solidFill>
              <a:srgbClr val="8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5689959" y="5949408"/>
            <a:ext cx="17047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HS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1132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 animBg="1"/>
      <p:bldP spid="13" grpId="0"/>
      <p:bldP spid="42" grpId="0" animBg="1"/>
      <p:bldP spid="4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045029" y="2627633"/>
                <a:ext cx="10293530" cy="32932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u="sng" dirty="0" smtClean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 </a:t>
                </a:r>
                <a:r>
                  <a:rPr lang="en-US" sz="4400" u="sng" dirty="0" err="1" smtClean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  <a:endParaRPr lang="en-US" sz="4400" u="sng" dirty="0" smtClean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6000" dirty="0" smtClean="0"/>
                  <a:t>	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sz="4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ố</a:t>
                </a:r>
                <a:r>
                  <a:rPr lang="en-US" sz="4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học</a:t>
                </a:r>
                <a:r>
                  <a:rPr lang="en-US" sz="4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sinh</a:t>
                </a:r>
                <a:r>
                  <a:rPr lang="en-US" sz="4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xếp</a:t>
                </a:r>
                <a:r>
                  <a:rPr lang="en-US" sz="4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loại</a:t>
                </a:r>
                <a:r>
                  <a:rPr lang="en-US" sz="4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khá</a:t>
                </a:r>
                <a:r>
                  <a:rPr lang="en-US" sz="4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lớp</a:t>
                </a:r>
                <a:r>
                  <a:rPr lang="en-US" sz="4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học</a:t>
                </a:r>
                <a:r>
                  <a:rPr lang="en-US" sz="4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4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35 : 5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6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4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21 (</a:t>
                </a:r>
                <a:r>
                  <a:rPr lang="en-US" sz="4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học</a:t>
                </a:r>
                <a:r>
                  <a:rPr lang="en-US" sz="4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sinh</a:t>
                </a:r>
                <a:r>
                  <a:rPr lang="en-US" sz="4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4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:r>
                  <a:rPr lang="en-US" sz="4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Đáp</a:t>
                </a:r>
                <a:r>
                  <a:rPr lang="en-US" sz="4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4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 21 </a:t>
                </a:r>
                <a:r>
                  <a:rPr lang="en-US" sz="4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học</a:t>
                </a:r>
                <a:r>
                  <a:rPr lang="en-US" sz="4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sinh</a:t>
                </a:r>
                <a:r>
                  <a:rPr lang="en-US" sz="4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khá</a:t>
                </a:r>
                <a:endPara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5029" y="2627633"/>
                <a:ext cx="10293530" cy="3293209"/>
              </a:xfrm>
              <a:prstGeom prst="rect">
                <a:avLst/>
              </a:prstGeom>
              <a:blipFill rotWithShape="0">
                <a:blip r:embed="rId3"/>
                <a:stretch>
                  <a:fillRect t="-3519" b="-81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2375435" y="1638145"/>
            <a:ext cx="189507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8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48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800" b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0208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4408"/>
            <a:ext cx="12192001" cy="684595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770706" y="-41035"/>
                <a:ext cx="11390812" cy="32927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4000" b="1" dirty="0" err="1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</a:t>
                </a:r>
                <a:r>
                  <a:rPr lang="en-US" sz="40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 : </a:t>
                </a:r>
              </a:p>
              <a:p>
                <a:r>
                  <a:rPr lang="en-US" sz="40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sân</a:t>
                </a:r>
                <a:r>
                  <a:rPr lang="en-US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trường</a:t>
                </a:r>
                <a:r>
                  <a:rPr lang="en-US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chữ</a:t>
                </a:r>
                <a:r>
                  <a:rPr lang="en-US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nhật</a:t>
                </a:r>
                <a:r>
                  <a:rPr lang="en-US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chiều</a:t>
                </a:r>
                <a:r>
                  <a:rPr lang="en-US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dài</a:t>
                </a:r>
                <a:r>
                  <a:rPr lang="en-US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120m, </a:t>
                </a:r>
                <a:r>
                  <a:rPr lang="en-US" sz="40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chiều</a:t>
                </a:r>
                <a:r>
                  <a:rPr lang="en-US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rộng bằng</a:t>
                </a:r>
                <a14:m>
                  <m:oMath xmlns:m="http://schemas.openxmlformats.org/officeDocument/2006/math">
                    <m:r>
                      <a:rPr lang="en-US" sz="540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54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5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5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chiều</a:t>
                </a:r>
                <a:r>
                  <a:rPr lang="en-US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dài</a:t>
                </a:r>
                <a:r>
                  <a:rPr lang="en-US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40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chiều</a:t>
                </a:r>
                <a:r>
                  <a:rPr lang="en-US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rộng</a:t>
                </a:r>
                <a:r>
                  <a:rPr lang="en-US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sân</a:t>
                </a:r>
                <a:r>
                  <a:rPr lang="en-US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trường</a:t>
                </a:r>
                <a:r>
                  <a:rPr lang="en-US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en-US" sz="4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105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706" y="-41035"/>
                <a:ext cx="11390812" cy="3292761"/>
              </a:xfrm>
              <a:prstGeom prst="rect">
                <a:avLst/>
              </a:prstGeom>
              <a:blipFill rotWithShape="0">
                <a:blip r:embed="rId3"/>
                <a:stretch>
                  <a:fillRect l="-1873" t="-3333" b="-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1254034" y="2944413"/>
            <a:ext cx="22337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4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4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endParaRPr lang="en-US" sz="40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1885" y="4216509"/>
            <a:ext cx="37621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1885" y="4990076"/>
            <a:ext cx="37621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AutoShape 40"/>
          <p:cNvSpPr>
            <a:spLocks/>
          </p:cNvSpPr>
          <p:nvPr/>
        </p:nvSpPr>
        <p:spPr bwMode="auto">
          <a:xfrm rot="5400000">
            <a:off x="6253978" y="1010610"/>
            <a:ext cx="457200" cy="6437774"/>
          </a:xfrm>
          <a:prstGeom prst="leftBrace">
            <a:avLst>
              <a:gd name="adj1" fmla="val 76389"/>
              <a:gd name="adj2" fmla="val 50734"/>
            </a:avLst>
          </a:prstGeom>
          <a:noFill/>
          <a:ln w="28575">
            <a:solidFill>
              <a:srgbClr val="8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" name="Group 51"/>
          <p:cNvGrpSpPr>
            <a:grpSpLocks/>
          </p:cNvGrpSpPr>
          <p:nvPr/>
        </p:nvGrpSpPr>
        <p:grpSpPr bwMode="auto">
          <a:xfrm>
            <a:off x="3263692" y="4489475"/>
            <a:ext cx="1075508" cy="210400"/>
            <a:chOff x="1632" y="2016"/>
            <a:chExt cx="2640" cy="96"/>
          </a:xfrm>
        </p:grpSpPr>
        <p:sp>
          <p:nvSpPr>
            <p:cNvPr id="10" name="Line 48"/>
            <p:cNvSpPr>
              <a:spLocks noChangeShapeType="1"/>
            </p:cNvSpPr>
            <p:nvPr/>
          </p:nvSpPr>
          <p:spPr bwMode="auto">
            <a:xfrm>
              <a:off x="1632" y="2064"/>
              <a:ext cx="264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11" name="Line 49"/>
            <p:cNvSpPr>
              <a:spLocks noChangeShapeType="1"/>
            </p:cNvSpPr>
            <p:nvPr/>
          </p:nvSpPr>
          <p:spPr bwMode="auto">
            <a:xfrm>
              <a:off x="1632" y="2016"/>
              <a:ext cx="0" cy="9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12" name="Line 50"/>
            <p:cNvSpPr>
              <a:spLocks noChangeShapeType="1"/>
            </p:cNvSpPr>
            <p:nvPr/>
          </p:nvSpPr>
          <p:spPr bwMode="auto">
            <a:xfrm>
              <a:off x="4272" y="2016"/>
              <a:ext cx="0" cy="9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5608472" y="3335163"/>
            <a:ext cx="17634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120m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4" name="Group 51"/>
          <p:cNvGrpSpPr>
            <a:grpSpLocks/>
          </p:cNvGrpSpPr>
          <p:nvPr/>
        </p:nvGrpSpPr>
        <p:grpSpPr bwMode="auto">
          <a:xfrm>
            <a:off x="4341380" y="4489474"/>
            <a:ext cx="1075508" cy="210400"/>
            <a:chOff x="1632" y="2016"/>
            <a:chExt cx="2640" cy="96"/>
          </a:xfrm>
        </p:grpSpPr>
        <p:sp>
          <p:nvSpPr>
            <p:cNvPr id="15" name="Line 48"/>
            <p:cNvSpPr>
              <a:spLocks noChangeShapeType="1"/>
            </p:cNvSpPr>
            <p:nvPr/>
          </p:nvSpPr>
          <p:spPr bwMode="auto">
            <a:xfrm>
              <a:off x="1632" y="2064"/>
              <a:ext cx="264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16" name="Line 49"/>
            <p:cNvSpPr>
              <a:spLocks noChangeShapeType="1"/>
            </p:cNvSpPr>
            <p:nvPr/>
          </p:nvSpPr>
          <p:spPr bwMode="auto">
            <a:xfrm>
              <a:off x="1632" y="2016"/>
              <a:ext cx="0" cy="9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17" name="Line 50"/>
            <p:cNvSpPr>
              <a:spLocks noChangeShapeType="1"/>
            </p:cNvSpPr>
            <p:nvPr/>
          </p:nvSpPr>
          <p:spPr bwMode="auto">
            <a:xfrm>
              <a:off x="4272" y="2016"/>
              <a:ext cx="0" cy="9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/>
            </a:p>
          </p:txBody>
        </p:sp>
      </p:grpSp>
      <p:grpSp>
        <p:nvGrpSpPr>
          <p:cNvPr id="18" name="Group 51"/>
          <p:cNvGrpSpPr>
            <a:grpSpLocks/>
          </p:cNvGrpSpPr>
          <p:nvPr/>
        </p:nvGrpSpPr>
        <p:grpSpPr bwMode="auto">
          <a:xfrm>
            <a:off x="5414707" y="4498597"/>
            <a:ext cx="1075508" cy="210400"/>
            <a:chOff x="1632" y="2016"/>
            <a:chExt cx="2640" cy="96"/>
          </a:xfrm>
        </p:grpSpPr>
        <p:sp>
          <p:nvSpPr>
            <p:cNvPr id="19" name="Line 48"/>
            <p:cNvSpPr>
              <a:spLocks noChangeShapeType="1"/>
            </p:cNvSpPr>
            <p:nvPr/>
          </p:nvSpPr>
          <p:spPr bwMode="auto">
            <a:xfrm>
              <a:off x="1632" y="2064"/>
              <a:ext cx="264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20" name="Line 49"/>
            <p:cNvSpPr>
              <a:spLocks noChangeShapeType="1"/>
            </p:cNvSpPr>
            <p:nvPr/>
          </p:nvSpPr>
          <p:spPr bwMode="auto">
            <a:xfrm>
              <a:off x="1632" y="2016"/>
              <a:ext cx="0" cy="9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21" name="Line 50"/>
            <p:cNvSpPr>
              <a:spLocks noChangeShapeType="1"/>
            </p:cNvSpPr>
            <p:nvPr/>
          </p:nvSpPr>
          <p:spPr bwMode="auto">
            <a:xfrm>
              <a:off x="4272" y="2016"/>
              <a:ext cx="0" cy="9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/>
            </a:p>
          </p:txBody>
        </p:sp>
      </p:grpSp>
      <p:grpSp>
        <p:nvGrpSpPr>
          <p:cNvPr id="22" name="Group 51"/>
          <p:cNvGrpSpPr>
            <a:grpSpLocks/>
          </p:cNvGrpSpPr>
          <p:nvPr/>
        </p:nvGrpSpPr>
        <p:grpSpPr bwMode="auto">
          <a:xfrm>
            <a:off x="7559177" y="4489474"/>
            <a:ext cx="1075508" cy="210400"/>
            <a:chOff x="1632" y="2016"/>
            <a:chExt cx="2640" cy="96"/>
          </a:xfrm>
        </p:grpSpPr>
        <p:sp>
          <p:nvSpPr>
            <p:cNvPr id="23" name="Line 48"/>
            <p:cNvSpPr>
              <a:spLocks noChangeShapeType="1"/>
            </p:cNvSpPr>
            <p:nvPr/>
          </p:nvSpPr>
          <p:spPr bwMode="auto">
            <a:xfrm>
              <a:off x="1632" y="2064"/>
              <a:ext cx="264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24" name="Line 49"/>
            <p:cNvSpPr>
              <a:spLocks noChangeShapeType="1"/>
            </p:cNvSpPr>
            <p:nvPr/>
          </p:nvSpPr>
          <p:spPr bwMode="auto">
            <a:xfrm>
              <a:off x="1632" y="2016"/>
              <a:ext cx="0" cy="9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25" name="Line 50"/>
            <p:cNvSpPr>
              <a:spLocks noChangeShapeType="1"/>
            </p:cNvSpPr>
            <p:nvPr/>
          </p:nvSpPr>
          <p:spPr bwMode="auto">
            <a:xfrm>
              <a:off x="4272" y="2016"/>
              <a:ext cx="0" cy="9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/>
            </a:p>
          </p:txBody>
        </p:sp>
      </p:grpSp>
      <p:grpSp>
        <p:nvGrpSpPr>
          <p:cNvPr id="26" name="Group 51"/>
          <p:cNvGrpSpPr>
            <a:grpSpLocks/>
          </p:cNvGrpSpPr>
          <p:nvPr/>
        </p:nvGrpSpPr>
        <p:grpSpPr bwMode="auto">
          <a:xfrm>
            <a:off x="6488033" y="4498202"/>
            <a:ext cx="1075508" cy="210400"/>
            <a:chOff x="1632" y="2016"/>
            <a:chExt cx="2640" cy="96"/>
          </a:xfrm>
        </p:grpSpPr>
        <p:sp>
          <p:nvSpPr>
            <p:cNvPr id="27" name="Line 48"/>
            <p:cNvSpPr>
              <a:spLocks noChangeShapeType="1"/>
            </p:cNvSpPr>
            <p:nvPr/>
          </p:nvSpPr>
          <p:spPr bwMode="auto">
            <a:xfrm>
              <a:off x="1632" y="2064"/>
              <a:ext cx="264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28" name="Line 49"/>
            <p:cNvSpPr>
              <a:spLocks noChangeShapeType="1"/>
            </p:cNvSpPr>
            <p:nvPr/>
          </p:nvSpPr>
          <p:spPr bwMode="auto">
            <a:xfrm>
              <a:off x="1632" y="2016"/>
              <a:ext cx="0" cy="9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29" name="Line 50"/>
            <p:cNvSpPr>
              <a:spLocks noChangeShapeType="1"/>
            </p:cNvSpPr>
            <p:nvPr/>
          </p:nvSpPr>
          <p:spPr bwMode="auto">
            <a:xfrm>
              <a:off x="4272" y="2016"/>
              <a:ext cx="0" cy="9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/>
            </a:p>
          </p:txBody>
        </p:sp>
      </p:grpSp>
      <p:grpSp>
        <p:nvGrpSpPr>
          <p:cNvPr id="30" name="Group 51"/>
          <p:cNvGrpSpPr>
            <a:grpSpLocks/>
          </p:cNvGrpSpPr>
          <p:nvPr/>
        </p:nvGrpSpPr>
        <p:grpSpPr bwMode="auto">
          <a:xfrm>
            <a:off x="3263692" y="5281295"/>
            <a:ext cx="1075508" cy="210400"/>
            <a:chOff x="1632" y="2016"/>
            <a:chExt cx="2640" cy="96"/>
          </a:xfrm>
        </p:grpSpPr>
        <p:sp>
          <p:nvSpPr>
            <p:cNvPr id="31" name="Line 48"/>
            <p:cNvSpPr>
              <a:spLocks noChangeShapeType="1"/>
            </p:cNvSpPr>
            <p:nvPr/>
          </p:nvSpPr>
          <p:spPr bwMode="auto">
            <a:xfrm>
              <a:off x="1632" y="2064"/>
              <a:ext cx="264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32" name="Line 49"/>
            <p:cNvSpPr>
              <a:spLocks noChangeShapeType="1"/>
            </p:cNvSpPr>
            <p:nvPr/>
          </p:nvSpPr>
          <p:spPr bwMode="auto">
            <a:xfrm>
              <a:off x="1632" y="2016"/>
              <a:ext cx="0" cy="9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33" name="Line 50"/>
            <p:cNvSpPr>
              <a:spLocks noChangeShapeType="1"/>
            </p:cNvSpPr>
            <p:nvPr/>
          </p:nvSpPr>
          <p:spPr bwMode="auto">
            <a:xfrm>
              <a:off x="4272" y="2016"/>
              <a:ext cx="0" cy="9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/>
            </a:p>
          </p:txBody>
        </p:sp>
      </p:grpSp>
      <p:grpSp>
        <p:nvGrpSpPr>
          <p:cNvPr id="34" name="Group 51"/>
          <p:cNvGrpSpPr>
            <a:grpSpLocks/>
          </p:cNvGrpSpPr>
          <p:nvPr/>
        </p:nvGrpSpPr>
        <p:grpSpPr bwMode="auto">
          <a:xfrm>
            <a:off x="4341380" y="5281294"/>
            <a:ext cx="1075508" cy="210400"/>
            <a:chOff x="1632" y="2016"/>
            <a:chExt cx="2640" cy="96"/>
          </a:xfrm>
        </p:grpSpPr>
        <p:sp>
          <p:nvSpPr>
            <p:cNvPr id="35" name="Line 48"/>
            <p:cNvSpPr>
              <a:spLocks noChangeShapeType="1"/>
            </p:cNvSpPr>
            <p:nvPr/>
          </p:nvSpPr>
          <p:spPr bwMode="auto">
            <a:xfrm>
              <a:off x="1632" y="2064"/>
              <a:ext cx="264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36" name="Line 49"/>
            <p:cNvSpPr>
              <a:spLocks noChangeShapeType="1"/>
            </p:cNvSpPr>
            <p:nvPr/>
          </p:nvSpPr>
          <p:spPr bwMode="auto">
            <a:xfrm>
              <a:off x="1632" y="2016"/>
              <a:ext cx="0" cy="9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37" name="Line 50"/>
            <p:cNvSpPr>
              <a:spLocks noChangeShapeType="1"/>
            </p:cNvSpPr>
            <p:nvPr/>
          </p:nvSpPr>
          <p:spPr bwMode="auto">
            <a:xfrm>
              <a:off x="4272" y="2016"/>
              <a:ext cx="0" cy="9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/>
            </a:p>
          </p:txBody>
        </p:sp>
      </p:grpSp>
      <p:grpSp>
        <p:nvGrpSpPr>
          <p:cNvPr id="38" name="Group 51"/>
          <p:cNvGrpSpPr>
            <a:grpSpLocks/>
          </p:cNvGrpSpPr>
          <p:nvPr/>
        </p:nvGrpSpPr>
        <p:grpSpPr bwMode="auto">
          <a:xfrm>
            <a:off x="5414707" y="5290417"/>
            <a:ext cx="1075508" cy="210400"/>
            <a:chOff x="1632" y="2016"/>
            <a:chExt cx="2640" cy="96"/>
          </a:xfrm>
        </p:grpSpPr>
        <p:sp>
          <p:nvSpPr>
            <p:cNvPr id="39" name="Line 48"/>
            <p:cNvSpPr>
              <a:spLocks noChangeShapeType="1"/>
            </p:cNvSpPr>
            <p:nvPr/>
          </p:nvSpPr>
          <p:spPr bwMode="auto">
            <a:xfrm>
              <a:off x="1632" y="2064"/>
              <a:ext cx="264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40" name="Line 49"/>
            <p:cNvSpPr>
              <a:spLocks noChangeShapeType="1"/>
            </p:cNvSpPr>
            <p:nvPr/>
          </p:nvSpPr>
          <p:spPr bwMode="auto">
            <a:xfrm>
              <a:off x="1632" y="2016"/>
              <a:ext cx="0" cy="9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41" name="Line 50"/>
            <p:cNvSpPr>
              <a:spLocks noChangeShapeType="1"/>
            </p:cNvSpPr>
            <p:nvPr/>
          </p:nvSpPr>
          <p:spPr bwMode="auto">
            <a:xfrm>
              <a:off x="4272" y="2016"/>
              <a:ext cx="0" cy="9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/>
            </a:p>
          </p:txBody>
        </p:sp>
      </p:grpSp>
      <p:sp>
        <p:nvSpPr>
          <p:cNvPr id="42" name="AutoShape 40"/>
          <p:cNvSpPr>
            <a:spLocks/>
          </p:cNvSpPr>
          <p:nvPr/>
        </p:nvSpPr>
        <p:spPr bwMode="auto">
          <a:xfrm rot="16200000">
            <a:off x="5716225" y="3085869"/>
            <a:ext cx="457200" cy="5362265"/>
          </a:xfrm>
          <a:prstGeom prst="leftBrace">
            <a:avLst>
              <a:gd name="adj1" fmla="val 76389"/>
              <a:gd name="adj2" fmla="val 50734"/>
            </a:avLst>
          </a:prstGeom>
          <a:noFill/>
          <a:ln w="28575">
            <a:solidFill>
              <a:srgbClr val="8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5754908" y="5918890"/>
            <a:ext cx="11229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9" name="Group 51"/>
          <p:cNvGrpSpPr>
            <a:grpSpLocks/>
          </p:cNvGrpSpPr>
          <p:nvPr/>
        </p:nvGrpSpPr>
        <p:grpSpPr bwMode="auto">
          <a:xfrm>
            <a:off x="8625958" y="4498202"/>
            <a:ext cx="1075508" cy="210400"/>
            <a:chOff x="1632" y="2016"/>
            <a:chExt cx="2640" cy="96"/>
          </a:xfrm>
        </p:grpSpPr>
        <p:sp>
          <p:nvSpPr>
            <p:cNvPr id="60" name="Line 48"/>
            <p:cNvSpPr>
              <a:spLocks noChangeShapeType="1"/>
            </p:cNvSpPr>
            <p:nvPr/>
          </p:nvSpPr>
          <p:spPr bwMode="auto">
            <a:xfrm>
              <a:off x="1632" y="2064"/>
              <a:ext cx="264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61" name="Line 49"/>
            <p:cNvSpPr>
              <a:spLocks noChangeShapeType="1"/>
            </p:cNvSpPr>
            <p:nvPr/>
          </p:nvSpPr>
          <p:spPr bwMode="auto">
            <a:xfrm>
              <a:off x="1632" y="2016"/>
              <a:ext cx="0" cy="9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62" name="Line 50"/>
            <p:cNvSpPr>
              <a:spLocks noChangeShapeType="1"/>
            </p:cNvSpPr>
            <p:nvPr/>
          </p:nvSpPr>
          <p:spPr bwMode="auto">
            <a:xfrm>
              <a:off x="4272" y="2016"/>
              <a:ext cx="0" cy="9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/>
            </a:p>
          </p:txBody>
        </p:sp>
      </p:grpSp>
      <p:grpSp>
        <p:nvGrpSpPr>
          <p:cNvPr id="63" name="Group 51"/>
          <p:cNvGrpSpPr>
            <a:grpSpLocks/>
          </p:cNvGrpSpPr>
          <p:nvPr/>
        </p:nvGrpSpPr>
        <p:grpSpPr bwMode="auto">
          <a:xfrm>
            <a:off x="6483669" y="5289525"/>
            <a:ext cx="1075508" cy="210400"/>
            <a:chOff x="1632" y="2016"/>
            <a:chExt cx="2640" cy="96"/>
          </a:xfrm>
        </p:grpSpPr>
        <p:sp>
          <p:nvSpPr>
            <p:cNvPr id="64" name="Line 48"/>
            <p:cNvSpPr>
              <a:spLocks noChangeShapeType="1"/>
            </p:cNvSpPr>
            <p:nvPr/>
          </p:nvSpPr>
          <p:spPr bwMode="auto">
            <a:xfrm>
              <a:off x="1632" y="2064"/>
              <a:ext cx="264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65" name="Line 49"/>
            <p:cNvSpPr>
              <a:spLocks noChangeShapeType="1"/>
            </p:cNvSpPr>
            <p:nvPr/>
          </p:nvSpPr>
          <p:spPr bwMode="auto">
            <a:xfrm>
              <a:off x="1632" y="2016"/>
              <a:ext cx="0" cy="9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66" name="Line 50"/>
            <p:cNvSpPr>
              <a:spLocks noChangeShapeType="1"/>
            </p:cNvSpPr>
            <p:nvPr/>
          </p:nvSpPr>
          <p:spPr bwMode="auto">
            <a:xfrm>
              <a:off x="4272" y="2016"/>
              <a:ext cx="0" cy="9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/>
            </a:p>
          </p:txBody>
        </p:sp>
      </p:grpSp>
      <p:grpSp>
        <p:nvGrpSpPr>
          <p:cNvPr id="67" name="Group 51"/>
          <p:cNvGrpSpPr>
            <a:grpSpLocks/>
          </p:cNvGrpSpPr>
          <p:nvPr/>
        </p:nvGrpSpPr>
        <p:grpSpPr bwMode="auto">
          <a:xfrm>
            <a:off x="7556996" y="5285396"/>
            <a:ext cx="1075508" cy="210400"/>
            <a:chOff x="1632" y="2016"/>
            <a:chExt cx="2640" cy="96"/>
          </a:xfrm>
        </p:grpSpPr>
        <p:sp>
          <p:nvSpPr>
            <p:cNvPr id="68" name="Line 48"/>
            <p:cNvSpPr>
              <a:spLocks noChangeShapeType="1"/>
            </p:cNvSpPr>
            <p:nvPr/>
          </p:nvSpPr>
          <p:spPr bwMode="auto">
            <a:xfrm>
              <a:off x="1632" y="2064"/>
              <a:ext cx="264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69" name="Line 49"/>
            <p:cNvSpPr>
              <a:spLocks noChangeShapeType="1"/>
            </p:cNvSpPr>
            <p:nvPr/>
          </p:nvSpPr>
          <p:spPr bwMode="auto">
            <a:xfrm>
              <a:off x="1632" y="2016"/>
              <a:ext cx="0" cy="9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70" name="Line 50"/>
            <p:cNvSpPr>
              <a:spLocks noChangeShapeType="1"/>
            </p:cNvSpPr>
            <p:nvPr/>
          </p:nvSpPr>
          <p:spPr bwMode="auto">
            <a:xfrm>
              <a:off x="4272" y="2016"/>
              <a:ext cx="0" cy="9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/>
            </a:p>
          </p:txBody>
        </p:sp>
      </p:grpSp>
    </p:spTree>
    <p:extLst>
      <p:ext uri="{BB962C8B-B14F-4D97-AF65-F5344CB8AC3E}">
        <p14:creationId xmlns:p14="http://schemas.microsoft.com/office/powerpoint/2010/main" val="2434726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2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 animBg="1"/>
      <p:bldP spid="13" grpId="0"/>
      <p:bldP spid="42" grpId="0" animBg="1"/>
      <p:bldP spid="4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567544" y="2523129"/>
                <a:ext cx="9379131" cy="36009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800" u="sng" dirty="0" smtClean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 </a:t>
                </a:r>
                <a:r>
                  <a:rPr lang="en-US" sz="4800" u="sng" dirty="0" err="1" smtClean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  <a:endParaRPr lang="en-US" sz="4800" u="sng" dirty="0" smtClean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6600" dirty="0" smtClean="0"/>
                  <a:t>	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sz="4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hiều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rộng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sân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trường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120 : 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6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 = 100 (m)</a:t>
                </a:r>
              </a:p>
              <a:p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:r>
                  <a:rPr lang="en-US" sz="4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Đáp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 100m</a:t>
                </a:r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7544" y="2523129"/>
                <a:ext cx="9379131" cy="3600986"/>
              </a:xfrm>
              <a:prstGeom prst="rect">
                <a:avLst/>
              </a:prstGeom>
              <a:blipFill rotWithShape="0">
                <a:blip r:embed="rId3"/>
                <a:stretch>
                  <a:fillRect t="-3723" b="-81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2375435" y="1638145"/>
            <a:ext cx="189507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8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48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endParaRPr lang="en-US" sz="4800" b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7313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31371"/>
            <a:ext cx="12192000" cy="688937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43339" y="-41035"/>
                <a:ext cx="11618179" cy="26658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4000" b="1" dirty="0" err="1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</a:t>
                </a:r>
                <a:r>
                  <a:rPr lang="en-US" sz="40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 : </a:t>
                </a:r>
              </a:p>
              <a:p>
                <a:r>
                  <a:rPr lang="en-US" sz="40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Lớp</a:t>
                </a:r>
                <a:r>
                  <a:rPr lang="en-US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4A </a:t>
                </a:r>
                <a:r>
                  <a:rPr lang="en-US" sz="40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16 </a:t>
                </a:r>
                <a:r>
                  <a:rPr lang="en-US" sz="40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học</a:t>
                </a:r>
                <a:r>
                  <a:rPr lang="en-US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sinh</a:t>
                </a:r>
                <a:r>
                  <a:rPr lang="en-US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nam</a:t>
                </a:r>
                <a:r>
                  <a:rPr lang="en-US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và số học sinh nữ bằng</a:t>
                </a:r>
                <a14:m>
                  <m:oMath xmlns:m="http://schemas.openxmlformats.org/officeDocument/2006/math">
                    <m:r>
                      <a:rPr lang="en-US" sz="540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54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5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5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học</a:t>
                </a:r>
                <a:r>
                  <a:rPr lang="en-US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sinh</a:t>
                </a:r>
                <a:r>
                  <a:rPr lang="en-US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nam</a:t>
                </a:r>
                <a:r>
                  <a:rPr lang="en-US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40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Hỏi</a:t>
                </a:r>
                <a:r>
                  <a:rPr lang="en-US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lớp</a:t>
                </a:r>
                <a:r>
                  <a:rPr lang="en-US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4A </a:t>
                </a:r>
                <a:r>
                  <a:rPr lang="en-US" sz="40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bao</a:t>
                </a:r>
                <a:r>
                  <a:rPr lang="en-US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nhiêu</a:t>
                </a:r>
                <a:r>
                  <a:rPr lang="en-US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học</a:t>
                </a:r>
                <a:r>
                  <a:rPr lang="en-US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sinh</a:t>
                </a:r>
                <a:r>
                  <a:rPr lang="en-US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nữ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  <a:r>
                  <a:rPr lang="en-US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4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105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339" y="-41035"/>
                <a:ext cx="11618179" cy="2665858"/>
              </a:xfrm>
              <a:prstGeom prst="rect">
                <a:avLst/>
              </a:prstGeom>
              <a:blipFill rotWithShape="0">
                <a:blip r:embed="rId3"/>
                <a:stretch>
                  <a:fillRect l="-1836" t="-4110" r="-315" b="-27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1156062" y="2633862"/>
            <a:ext cx="22337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4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4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endParaRPr lang="en-US" sz="40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96766" y="4125526"/>
            <a:ext cx="37621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96766" y="4976737"/>
            <a:ext cx="29596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Group 51"/>
          <p:cNvGrpSpPr>
            <a:grpSpLocks/>
          </p:cNvGrpSpPr>
          <p:nvPr/>
        </p:nvGrpSpPr>
        <p:grpSpPr bwMode="auto">
          <a:xfrm>
            <a:off x="4105421" y="4387209"/>
            <a:ext cx="725049" cy="237796"/>
            <a:chOff x="1632" y="2016"/>
            <a:chExt cx="2640" cy="96"/>
          </a:xfrm>
        </p:grpSpPr>
        <p:sp>
          <p:nvSpPr>
            <p:cNvPr id="10" name="Line 48"/>
            <p:cNvSpPr>
              <a:spLocks noChangeShapeType="1"/>
            </p:cNvSpPr>
            <p:nvPr/>
          </p:nvSpPr>
          <p:spPr bwMode="auto">
            <a:xfrm>
              <a:off x="1632" y="2064"/>
              <a:ext cx="264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11" name="Line 49"/>
            <p:cNvSpPr>
              <a:spLocks noChangeShapeType="1"/>
            </p:cNvSpPr>
            <p:nvPr/>
          </p:nvSpPr>
          <p:spPr bwMode="auto">
            <a:xfrm>
              <a:off x="1632" y="2016"/>
              <a:ext cx="0" cy="9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12" name="Line 50"/>
            <p:cNvSpPr>
              <a:spLocks noChangeShapeType="1"/>
            </p:cNvSpPr>
            <p:nvPr/>
          </p:nvSpPr>
          <p:spPr bwMode="auto">
            <a:xfrm>
              <a:off x="4272" y="2016"/>
              <a:ext cx="0" cy="9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/>
            </a:p>
          </p:txBody>
        </p:sp>
      </p:grpSp>
      <p:grpSp>
        <p:nvGrpSpPr>
          <p:cNvPr id="56" name="Group 51"/>
          <p:cNvGrpSpPr>
            <a:grpSpLocks/>
          </p:cNvGrpSpPr>
          <p:nvPr/>
        </p:nvGrpSpPr>
        <p:grpSpPr bwMode="auto">
          <a:xfrm>
            <a:off x="4823554" y="4389504"/>
            <a:ext cx="725049" cy="237796"/>
            <a:chOff x="1632" y="2016"/>
            <a:chExt cx="2640" cy="96"/>
          </a:xfrm>
        </p:grpSpPr>
        <p:sp>
          <p:nvSpPr>
            <p:cNvPr id="57" name="Line 48"/>
            <p:cNvSpPr>
              <a:spLocks noChangeShapeType="1"/>
            </p:cNvSpPr>
            <p:nvPr/>
          </p:nvSpPr>
          <p:spPr bwMode="auto">
            <a:xfrm>
              <a:off x="1632" y="2064"/>
              <a:ext cx="264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58" name="Line 49"/>
            <p:cNvSpPr>
              <a:spLocks noChangeShapeType="1"/>
            </p:cNvSpPr>
            <p:nvPr/>
          </p:nvSpPr>
          <p:spPr bwMode="auto">
            <a:xfrm>
              <a:off x="1632" y="2016"/>
              <a:ext cx="0" cy="9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71" name="Line 50"/>
            <p:cNvSpPr>
              <a:spLocks noChangeShapeType="1"/>
            </p:cNvSpPr>
            <p:nvPr/>
          </p:nvSpPr>
          <p:spPr bwMode="auto">
            <a:xfrm>
              <a:off x="4272" y="2016"/>
              <a:ext cx="0" cy="9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/>
            </a:p>
          </p:txBody>
        </p:sp>
      </p:grpSp>
      <p:grpSp>
        <p:nvGrpSpPr>
          <p:cNvPr id="72" name="Group 51"/>
          <p:cNvGrpSpPr>
            <a:grpSpLocks/>
          </p:cNvGrpSpPr>
          <p:nvPr/>
        </p:nvGrpSpPr>
        <p:grpSpPr bwMode="auto">
          <a:xfrm>
            <a:off x="5548727" y="4389504"/>
            <a:ext cx="725049" cy="237796"/>
            <a:chOff x="1632" y="2016"/>
            <a:chExt cx="2640" cy="96"/>
          </a:xfrm>
        </p:grpSpPr>
        <p:sp>
          <p:nvSpPr>
            <p:cNvPr id="73" name="Line 48"/>
            <p:cNvSpPr>
              <a:spLocks noChangeShapeType="1"/>
            </p:cNvSpPr>
            <p:nvPr/>
          </p:nvSpPr>
          <p:spPr bwMode="auto">
            <a:xfrm>
              <a:off x="1632" y="2064"/>
              <a:ext cx="264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74" name="Line 49"/>
            <p:cNvSpPr>
              <a:spLocks noChangeShapeType="1"/>
            </p:cNvSpPr>
            <p:nvPr/>
          </p:nvSpPr>
          <p:spPr bwMode="auto">
            <a:xfrm>
              <a:off x="1632" y="2016"/>
              <a:ext cx="0" cy="9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75" name="Line 50"/>
            <p:cNvSpPr>
              <a:spLocks noChangeShapeType="1"/>
            </p:cNvSpPr>
            <p:nvPr/>
          </p:nvSpPr>
          <p:spPr bwMode="auto">
            <a:xfrm>
              <a:off x="4272" y="2016"/>
              <a:ext cx="0" cy="9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/>
            </a:p>
          </p:txBody>
        </p:sp>
      </p:grpSp>
      <p:grpSp>
        <p:nvGrpSpPr>
          <p:cNvPr id="76" name="Group 51"/>
          <p:cNvGrpSpPr>
            <a:grpSpLocks/>
          </p:cNvGrpSpPr>
          <p:nvPr/>
        </p:nvGrpSpPr>
        <p:grpSpPr bwMode="auto">
          <a:xfrm>
            <a:off x="6271749" y="4389504"/>
            <a:ext cx="725049" cy="237796"/>
            <a:chOff x="1632" y="2016"/>
            <a:chExt cx="2640" cy="96"/>
          </a:xfrm>
        </p:grpSpPr>
        <p:sp>
          <p:nvSpPr>
            <p:cNvPr id="77" name="Line 48"/>
            <p:cNvSpPr>
              <a:spLocks noChangeShapeType="1"/>
            </p:cNvSpPr>
            <p:nvPr/>
          </p:nvSpPr>
          <p:spPr bwMode="auto">
            <a:xfrm>
              <a:off x="1632" y="2064"/>
              <a:ext cx="264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78" name="Line 49"/>
            <p:cNvSpPr>
              <a:spLocks noChangeShapeType="1"/>
            </p:cNvSpPr>
            <p:nvPr/>
          </p:nvSpPr>
          <p:spPr bwMode="auto">
            <a:xfrm>
              <a:off x="1632" y="2016"/>
              <a:ext cx="0" cy="9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79" name="Line 50"/>
            <p:cNvSpPr>
              <a:spLocks noChangeShapeType="1"/>
            </p:cNvSpPr>
            <p:nvPr/>
          </p:nvSpPr>
          <p:spPr bwMode="auto">
            <a:xfrm>
              <a:off x="4272" y="2016"/>
              <a:ext cx="0" cy="9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/>
            </a:p>
          </p:txBody>
        </p:sp>
      </p:grpSp>
      <p:grpSp>
        <p:nvGrpSpPr>
          <p:cNvPr id="80" name="Group 51"/>
          <p:cNvGrpSpPr>
            <a:grpSpLocks/>
          </p:cNvGrpSpPr>
          <p:nvPr/>
        </p:nvGrpSpPr>
        <p:grpSpPr bwMode="auto">
          <a:xfrm>
            <a:off x="6998885" y="4389504"/>
            <a:ext cx="725049" cy="237796"/>
            <a:chOff x="1632" y="2016"/>
            <a:chExt cx="2640" cy="96"/>
          </a:xfrm>
        </p:grpSpPr>
        <p:sp>
          <p:nvSpPr>
            <p:cNvPr id="81" name="Line 48"/>
            <p:cNvSpPr>
              <a:spLocks noChangeShapeType="1"/>
            </p:cNvSpPr>
            <p:nvPr/>
          </p:nvSpPr>
          <p:spPr bwMode="auto">
            <a:xfrm>
              <a:off x="1632" y="2064"/>
              <a:ext cx="264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82" name="Line 49"/>
            <p:cNvSpPr>
              <a:spLocks noChangeShapeType="1"/>
            </p:cNvSpPr>
            <p:nvPr/>
          </p:nvSpPr>
          <p:spPr bwMode="auto">
            <a:xfrm>
              <a:off x="1632" y="2016"/>
              <a:ext cx="0" cy="9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83" name="Line 50"/>
            <p:cNvSpPr>
              <a:spLocks noChangeShapeType="1"/>
            </p:cNvSpPr>
            <p:nvPr/>
          </p:nvSpPr>
          <p:spPr bwMode="auto">
            <a:xfrm>
              <a:off x="4272" y="2016"/>
              <a:ext cx="0" cy="9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/>
            </a:p>
          </p:txBody>
        </p:sp>
      </p:grpSp>
      <p:grpSp>
        <p:nvGrpSpPr>
          <p:cNvPr id="84" name="Group 51"/>
          <p:cNvGrpSpPr>
            <a:grpSpLocks/>
          </p:cNvGrpSpPr>
          <p:nvPr/>
        </p:nvGrpSpPr>
        <p:grpSpPr bwMode="auto">
          <a:xfrm>
            <a:off x="7725910" y="4387209"/>
            <a:ext cx="725049" cy="237796"/>
            <a:chOff x="1632" y="2016"/>
            <a:chExt cx="2640" cy="96"/>
          </a:xfrm>
        </p:grpSpPr>
        <p:sp>
          <p:nvSpPr>
            <p:cNvPr id="85" name="Line 48"/>
            <p:cNvSpPr>
              <a:spLocks noChangeShapeType="1"/>
            </p:cNvSpPr>
            <p:nvPr/>
          </p:nvSpPr>
          <p:spPr bwMode="auto">
            <a:xfrm>
              <a:off x="1632" y="2064"/>
              <a:ext cx="264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86" name="Line 49"/>
            <p:cNvSpPr>
              <a:spLocks noChangeShapeType="1"/>
            </p:cNvSpPr>
            <p:nvPr/>
          </p:nvSpPr>
          <p:spPr bwMode="auto">
            <a:xfrm>
              <a:off x="1632" y="2016"/>
              <a:ext cx="0" cy="9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87" name="Line 50"/>
            <p:cNvSpPr>
              <a:spLocks noChangeShapeType="1"/>
            </p:cNvSpPr>
            <p:nvPr/>
          </p:nvSpPr>
          <p:spPr bwMode="auto">
            <a:xfrm>
              <a:off x="4272" y="2016"/>
              <a:ext cx="0" cy="9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/>
            </a:p>
          </p:txBody>
        </p:sp>
      </p:grpSp>
      <p:grpSp>
        <p:nvGrpSpPr>
          <p:cNvPr id="88" name="Group 51"/>
          <p:cNvGrpSpPr>
            <a:grpSpLocks/>
          </p:cNvGrpSpPr>
          <p:nvPr/>
        </p:nvGrpSpPr>
        <p:grpSpPr bwMode="auto">
          <a:xfrm>
            <a:off x="4105421" y="5304092"/>
            <a:ext cx="725049" cy="237796"/>
            <a:chOff x="1632" y="2016"/>
            <a:chExt cx="2640" cy="96"/>
          </a:xfrm>
        </p:grpSpPr>
        <p:sp>
          <p:nvSpPr>
            <p:cNvPr id="89" name="Line 48"/>
            <p:cNvSpPr>
              <a:spLocks noChangeShapeType="1"/>
            </p:cNvSpPr>
            <p:nvPr/>
          </p:nvSpPr>
          <p:spPr bwMode="auto">
            <a:xfrm>
              <a:off x="1632" y="2064"/>
              <a:ext cx="264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90" name="Line 49"/>
            <p:cNvSpPr>
              <a:spLocks noChangeShapeType="1"/>
            </p:cNvSpPr>
            <p:nvPr/>
          </p:nvSpPr>
          <p:spPr bwMode="auto">
            <a:xfrm>
              <a:off x="1632" y="2016"/>
              <a:ext cx="0" cy="9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91" name="Line 50"/>
            <p:cNvSpPr>
              <a:spLocks noChangeShapeType="1"/>
            </p:cNvSpPr>
            <p:nvPr/>
          </p:nvSpPr>
          <p:spPr bwMode="auto">
            <a:xfrm>
              <a:off x="4272" y="2016"/>
              <a:ext cx="0" cy="9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/>
            </a:p>
          </p:txBody>
        </p:sp>
      </p:grpSp>
      <p:grpSp>
        <p:nvGrpSpPr>
          <p:cNvPr id="92" name="Group 51"/>
          <p:cNvGrpSpPr>
            <a:grpSpLocks/>
          </p:cNvGrpSpPr>
          <p:nvPr/>
        </p:nvGrpSpPr>
        <p:grpSpPr bwMode="auto">
          <a:xfrm>
            <a:off x="4835574" y="5303854"/>
            <a:ext cx="725049" cy="237796"/>
            <a:chOff x="1632" y="2016"/>
            <a:chExt cx="2640" cy="96"/>
          </a:xfrm>
        </p:grpSpPr>
        <p:sp>
          <p:nvSpPr>
            <p:cNvPr id="93" name="Line 48"/>
            <p:cNvSpPr>
              <a:spLocks noChangeShapeType="1"/>
            </p:cNvSpPr>
            <p:nvPr/>
          </p:nvSpPr>
          <p:spPr bwMode="auto">
            <a:xfrm>
              <a:off x="1632" y="2064"/>
              <a:ext cx="264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94" name="Line 49"/>
            <p:cNvSpPr>
              <a:spLocks noChangeShapeType="1"/>
            </p:cNvSpPr>
            <p:nvPr/>
          </p:nvSpPr>
          <p:spPr bwMode="auto">
            <a:xfrm>
              <a:off x="1632" y="2016"/>
              <a:ext cx="0" cy="9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95" name="Line 50"/>
            <p:cNvSpPr>
              <a:spLocks noChangeShapeType="1"/>
            </p:cNvSpPr>
            <p:nvPr/>
          </p:nvSpPr>
          <p:spPr bwMode="auto">
            <a:xfrm>
              <a:off x="4272" y="2016"/>
              <a:ext cx="0" cy="9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/>
            </a:p>
          </p:txBody>
        </p:sp>
      </p:grpSp>
      <p:grpSp>
        <p:nvGrpSpPr>
          <p:cNvPr id="96" name="Group 51"/>
          <p:cNvGrpSpPr>
            <a:grpSpLocks/>
          </p:cNvGrpSpPr>
          <p:nvPr/>
        </p:nvGrpSpPr>
        <p:grpSpPr bwMode="auto">
          <a:xfrm>
            <a:off x="5563873" y="5297268"/>
            <a:ext cx="725049" cy="237796"/>
            <a:chOff x="1632" y="2016"/>
            <a:chExt cx="2640" cy="96"/>
          </a:xfrm>
        </p:grpSpPr>
        <p:sp>
          <p:nvSpPr>
            <p:cNvPr id="97" name="Line 48"/>
            <p:cNvSpPr>
              <a:spLocks noChangeShapeType="1"/>
            </p:cNvSpPr>
            <p:nvPr/>
          </p:nvSpPr>
          <p:spPr bwMode="auto">
            <a:xfrm>
              <a:off x="1632" y="2064"/>
              <a:ext cx="264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98" name="Line 49"/>
            <p:cNvSpPr>
              <a:spLocks noChangeShapeType="1"/>
            </p:cNvSpPr>
            <p:nvPr/>
          </p:nvSpPr>
          <p:spPr bwMode="auto">
            <a:xfrm>
              <a:off x="1632" y="2016"/>
              <a:ext cx="0" cy="9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99" name="Line 50"/>
            <p:cNvSpPr>
              <a:spLocks noChangeShapeType="1"/>
            </p:cNvSpPr>
            <p:nvPr/>
          </p:nvSpPr>
          <p:spPr bwMode="auto">
            <a:xfrm>
              <a:off x="4272" y="2016"/>
              <a:ext cx="0" cy="9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/>
            </a:p>
          </p:txBody>
        </p:sp>
      </p:grpSp>
      <p:grpSp>
        <p:nvGrpSpPr>
          <p:cNvPr id="100" name="Group 51"/>
          <p:cNvGrpSpPr>
            <a:grpSpLocks/>
          </p:cNvGrpSpPr>
          <p:nvPr/>
        </p:nvGrpSpPr>
        <p:grpSpPr bwMode="auto">
          <a:xfrm>
            <a:off x="6284396" y="5303854"/>
            <a:ext cx="725049" cy="237796"/>
            <a:chOff x="1632" y="2016"/>
            <a:chExt cx="2640" cy="96"/>
          </a:xfrm>
        </p:grpSpPr>
        <p:sp>
          <p:nvSpPr>
            <p:cNvPr id="101" name="Line 48"/>
            <p:cNvSpPr>
              <a:spLocks noChangeShapeType="1"/>
            </p:cNvSpPr>
            <p:nvPr/>
          </p:nvSpPr>
          <p:spPr bwMode="auto">
            <a:xfrm>
              <a:off x="1632" y="2064"/>
              <a:ext cx="264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102" name="Line 49"/>
            <p:cNvSpPr>
              <a:spLocks noChangeShapeType="1"/>
            </p:cNvSpPr>
            <p:nvPr/>
          </p:nvSpPr>
          <p:spPr bwMode="auto">
            <a:xfrm>
              <a:off x="1632" y="2016"/>
              <a:ext cx="0" cy="9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103" name="Line 50"/>
            <p:cNvSpPr>
              <a:spLocks noChangeShapeType="1"/>
            </p:cNvSpPr>
            <p:nvPr/>
          </p:nvSpPr>
          <p:spPr bwMode="auto">
            <a:xfrm>
              <a:off x="4272" y="2016"/>
              <a:ext cx="0" cy="9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/>
            </a:p>
          </p:txBody>
        </p:sp>
      </p:grpSp>
      <p:grpSp>
        <p:nvGrpSpPr>
          <p:cNvPr id="104" name="Group 51"/>
          <p:cNvGrpSpPr>
            <a:grpSpLocks/>
          </p:cNvGrpSpPr>
          <p:nvPr/>
        </p:nvGrpSpPr>
        <p:grpSpPr bwMode="auto">
          <a:xfrm>
            <a:off x="7007085" y="5303854"/>
            <a:ext cx="725049" cy="237796"/>
            <a:chOff x="1632" y="2016"/>
            <a:chExt cx="2640" cy="96"/>
          </a:xfrm>
        </p:grpSpPr>
        <p:sp>
          <p:nvSpPr>
            <p:cNvPr id="105" name="Line 48"/>
            <p:cNvSpPr>
              <a:spLocks noChangeShapeType="1"/>
            </p:cNvSpPr>
            <p:nvPr/>
          </p:nvSpPr>
          <p:spPr bwMode="auto">
            <a:xfrm>
              <a:off x="1632" y="2064"/>
              <a:ext cx="264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106" name="Line 49"/>
            <p:cNvSpPr>
              <a:spLocks noChangeShapeType="1"/>
            </p:cNvSpPr>
            <p:nvPr/>
          </p:nvSpPr>
          <p:spPr bwMode="auto">
            <a:xfrm>
              <a:off x="1632" y="2016"/>
              <a:ext cx="0" cy="9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107" name="Line 50"/>
            <p:cNvSpPr>
              <a:spLocks noChangeShapeType="1"/>
            </p:cNvSpPr>
            <p:nvPr/>
          </p:nvSpPr>
          <p:spPr bwMode="auto">
            <a:xfrm>
              <a:off x="4272" y="2016"/>
              <a:ext cx="0" cy="9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/>
            </a:p>
          </p:txBody>
        </p:sp>
      </p:grpSp>
      <p:grpSp>
        <p:nvGrpSpPr>
          <p:cNvPr id="108" name="Group 51"/>
          <p:cNvGrpSpPr>
            <a:grpSpLocks/>
          </p:cNvGrpSpPr>
          <p:nvPr/>
        </p:nvGrpSpPr>
        <p:grpSpPr bwMode="auto">
          <a:xfrm>
            <a:off x="7723882" y="5303854"/>
            <a:ext cx="725049" cy="237796"/>
            <a:chOff x="1632" y="2016"/>
            <a:chExt cx="2640" cy="96"/>
          </a:xfrm>
        </p:grpSpPr>
        <p:sp>
          <p:nvSpPr>
            <p:cNvPr id="109" name="Line 48"/>
            <p:cNvSpPr>
              <a:spLocks noChangeShapeType="1"/>
            </p:cNvSpPr>
            <p:nvPr/>
          </p:nvSpPr>
          <p:spPr bwMode="auto">
            <a:xfrm>
              <a:off x="1632" y="2064"/>
              <a:ext cx="264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110" name="Line 49"/>
            <p:cNvSpPr>
              <a:spLocks noChangeShapeType="1"/>
            </p:cNvSpPr>
            <p:nvPr/>
          </p:nvSpPr>
          <p:spPr bwMode="auto">
            <a:xfrm>
              <a:off x="1632" y="2016"/>
              <a:ext cx="0" cy="9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111" name="Line 50"/>
            <p:cNvSpPr>
              <a:spLocks noChangeShapeType="1"/>
            </p:cNvSpPr>
            <p:nvPr/>
          </p:nvSpPr>
          <p:spPr bwMode="auto">
            <a:xfrm>
              <a:off x="4272" y="2016"/>
              <a:ext cx="0" cy="9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/>
            </a:p>
          </p:txBody>
        </p:sp>
      </p:grpSp>
      <p:grpSp>
        <p:nvGrpSpPr>
          <p:cNvPr id="112" name="Group 51"/>
          <p:cNvGrpSpPr>
            <a:grpSpLocks/>
          </p:cNvGrpSpPr>
          <p:nvPr/>
        </p:nvGrpSpPr>
        <p:grpSpPr bwMode="auto">
          <a:xfrm>
            <a:off x="8454822" y="5300437"/>
            <a:ext cx="725049" cy="237796"/>
            <a:chOff x="1632" y="2016"/>
            <a:chExt cx="2640" cy="96"/>
          </a:xfrm>
        </p:grpSpPr>
        <p:sp>
          <p:nvSpPr>
            <p:cNvPr id="113" name="Line 48"/>
            <p:cNvSpPr>
              <a:spLocks noChangeShapeType="1"/>
            </p:cNvSpPr>
            <p:nvPr/>
          </p:nvSpPr>
          <p:spPr bwMode="auto">
            <a:xfrm>
              <a:off x="1632" y="2064"/>
              <a:ext cx="264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114" name="Line 49"/>
            <p:cNvSpPr>
              <a:spLocks noChangeShapeType="1"/>
            </p:cNvSpPr>
            <p:nvPr/>
          </p:nvSpPr>
          <p:spPr bwMode="auto">
            <a:xfrm>
              <a:off x="1632" y="2016"/>
              <a:ext cx="0" cy="9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115" name="Line 50"/>
            <p:cNvSpPr>
              <a:spLocks noChangeShapeType="1"/>
            </p:cNvSpPr>
            <p:nvPr/>
          </p:nvSpPr>
          <p:spPr bwMode="auto">
            <a:xfrm>
              <a:off x="4272" y="2016"/>
              <a:ext cx="0" cy="9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/>
            </a:p>
          </p:txBody>
        </p:sp>
      </p:grpSp>
      <p:sp>
        <p:nvSpPr>
          <p:cNvPr id="137" name="AutoShape 40"/>
          <p:cNvSpPr>
            <a:spLocks/>
          </p:cNvSpPr>
          <p:nvPr/>
        </p:nvSpPr>
        <p:spPr bwMode="auto">
          <a:xfrm rot="5400000">
            <a:off x="6770230" y="1218358"/>
            <a:ext cx="457200" cy="5786819"/>
          </a:xfrm>
          <a:prstGeom prst="leftBrace">
            <a:avLst>
              <a:gd name="adj1" fmla="val 76389"/>
              <a:gd name="adj2" fmla="val 50734"/>
            </a:avLst>
          </a:prstGeom>
          <a:noFill/>
          <a:ln w="28575">
            <a:solidFill>
              <a:srgbClr val="8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" name="TextBox 137"/>
          <p:cNvSpPr txBox="1"/>
          <p:nvPr/>
        </p:nvSpPr>
        <p:spPr>
          <a:xfrm>
            <a:off x="6186296" y="3259692"/>
            <a:ext cx="17634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 HS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9" name="AutoShape 40"/>
          <p:cNvSpPr>
            <a:spLocks/>
          </p:cNvSpPr>
          <p:nvPr/>
        </p:nvSpPr>
        <p:spPr bwMode="auto">
          <a:xfrm rot="16200000">
            <a:off x="7139094" y="2513055"/>
            <a:ext cx="457200" cy="6524546"/>
          </a:xfrm>
          <a:prstGeom prst="leftBrace">
            <a:avLst>
              <a:gd name="adj1" fmla="val 76389"/>
              <a:gd name="adj2" fmla="val 50734"/>
            </a:avLst>
          </a:prstGeom>
          <a:noFill/>
          <a:ln w="28575">
            <a:solidFill>
              <a:srgbClr val="8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" name="TextBox 139"/>
          <p:cNvSpPr txBox="1"/>
          <p:nvPr/>
        </p:nvSpPr>
        <p:spPr>
          <a:xfrm>
            <a:off x="6811612" y="5909151"/>
            <a:ext cx="15856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HS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3" name="Group 51"/>
          <p:cNvGrpSpPr>
            <a:grpSpLocks/>
          </p:cNvGrpSpPr>
          <p:nvPr/>
        </p:nvGrpSpPr>
        <p:grpSpPr bwMode="auto">
          <a:xfrm>
            <a:off x="8448931" y="4382825"/>
            <a:ext cx="725049" cy="237796"/>
            <a:chOff x="1632" y="2016"/>
            <a:chExt cx="2640" cy="96"/>
          </a:xfrm>
        </p:grpSpPr>
        <p:sp>
          <p:nvSpPr>
            <p:cNvPr id="64" name="Line 48"/>
            <p:cNvSpPr>
              <a:spLocks noChangeShapeType="1"/>
            </p:cNvSpPr>
            <p:nvPr/>
          </p:nvSpPr>
          <p:spPr bwMode="auto">
            <a:xfrm>
              <a:off x="1632" y="2064"/>
              <a:ext cx="264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65" name="Line 49"/>
            <p:cNvSpPr>
              <a:spLocks noChangeShapeType="1"/>
            </p:cNvSpPr>
            <p:nvPr/>
          </p:nvSpPr>
          <p:spPr bwMode="auto">
            <a:xfrm>
              <a:off x="1632" y="2016"/>
              <a:ext cx="0" cy="9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66" name="Line 50"/>
            <p:cNvSpPr>
              <a:spLocks noChangeShapeType="1"/>
            </p:cNvSpPr>
            <p:nvPr/>
          </p:nvSpPr>
          <p:spPr bwMode="auto">
            <a:xfrm>
              <a:off x="4272" y="2016"/>
              <a:ext cx="0" cy="9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/>
            </a:p>
          </p:txBody>
        </p:sp>
      </p:grpSp>
      <p:grpSp>
        <p:nvGrpSpPr>
          <p:cNvPr id="67" name="Group 51"/>
          <p:cNvGrpSpPr>
            <a:grpSpLocks/>
          </p:cNvGrpSpPr>
          <p:nvPr/>
        </p:nvGrpSpPr>
        <p:grpSpPr bwMode="auto">
          <a:xfrm>
            <a:off x="9167191" y="4382825"/>
            <a:ext cx="725049" cy="237796"/>
            <a:chOff x="1632" y="2016"/>
            <a:chExt cx="2640" cy="96"/>
          </a:xfrm>
        </p:grpSpPr>
        <p:sp>
          <p:nvSpPr>
            <p:cNvPr id="68" name="Line 48"/>
            <p:cNvSpPr>
              <a:spLocks noChangeShapeType="1"/>
            </p:cNvSpPr>
            <p:nvPr/>
          </p:nvSpPr>
          <p:spPr bwMode="auto">
            <a:xfrm>
              <a:off x="1632" y="2064"/>
              <a:ext cx="264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69" name="Line 49"/>
            <p:cNvSpPr>
              <a:spLocks noChangeShapeType="1"/>
            </p:cNvSpPr>
            <p:nvPr/>
          </p:nvSpPr>
          <p:spPr bwMode="auto">
            <a:xfrm>
              <a:off x="1632" y="2016"/>
              <a:ext cx="0" cy="9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70" name="Line 50"/>
            <p:cNvSpPr>
              <a:spLocks noChangeShapeType="1"/>
            </p:cNvSpPr>
            <p:nvPr/>
          </p:nvSpPr>
          <p:spPr bwMode="auto">
            <a:xfrm>
              <a:off x="4272" y="2016"/>
              <a:ext cx="0" cy="9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/>
            </a:p>
          </p:txBody>
        </p:sp>
      </p:grpSp>
      <p:grpSp>
        <p:nvGrpSpPr>
          <p:cNvPr id="149" name="Group 51"/>
          <p:cNvGrpSpPr>
            <a:grpSpLocks/>
          </p:cNvGrpSpPr>
          <p:nvPr/>
        </p:nvGrpSpPr>
        <p:grpSpPr bwMode="auto">
          <a:xfrm>
            <a:off x="9179870" y="5299221"/>
            <a:ext cx="725049" cy="237796"/>
            <a:chOff x="1632" y="2016"/>
            <a:chExt cx="2640" cy="96"/>
          </a:xfrm>
        </p:grpSpPr>
        <p:sp>
          <p:nvSpPr>
            <p:cNvPr id="150" name="Line 48"/>
            <p:cNvSpPr>
              <a:spLocks noChangeShapeType="1"/>
            </p:cNvSpPr>
            <p:nvPr/>
          </p:nvSpPr>
          <p:spPr bwMode="auto">
            <a:xfrm>
              <a:off x="1632" y="2064"/>
              <a:ext cx="264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151" name="Line 49"/>
            <p:cNvSpPr>
              <a:spLocks noChangeShapeType="1"/>
            </p:cNvSpPr>
            <p:nvPr/>
          </p:nvSpPr>
          <p:spPr bwMode="auto">
            <a:xfrm>
              <a:off x="1632" y="2016"/>
              <a:ext cx="0" cy="9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152" name="Line 50"/>
            <p:cNvSpPr>
              <a:spLocks noChangeShapeType="1"/>
            </p:cNvSpPr>
            <p:nvPr/>
          </p:nvSpPr>
          <p:spPr bwMode="auto">
            <a:xfrm>
              <a:off x="4272" y="2016"/>
              <a:ext cx="0" cy="9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/>
            </a:p>
          </p:txBody>
        </p:sp>
      </p:grpSp>
      <p:grpSp>
        <p:nvGrpSpPr>
          <p:cNvPr id="153" name="Group 51"/>
          <p:cNvGrpSpPr>
            <a:grpSpLocks/>
          </p:cNvGrpSpPr>
          <p:nvPr/>
        </p:nvGrpSpPr>
        <p:grpSpPr bwMode="auto">
          <a:xfrm>
            <a:off x="9904918" y="5302390"/>
            <a:ext cx="725049" cy="237796"/>
            <a:chOff x="1632" y="2016"/>
            <a:chExt cx="2640" cy="96"/>
          </a:xfrm>
        </p:grpSpPr>
        <p:sp>
          <p:nvSpPr>
            <p:cNvPr id="154" name="Line 48"/>
            <p:cNvSpPr>
              <a:spLocks noChangeShapeType="1"/>
            </p:cNvSpPr>
            <p:nvPr/>
          </p:nvSpPr>
          <p:spPr bwMode="auto">
            <a:xfrm>
              <a:off x="1632" y="2064"/>
              <a:ext cx="264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155" name="Line 49"/>
            <p:cNvSpPr>
              <a:spLocks noChangeShapeType="1"/>
            </p:cNvSpPr>
            <p:nvPr/>
          </p:nvSpPr>
          <p:spPr bwMode="auto">
            <a:xfrm>
              <a:off x="1632" y="2016"/>
              <a:ext cx="0" cy="9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156" name="Line 50"/>
            <p:cNvSpPr>
              <a:spLocks noChangeShapeType="1"/>
            </p:cNvSpPr>
            <p:nvPr/>
          </p:nvSpPr>
          <p:spPr bwMode="auto">
            <a:xfrm>
              <a:off x="4272" y="2016"/>
              <a:ext cx="0" cy="9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/>
            </a:p>
          </p:txBody>
        </p:sp>
      </p:grpSp>
    </p:spTree>
    <p:extLst>
      <p:ext uri="{BB962C8B-B14F-4D97-AF65-F5344CB8AC3E}">
        <p14:creationId xmlns:p14="http://schemas.microsoft.com/office/powerpoint/2010/main" val="918088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2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2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2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2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2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2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25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25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25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25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25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25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25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25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2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25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25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37" grpId="0" animBg="1"/>
      <p:bldP spid="138" grpId="0"/>
      <p:bldP spid="139" grpId="0" animBg="1"/>
      <p:bldP spid="14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757646" y="2405562"/>
                <a:ext cx="11129554" cy="39703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u="sng" dirty="0" smtClean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 </a:t>
                </a:r>
                <a:r>
                  <a:rPr lang="en-US" sz="5400" u="sng" dirty="0" err="1" smtClean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  <a:endParaRPr lang="en-US" sz="5400" u="sng" dirty="0" smtClean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7200" dirty="0" smtClean="0"/>
                  <a:t>	</a:t>
                </a:r>
                <a:r>
                  <a:rPr lang="en-US" sz="5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sz="5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ố</a:t>
                </a:r>
                <a:r>
                  <a:rPr lang="en-US" sz="5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học</a:t>
                </a:r>
                <a:r>
                  <a:rPr lang="en-US" sz="5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sinh</a:t>
                </a:r>
                <a:r>
                  <a:rPr lang="en-US" sz="5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nữ</a:t>
                </a:r>
                <a:r>
                  <a:rPr lang="en-US" sz="5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5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lớp</a:t>
                </a:r>
                <a:r>
                  <a:rPr lang="en-US" sz="5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4A </a:t>
                </a:r>
                <a:r>
                  <a:rPr lang="en-US" sz="5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5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r>
                  <a:rPr lang="en-US" sz="5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5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16 : 8 </a:t>
                </a:r>
                <a14:m>
                  <m:oMath xmlns:m="http://schemas.openxmlformats.org/officeDocument/2006/math">
                    <m:r>
                      <a:rPr lang="en-US" sz="5400" i="1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7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</a:t>
                </a:r>
                <a:r>
                  <a:rPr lang="en-US" sz="5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18 (</a:t>
                </a:r>
                <a:r>
                  <a:rPr lang="en-US" sz="5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học</a:t>
                </a:r>
                <a:r>
                  <a:rPr lang="en-US" sz="5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sinh</a:t>
                </a:r>
                <a:r>
                  <a:rPr lang="en-US" sz="5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r>
                  <a:rPr lang="en-US" sz="5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5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</a:t>
                </a:r>
                <a:r>
                  <a:rPr lang="en-US" sz="5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Đáp</a:t>
                </a:r>
                <a:r>
                  <a:rPr lang="en-US" sz="5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5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 18 </a:t>
                </a:r>
                <a:r>
                  <a:rPr lang="en-US" sz="5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học</a:t>
                </a:r>
                <a:r>
                  <a:rPr lang="en-US" sz="5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sinh</a:t>
                </a:r>
                <a:r>
                  <a:rPr lang="en-US" sz="5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nữ</a:t>
                </a:r>
                <a:endParaRPr lang="en-US" sz="5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646" y="2405562"/>
                <a:ext cx="11129554" cy="3970318"/>
              </a:xfrm>
              <a:prstGeom prst="rect">
                <a:avLst/>
              </a:prstGeom>
              <a:blipFill rotWithShape="0">
                <a:blip r:embed="rId3"/>
                <a:stretch>
                  <a:fillRect t="-4301" b="-8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2375435" y="1638145"/>
            <a:ext cx="189507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8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:</a:t>
            </a:r>
            <a:endParaRPr lang="en-US" sz="4800" b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7910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54889" y="2719142"/>
            <a:ext cx="9655208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3800" dirty="0" smtClean="0">
                <a:ln w="0"/>
                <a:solidFill>
                  <a:srgbClr val="008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TÍNH NHANH</a:t>
            </a:r>
            <a:endParaRPr lang="en-US" sz="13800" b="0" cap="none" spc="0" dirty="0">
              <a:ln w="0"/>
              <a:solidFill>
                <a:srgbClr val="00800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06256" y="624490"/>
            <a:ext cx="6292107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500" b="1" dirty="0" smtClean="0">
                <a:ln w="9525">
                  <a:solidFill>
                    <a:srgbClr val="9E0000"/>
                  </a:solidFill>
                  <a:prstDash val="solid"/>
                </a:ln>
                <a:solidFill>
                  <a:srgbClr val="FF9933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TRÒ CHƠI</a:t>
            </a:r>
            <a:endParaRPr lang="en-US" sz="11500" b="1" cap="none" spc="0" dirty="0">
              <a:ln w="9525">
                <a:solidFill>
                  <a:srgbClr val="9E0000"/>
                </a:solidFill>
                <a:prstDash val="solid"/>
              </a:ln>
              <a:solidFill>
                <a:srgbClr val="FF9933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456" y="4935133"/>
            <a:ext cx="18288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795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8054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35982" y="1007118"/>
            <a:ext cx="5830577" cy="243593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115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BÀI CŨ</a:t>
            </a:r>
            <a:endParaRPr lang="en-US" sz="115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123027" y="2022373"/>
                <a:ext cx="6850967" cy="42350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5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5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5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cách</a:t>
                </a:r>
                <a:r>
                  <a:rPr lang="en-US" sz="5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</a:t>
                </a:r>
              </a:p>
              <a:p>
                <a:pPr marL="914400" lvl="0" indent="-914400">
                  <a:buAutoNum type="alphaLcParenR"/>
                </a:pPr>
                <a:r>
                  <a:rPr lang="en-US" sz="5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5400" i="1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54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5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54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54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5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14:m>
                  <m:oMath xmlns:m="http://schemas.openxmlformats.org/officeDocument/2006/math">
                    <m:r>
                      <a:rPr lang="en-US" sz="5400" i="1">
                        <a:latin typeface="Cambria Math" panose="02040503050406030204" pitchFamily="18" charset="0"/>
                      </a:rPr>
                      <m:t> ×</m:t>
                    </m:r>
                  </m:oMath>
                </a14:m>
                <a:r>
                  <a:rPr lang="en-US" sz="5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5400" i="1">
                            <a:latin typeface="Cambria Math" panose="02040503050406030204" pitchFamily="18" charset="0"/>
                          </a:rPr>
                          <m:t>21</m:t>
                        </m:r>
                      </m:num>
                      <m:den>
                        <m:r>
                          <a:rPr lang="en-US" sz="5400" i="1">
                            <a:latin typeface="Cambria Math" panose="02040503050406030204" pitchFamily="18" charset="0"/>
                          </a:rPr>
                          <m:t>28</m:t>
                        </m:r>
                      </m:den>
                    </m:f>
                  </m:oMath>
                </a14:m>
                <a:endParaRPr lang="en-US" sz="4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/>
                <a:endPara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/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54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54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5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i="1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5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5400" i="1">
                            <a:latin typeface="Cambria Math" panose="02040503050406030204" pitchFamily="18" charset="0"/>
                          </a:rPr>
                          <m:t>15</m:t>
                        </m:r>
                      </m:num>
                      <m:den>
                        <m:r>
                          <a:rPr lang="en-US" sz="5400" i="1">
                            <a:latin typeface="Cambria Math" panose="02040503050406030204" pitchFamily="18" charset="0"/>
                          </a:rPr>
                          <m:t>22</m:t>
                        </m:r>
                      </m:den>
                    </m:f>
                  </m:oMath>
                </a14:m>
                <a:r>
                  <a:rPr lang="en-US" sz="5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5400" i="1">
                            <a:latin typeface="Cambria Math" panose="02040503050406030204" pitchFamily="18" charset="0"/>
                          </a:rPr>
                          <m:t>15</m:t>
                        </m:r>
                      </m:num>
                      <m:den>
                        <m:r>
                          <a:rPr lang="en-US" sz="5400" i="1">
                            <a:latin typeface="Cambria Math" panose="02040503050406030204" pitchFamily="18" charset="0"/>
                          </a:rPr>
                          <m:t>22</m:t>
                        </m:r>
                      </m:den>
                    </m:f>
                  </m:oMath>
                </a14:m>
                <a:r>
                  <a:rPr lang="en-US" sz="5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i="1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5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5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54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3027" y="2022373"/>
                <a:ext cx="6850967" cy="4235070"/>
              </a:xfrm>
              <a:prstGeom prst="rect">
                <a:avLst/>
              </a:prstGeom>
              <a:blipFill rotWithShape="0">
                <a:blip r:embed="rId3"/>
                <a:stretch>
                  <a:fillRect l="-4715" t="-40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1962" y="131364"/>
            <a:ext cx="2193681" cy="253581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912" y="5170714"/>
            <a:ext cx="1307961" cy="1295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64486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124104" y="1595589"/>
                <a:ext cx="5954582" cy="22844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6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 </a:t>
                </a:r>
                <a:r>
                  <a:rPr lang="en-US" sz="6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Tìm</a:t>
                </a:r>
                <a:r>
                  <a:rPr lang="en-US" sz="6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8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8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6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6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15.</a:t>
                </a:r>
                <a:endParaRPr lang="en-US" sz="6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104" y="1595589"/>
                <a:ext cx="5954582" cy="2284408"/>
              </a:xfrm>
              <a:prstGeom prst="rect">
                <a:avLst/>
              </a:prstGeom>
              <a:blipFill rotWithShape="0">
                <a:blip r:embed="rId3"/>
                <a:stretch>
                  <a:fillRect l="-6960" r="-30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406151" y="3605294"/>
                <a:ext cx="9640954" cy="2385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8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88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8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6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6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15 </a:t>
                </a:r>
                <a:r>
                  <a:rPr lang="en-US" sz="6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6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 15 : 5 </a:t>
                </a:r>
                <a14:m>
                  <m:oMath xmlns:m="http://schemas.openxmlformats.org/officeDocument/2006/math">
                    <m:r>
                      <a:rPr lang="en-US" sz="6600" i="1" smtClean="0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6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 = </a:t>
                </a:r>
                <a:r>
                  <a:rPr lang="en-US" sz="6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</a:t>
                </a:r>
                <a:r>
                  <a:rPr lang="en-US" sz="6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endParaRPr lang="en-US" sz="6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6151" y="3605294"/>
                <a:ext cx="9640954" cy="238520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85363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1201782" y="3651887"/>
            <a:ext cx="1084217" cy="1069429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171746" y="1320886"/>
                <a:ext cx="8679416" cy="20795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6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 </a:t>
                </a:r>
                <a:r>
                  <a:rPr lang="en-US" sz="6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Tìm</a:t>
                </a:r>
                <a:r>
                  <a:rPr lang="en-US" sz="6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0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8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8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68 kg </a:t>
                </a:r>
                <a:r>
                  <a:rPr lang="en-US" sz="6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gạo</a:t>
                </a:r>
                <a:r>
                  <a:rPr lang="en-US" sz="6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16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1746" y="1320886"/>
                <a:ext cx="8679416" cy="2079544"/>
              </a:xfrm>
              <a:prstGeom prst="rect">
                <a:avLst/>
              </a:prstGeom>
              <a:blipFill rotWithShape="0">
                <a:blip r:embed="rId3"/>
                <a:stretch>
                  <a:fillRect l="-42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1393272" y="3651887"/>
            <a:ext cx="522646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51 kg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93271" y="4721316"/>
            <a:ext cx="522646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15 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kg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11454" y="3651887"/>
            <a:ext cx="522646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34 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kg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11454" y="4721316"/>
            <a:ext cx="522646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43 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kg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390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/>
      <p:bldP spid="4" grpId="0"/>
      <p:bldP spid="5" grpId="0"/>
      <p:bldP spid="6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124104" y="1595589"/>
                <a:ext cx="5954582" cy="22872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6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3. </a:t>
                </a:r>
                <a:r>
                  <a:rPr lang="en-US" sz="6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Tìm</a:t>
                </a:r>
                <a:r>
                  <a:rPr lang="en-US" sz="6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8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8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6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6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75.</a:t>
                </a:r>
                <a:endParaRPr lang="en-US" sz="6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104" y="1595589"/>
                <a:ext cx="5954582" cy="2287229"/>
              </a:xfrm>
              <a:prstGeom prst="rect">
                <a:avLst/>
              </a:prstGeom>
              <a:blipFill rotWithShape="0">
                <a:blip r:embed="rId3"/>
                <a:stretch>
                  <a:fillRect l="-6960" r="-30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275523" y="3657546"/>
                <a:ext cx="9640954" cy="23795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8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8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8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6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6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7</a:t>
                </a:r>
                <a:r>
                  <a:rPr lang="en-US" sz="6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 </a:t>
                </a:r>
                <a:r>
                  <a:rPr lang="en-US" sz="6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6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 75 : 5 </a:t>
                </a:r>
                <a14:m>
                  <m:oMath xmlns:m="http://schemas.openxmlformats.org/officeDocument/2006/math">
                    <m:r>
                      <a:rPr lang="en-US" sz="6600" i="1" smtClean="0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6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4 = 60  </a:t>
                </a:r>
                <a:endParaRPr lang="en-US" sz="6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5523" y="3657546"/>
                <a:ext cx="9640954" cy="2379562"/>
              </a:xfrm>
              <a:prstGeom prst="rect">
                <a:avLst/>
              </a:prstGeom>
              <a:blipFill rotWithShape="0">
                <a:blip r:embed="rId4"/>
                <a:stretch>
                  <a:fillRect r="-84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6683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663619" y="1491087"/>
                <a:ext cx="10650583" cy="26302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sz="4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khu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vườn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chữ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nhật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chiều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dài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49m,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chiều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rộng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chiều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dài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chiều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rộng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khu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vườn</a:t>
                </a:r>
                <a:r>
                  <a:rPr lang="en-US" sz="4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105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3619" y="1491087"/>
                <a:ext cx="10650583" cy="2630207"/>
              </a:xfrm>
              <a:prstGeom prst="rect">
                <a:avLst/>
              </a:prstGeom>
              <a:blipFill rotWithShape="0">
                <a:blip r:embed="rId3"/>
                <a:stretch>
                  <a:fillRect l="-2061" t="-4176" r="-57" b="-4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519457" y="3615682"/>
                <a:ext cx="9379131" cy="29854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u="sng" dirty="0" smtClean="0">
                    <a:solidFill>
                      <a:srgbClr val="9E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 </a:t>
                </a:r>
                <a:r>
                  <a:rPr lang="en-US" sz="4000" u="sng" dirty="0" err="1" smtClean="0">
                    <a:solidFill>
                      <a:srgbClr val="9E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  <a:endParaRPr lang="en-US" sz="4000" u="sng" dirty="0" smtClean="0">
                  <a:solidFill>
                    <a:srgbClr val="9E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5400" dirty="0" smtClean="0"/>
                  <a:t>		</a:t>
                </a:r>
                <a:r>
                  <a:rPr lang="en-US" sz="4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Chiều</a:t>
                </a:r>
                <a:r>
                  <a:rPr lang="en-US" sz="4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rộng</a:t>
                </a:r>
                <a:r>
                  <a:rPr lang="en-US" sz="4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khu</a:t>
                </a:r>
                <a:r>
                  <a:rPr lang="en-US" sz="4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vườn</a:t>
                </a:r>
                <a:r>
                  <a:rPr lang="en-US" sz="4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4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49 : 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</a:t>
                </a:r>
                <a:r>
                  <a:rPr lang="en-US" sz="4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5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 = 35 (m)</a:t>
                </a:r>
              </a:p>
              <a:p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4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	</a:t>
                </a:r>
                <a:r>
                  <a:rPr lang="en-US" sz="4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Đáp</a:t>
                </a:r>
                <a:r>
                  <a:rPr lang="en-US" sz="4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4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 35m</a:t>
                </a:r>
                <a:endPara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9457" y="3615682"/>
                <a:ext cx="9379131" cy="2985433"/>
              </a:xfrm>
              <a:prstGeom prst="rect">
                <a:avLst/>
              </a:prstGeom>
              <a:blipFill rotWithShape="0">
                <a:blip r:embed="rId4"/>
                <a:stretch>
                  <a:fillRect t="-3673" b="-77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26038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566"/>
            <a:ext cx="12192000" cy="687456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061349" y="954348"/>
            <a:ext cx="10811421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 smtClean="0">
                <a:ln/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CÁM ƠN QUÝ THẦY CÔ </a:t>
            </a:r>
          </a:p>
          <a:p>
            <a:pPr algn="ctr"/>
            <a:r>
              <a:rPr lang="en-US" sz="5400" b="1" cap="none" spc="0" dirty="0" smtClean="0">
                <a:ln/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ĐÃ ĐẾN DỰ TIẾT HỌC HÔM NAY</a:t>
            </a:r>
          </a:p>
          <a:p>
            <a:pPr algn="ctr"/>
            <a:r>
              <a:rPr lang="en-US" sz="5400" b="1" dirty="0" smtClean="0">
                <a:ln/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KÍNH CHÚC QUÝ THẦY CÔ SỨC KHỎE </a:t>
            </a:r>
          </a:p>
          <a:p>
            <a:pPr algn="ctr"/>
            <a:r>
              <a:rPr lang="en-US" sz="5400" b="1" cap="none" spc="0" dirty="0" smtClean="0">
                <a:ln/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VÀ CHÚC CÁC EM HỌC GIỎI</a:t>
            </a:r>
            <a:endParaRPr lang="en-US" sz="5400" b="1" cap="none" spc="0" dirty="0">
              <a:ln/>
              <a:solidFill>
                <a:srgbClr val="FF000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7196" y="5542828"/>
            <a:ext cx="1152525" cy="115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1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8054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35983" y="1320630"/>
            <a:ext cx="5367622" cy="243593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115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BÀI CŨ</a:t>
            </a:r>
            <a:endParaRPr lang="en-US" sz="115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1962" y="131364"/>
            <a:ext cx="2193681" cy="253581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88123" y="3019535"/>
            <a:ext cx="99036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hoán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88123" y="3027289"/>
            <a:ext cx="99036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14476" y="3044672"/>
            <a:ext cx="102509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976" y="5227641"/>
            <a:ext cx="1307961" cy="1295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20322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5" grpId="1"/>
      <p:bldP spid="6" grpId="0"/>
      <p:bldP spid="6" grpId="1"/>
      <p:bldP spid="7" grpId="0"/>
      <p:bldP spid="7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31371"/>
            <a:ext cx="12192000" cy="688937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29690" y="-17810"/>
            <a:ext cx="81326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03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2016</a:t>
            </a:r>
            <a:endParaRPr lang="en-US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962400" y="759351"/>
            <a:ext cx="3865418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155169" y="678393"/>
            <a:ext cx="15129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4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76729" y="1458752"/>
            <a:ext cx="56385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4000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sz="4000" b="1" dirty="0">
              <a:ln>
                <a:solidFill>
                  <a:srgbClr val="C00000"/>
                </a:solidFill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64594" y="2227428"/>
            <a:ext cx="25445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4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13955" y="3034933"/>
                <a:ext cx="11390811" cy="17546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 </a:t>
                </a:r>
                <a:r>
                  <a:rPr lang="en-US" sz="4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Lớp</a:t>
                </a:r>
                <a:r>
                  <a:rPr lang="en-US" sz="4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4A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30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học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sinh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học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sinh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nữ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học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sinh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cả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lớp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Hỏi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lớp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4A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bao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nhiêu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học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sinh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nữ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955" y="3034933"/>
                <a:ext cx="11390811" cy="1754648"/>
              </a:xfrm>
              <a:prstGeom prst="rect">
                <a:avLst/>
              </a:prstGeom>
              <a:blipFill rotWithShape="0">
                <a:blip r:embed="rId3"/>
                <a:stretch>
                  <a:fillRect l="-1927" r="-482" b="-142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674610" y="4878999"/>
            <a:ext cx="107095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4A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 30 : 3 = 10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707572" y="3039201"/>
                <a:ext cx="11390811" cy="17546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Mẹ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mua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12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quả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cam,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mẹ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Hiền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cam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Hỏi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mẹ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đã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Hiền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bao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nhiêu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quả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cam?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572" y="3039201"/>
                <a:ext cx="11390811" cy="1754648"/>
              </a:xfrm>
              <a:prstGeom prst="rect">
                <a:avLst/>
              </a:prstGeom>
              <a:blipFill rotWithShape="0">
                <a:blip r:embed="rId4"/>
                <a:stretch>
                  <a:fillRect l="-1873" b="-146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674610" y="4858205"/>
            <a:ext cx="107095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 12 : 3 = 4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cam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39478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/>
      <p:bldP spid="9" grpId="0"/>
      <p:bldP spid="9" grpId="1"/>
      <p:bldP spid="10" grpId="0"/>
      <p:bldP spid="10" grpId="1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350" y="-31371"/>
            <a:ext cx="12192000" cy="688937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47029" y="30801"/>
            <a:ext cx="34204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5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5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851264" y="800758"/>
                <a:ext cx="10489474" cy="26259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4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rổ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cam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12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quả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Hỏi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54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54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cam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rổ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bao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nhiêu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quả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  <a:p>
                <a:endPara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264" y="800758"/>
                <a:ext cx="10489474" cy="2625912"/>
              </a:xfrm>
              <a:prstGeom prst="rect">
                <a:avLst/>
              </a:prstGeom>
              <a:blipFill rotWithShape="0">
                <a:blip r:embed="rId3"/>
                <a:stretch>
                  <a:fillRect l="-2384" r="-3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7860" y="2963890"/>
            <a:ext cx="1355420" cy="123273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3280" y="2963889"/>
            <a:ext cx="1355420" cy="1232737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8700" y="2963888"/>
            <a:ext cx="1355420" cy="1232737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120" y="2963887"/>
            <a:ext cx="1355420" cy="1232737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9540" y="2963887"/>
            <a:ext cx="1355420" cy="123273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4960" y="2963887"/>
            <a:ext cx="1355420" cy="1232737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7860" y="4196627"/>
            <a:ext cx="1355420" cy="1232737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3280" y="4196626"/>
            <a:ext cx="1355420" cy="1232737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8700" y="4196625"/>
            <a:ext cx="1355420" cy="1232737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120" y="4196624"/>
            <a:ext cx="1355420" cy="1232737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9540" y="4196624"/>
            <a:ext cx="1355420" cy="1232737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4960" y="4196624"/>
            <a:ext cx="1355420" cy="1232737"/>
          </a:xfrm>
          <a:prstGeom prst="rect">
            <a:avLst/>
          </a:prstGeom>
        </p:spPr>
      </p:pic>
      <p:cxnSp>
        <p:nvCxnSpPr>
          <p:cNvPr id="36" name="Straight Connector 35"/>
          <p:cNvCxnSpPr/>
          <p:nvPr/>
        </p:nvCxnSpPr>
        <p:spPr>
          <a:xfrm flipH="1">
            <a:off x="4699512" y="2963887"/>
            <a:ext cx="26125" cy="246547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7451668" y="2963887"/>
            <a:ext cx="26125" cy="246547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AutoShape 50"/>
          <p:cNvSpPr>
            <a:spLocks/>
          </p:cNvSpPr>
          <p:nvPr/>
        </p:nvSpPr>
        <p:spPr bwMode="auto">
          <a:xfrm rot="16200000">
            <a:off x="4504360" y="2981379"/>
            <a:ext cx="457200" cy="5410200"/>
          </a:xfrm>
          <a:prstGeom prst="leftBrace">
            <a:avLst>
              <a:gd name="adj1" fmla="val 98611"/>
              <a:gd name="adj2" fmla="val 50000"/>
            </a:avLst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4365673" y="5726723"/>
            <a:ext cx="734574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8800" b="1" cap="none" spc="0" dirty="0" smtClean="0">
                <a:ln/>
                <a:solidFill>
                  <a:srgbClr val="FF0000"/>
                </a:solidFill>
                <a:effectLst/>
              </a:rPr>
              <a:t>?</a:t>
            </a:r>
            <a:endParaRPr lang="en-US" sz="8800" b="1" cap="none" spc="0" dirty="0">
              <a:ln/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35749316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39" grpId="0" animBg="1"/>
      <p:bldP spid="4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5006"/>
            <a:ext cx="12192001" cy="688054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986" y="782393"/>
            <a:ext cx="1355420" cy="123273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9406" y="782392"/>
            <a:ext cx="1355420" cy="12327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4826" y="782391"/>
            <a:ext cx="1355420" cy="12327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246" y="782390"/>
            <a:ext cx="1355420" cy="12327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5666" y="782390"/>
            <a:ext cx="1355420" cy="123273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1086" y="782390"/>
            <a:ext cx="1355420" cy="123273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986" y="2015130"/>
            <a:ext cx="1355420" cy="123273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9406" y="2015129"/>
            <a:ext cx="1355420" cy="123273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4826" y="2015128"/>
            <a:ext cx="1355420" cy="123273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246" y="2015127"/>
            <a:ext cx="1355420" cy="123273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5666" y="2015126"/>
            <a:ext cx="1355420" cy="123273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1086" y="2015127"/>
            <a:ext cx="1355420" cy="1232737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 flipH="1">
            <a:off x="4725638" y="782390"/>
            <a:ext cx="26125" cy="246547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7462604" y="782389"/>
            <a:ext cx="26125" cy="246547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AutoShape 50"/>
          <p:cNvSpPr>
            <a:spLocks/>
          </p:cNvSpPr>
          <p:nvPr/>
        </p:nvSpPr>
        <p:spPr bwMode="auto">
          <a:xfrm rot="16200000">
            <a:off x="4530486" y="799882"/>
            <a:ext cx="457200" cy="5410200"/>
          </a:xfrm>
          <a:prstGeom prst="leftBrace">
            <a:avLst>
              <a:gd name="adj1" fmla="val 98611"/>
              <a:gd name="adj2" fmla="val 50000"/>
            </a:avLst>
          </a:prstGeom>
          <a:noFill/>
          <a:ln w="57150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AutoShape 50"/>
          <p:cNvSpPr>
            <a:spLocks/>
          </p:cNvSpPr>
          <p:nvPr/>
        </p:nvSpPr>
        <p:spPr bwMode="auto">
          <a:xfrm rot="16200000">
            <a:off x="8602488" y="2149561"/>
            <a:ext cx="457200" cy="2710841"/>
          </a:xfrm>
          <a:prstGeom prst="leftBrace">
            <a:avLst>
              <a:gd name="adj1" fmla="val 98611"/>
              <a:gd name="adj2" fmla="val 50000"/>
            </a:avLst>
          </a:prstGeom>
          <a:noFill/>
          <a:ln w="57150">
            <a:solidFill>
              <a:srgbClr val="7030A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3814354" y="3762096"/>
                <a:ext cx="2651760" cy="11406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4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số cam</a:t>
                </a:r>
                <a:endPara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4354" y="3762096"/>
                <a:ext cx="2651760" cy="1140633"/>
              </a:xfrm>
              <a:prstGeom prst="rect">
                <a:avLst/>
              </a:prstGeom>
              <a:blipFill rotWithShape="0">
                <a:blip r:embed="rId4"/>
                <a:stretch>
                  <a:fillRect b="-5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7728857" y="3763635"/>
                <a:ext cx="2651760" cy="11390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4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số cam</a:t>
                </a:r>
                <a:endPara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8857" y="3763635"/>
                <a:ext cx="2651760" cy="1139094"/>
              </a:xfrm>
              <a:prstGeom prst="rect">
                <a:avLst/>
              </a:prstGeom>
              <a:blipFill rotWithShape="0">
                <a:blip r:embed="rId5"/>
                <a:stretch>
                  <a:fillRect b="-5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2029097" y="5129544"/>
                <a:ext cx="10162903" cy="11406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4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4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cam </a:t>
                </a:r>
                <a:r>
                  <a:rPr lang="en-US" sz="4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4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rổ</a:t>
                </a:r>
                <a:r>
                  <a:rPr lang="en-US" sz="4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gấp</a:t>
                </a:r>
                <a:r>
                  <a:rPr lang="en-US" sz="40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đôi</a:t>
                </a:r>
                <a:r>
                  <a:rPr lang="en-US" sz="40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4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4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cam </a:t>
                </a:r>
                <a:r>
                  <a:rPr lang="en-US" sz="4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4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rổ</a:t>
                </a:r>
                <a:endPara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9097" y="5129544"/>
                <a:ext cx="10162903" cy="1140633"/>
              </a:xfrm>
              <a:prstGeom prst="rect">
                <a:avLst/>
              </a:prstGeom>
              <a:blipFill rotWithShape="0">
                <a:blip r:embed="rId6"/>
                <a:stretch>
                  <a:fillRect b="-47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2830454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0" grpId="0" animBg="1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8054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986" y="325190"/>
            <a:ext cx="1355420" cy="123273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9406" y="325189"/>
            <a:ext cx="1355420" cy="12327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4826" y="325188"/>
            <a:ext cx="1355420" cy="12327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246" y="325187"/>
            <a:ext cx="1355420" cy="12327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5666" y="325187"/>
            <a:ext cx="1355420" cy="123273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1086" y="325187"/>
            <a:ext cx="1355420" cy="123273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986" y="1557927"/>
            <a:ext cx="1355420" cy="123273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9406" y="1557926"/>
            <a:ext cx="1355420" cy="123273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4826" y="1557925"/>
            <a:ext cx="1355420" cy="123273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246" y="1557924"/>
            <a:ext cx="1355420" cy="123273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5666" y="1557923"/>
            <a:ext cx="1355420" cy="123273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1086" y="1557924"/>
            <a:ext cx="1355420" cy="1232737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 flipH="1">
            <a:off x="4725638" y="325187"/>
            <a:ext cx="26125" cy="246547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7462604" y="325186"/>
            <a:ext cx="26125" cy="246547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AutoShape 50"/>
          <p:cNvSpPr>
            <a:spLocks/>
          </p:cNvSpPr>
          <p:nvPr/>
        </p:nvSpPr>
        <p:spPr bwMode="auto">
          <a:xfrm rot="16200000">
            <a:off x="3161213" y="1718959"/>
            <a:ext cx="457200" cy="2671650"/>
          </a:xfrm>
          <a:prstGeom prst="leftBrace">
            <a:avLst>
              <a:gd name="adj1" fmla="val 98611"/>
              <a:gd name="adj2" fmla="val 50000"/>
            </a:avLst>
          </a:prstGeom>
          <a:noFill/>
          <a:ln w="57150">
            <a:solidFill>
              <a:srgbClr val="8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042883" y="3054783"/>
            <a:ext cx="693859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7200" b="1" cap="none" spc="0" dirty="0" smtClean="0">
                <a:ln/>
                <a:solidFill>
                  <a:srgbClr val="FF0000"/>
                </a:solidFill>
                <a:effectLst/>
              </a:rPr>
              <a:t>?</a:t>
            </a:r>
            <a:endParaRPr lang="en-US" sz="7200" b="1" cap="none" spc="0" dirty="0">
              <a:ln/>
              <a:solidFill>
                <a:srgbClr val="FF0000"/>
              </a:solidFill>
              <a:effectLst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2053986" y="3848730"/>
                <a:ext cx="9994324" cy="12699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400" dirty="0" smtClean="0"/>
                  <a:t>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54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4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4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cam </a:t>
                </a:r>
                <a:r>
                  <a:rPr lang="en-US" sz="4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4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rổ</a:t>
                </a:r>
                <a:r>
                  <a:rPr lang="en-US" sz="4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 12 : 3 = 4 </a:t>
                </a:r>
                <a:r>
                  <a:rPr lang="en-US" sz="4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quả</a:t>
                </a:r>
                <a:r>
                  <a:rPr lang="en-US" sz="4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3986" y="3848730"/>
                <a:ext cx="9994324" cy="1269963"/>
              </a:xfrm>
              <a:prstGeom prst="rect">
                <a:avLst/>
              </a:prstGeom>
              <a:blipFill rotWithShape="0">
                <a:blip r:embed="rId4"/>
                <a:stretch>
                  <a:fillRect l="-3295" b="-148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AutoShape 50"/>
          <p:cNvSpPr>
            <a:spLocks/>
          </p:cNvSpPr>
          <p:nvPr/>
        </p:nvSpPr>
        <p:spPr bwMode="auto">
          <a:xfrm rot="16200000">
            <a:off x="4530486" y="342679"/>
            <a:ext cx="457200" cy="5410200"/>
          </a:xfrm>
          <a:prstGeom prst="leftBrace">
            <a:avLst>
              <a:gd name="adj1" fmla="val 98611"/>
              <a:gd name="adj2" fmla="val 50000"/>
            </a:avLst>
          </a:prstGeom>
          <a:noFill/>
          <a:ln w="57150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412156" y="3047779"/>
            <a:ext cx="693859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7200" b="1" cap="none" spc="0" dirty="0" smtClean="0">
                <a:ln/>
                <a:solidFill>
                  <a:srgbClr val="FF0000"/>
                </a:solidFill>
                <a:effectLst/>
              </a:rPr>
              <a:t>?</a:t>
            </a:r>
            <a:endParaRPr lang="en-US" sz="7200" b="1" cap="none" spc="0" dirty="0">
              <a:ln/>
              <a:solidFill>
                <a:srgbClr val="FF0000"/>
              </a:solidFill>
              <a:effectLst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2053986" y="5252754"/>
                <a:ext cx="9994324" cy="12716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400" dirty="0" smtClean="0"/>
                  <a:t>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54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4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4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cam </a:t>
                </a:r>
                <a:r>
                  <a:rPr lang="en-US" sz="4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4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rổ</a:t>
                </a:r>
                <a:r>
                  <a:rPr lang="en-US" sz="4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 4 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 = 8 </a:t>
                </a:r>
                <a:r>
                  <a:rPr lang="en-US" sz="4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quả</a:t>
                </a:r>
                <a:r>
                  <a:rPr lang="en-US" sz="4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3986" y="5252754"/>
                <a:ext cx="9994324" cy="1271695"/>
              </a:xfrm>
              <a:prstGeom prst="rect">
                <a:avLst/>
              </a:prstGeom>
              <a:blipFill rotWithShape="0">
                <a:blip r:embed="rId5"/>
                <a:stretch>
                  <a:fillRect l="-3295"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4177741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18" grpId="0"/>
      <p:bldP spid="18" grpId="1"/>
      <p:bldP spid="19" grpId="0"/>
      <p:bldP spid="20" grpId="0" animBg="1"/>
      <p:bldP spid="20" grpId="1" animBg="1"/>
      <p:bldP spid="21" grpId="0"/>
      <p:bldP spid="21" grpId="1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2545"/>
            <a:ext cx="12192001" cy="688054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986" y="325190"/>
            <a:ext cx="1355420" cy="123273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9406" y="325189"/>
            <a:ext cx="1355420" cy="12327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4826" y="325188"/>
            <a:ext cx="1355420" cy="12327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246" y="325187"/>
            <a:ext cx="1355420" cy="12327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5666" y="325187"/>
            <a:ext cx="1355420" cy="123273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1086" y="325187"/>
            <a:ext cx="1355420" cy="123273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986" y="1557927"/>
            <a:ext cx="1355420" cy="123273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9406" y="1557926"/>
            <a:ext cx="1355420" cy="123273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4826" y="1557925"/>
            <a:ext cx="1355420" cy="123273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246" y="1557924"/>
            <a:ext cx="1355420" cy="123273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5666" y="1557923"/>
            <a:ext cx="1355420" cy="123273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1086" y="1557924"/>
            <a:ext cx="1355420" cy="1232737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 flipH="1">
            <a:off x="4725638" y="325187"/>
            <a:ext cx="26125" cy="246547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7462604" y="325186"/>
            <a:ext cx="26125" cy="246547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AutoShape 50"/>
          <p:cNvSpPr>
            <a:spLocks/>
          </p:cNvSpPr>
          <p:nvPr/>
        </p:nvSpPr>
        <p:spPr bwMode="auto">
          <a:xfrm rot="16200000">
            <a:off x="4530486" y="342679"/>
            <a:ext cx="457200" cy="5410200"/>
          </a:xfrm>
          <a:prstGeom prst="leftBrace">
            <a:avLst>
              <a:gd name="adj1" fmla="val 98611"/>
              <a:gd name="adj2" fmla="val 50000"/>
            </a:avLst>
          </a:prstGeom>
          <a:noFill/>
          <a:ln w="57150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2053986" y="3304895"/>
                <a:ext cx="6810423" cy="11406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4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12 </a:t>
                </a:r>
                <a:r>
                  <a:rPr lang="en-US" sz="4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quả</a:t>
                </a:r>
                <a:r>
                  <a:rPr lang="en-US" sz="4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cam </a:t>
                </a:r>
                <a:r>
                  <a:rPr lang="en-US" sz="4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8 </a:t>
                </a:r>
                <a:r>
                  <a:rPr lang="en-US" sz="4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quả</a:t>
                </a:r>
                <a:endPara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3986" y="3304895"/>
                <a:ext cx="6810423" cy="1140633"/>
              </a:xfrm>
              <a:prstGeom prst="rect">
                <a:avLst/>
              </a:prstGeom>
              <a:blipFill rotWithShape="0">
                <a:blip r:embed="rId4"/>
                <a:stretch>
                  <a:fillRect b="-5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096466" y="4713095"/>
                <a:ext cx="4767943" cy="16647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 ….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72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72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72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5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8</a:t>
                </a:r>
                <a:endParaRPr lang="en-US" sz="5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6466" y="4713095"/>
                <a:ext cx="4767943" cy="1664751"/>
              </a:xfrm>
              <a:prstGeom prst="rect">
                <a:avLst/>
              </a:prstGeom>
              <a:blipFill rotWithShape="0">
                <a:blip r:embed="rId5"/>
                <a:stretch>
                  <a:fillRect l="-6905" b="-29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727677" y="5037638"/>
                <a:ext cx="1463040" cy="10156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1" i="1" smtClean="0">
                          <a:ln w="57150"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sz="6000" b="1" dirty="0">
                  <a:ln w="57150">
                    <a:solidFill>
                      <a:srgbClr val="FF0000"/>
                    </a:solidFill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7677" y="5037638"/>
                <a:ext cx="1463040" cy="1015663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5447351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623"/>
            <a:ext cx="12191999" cy="686762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13509" y="287383"/>
                <a:ext cx="9326880" cy="12716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</a:t>
                </a:r>
                <a:r>
                  <a:rPr lang="en-US" sz="4000" dirty="0" err="1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Muốn</a:t>
                </a:r>
                <a:r>
                  <a:rPr lang="en-US" sz="40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tìm</a:t>
                </a:r>
                <a:r>
                  <a:rPr lang="en-US" sz="40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5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5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40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12 ta </a:t>
                </a:r>
                <a:r>
                  <a:rPr lang="en-US" sz="4000" dirty="0" err="1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lấy</a:t>
                </a:r>
                <a:r>
                  <a:rPr lang="en-US" sz="40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40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12 </a:t>
                </a:r>
                <a:r>
                  <a:rPr lang="en-US" sz="4000" dirty="0" err="1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nhân</a:t>
                </a:r>
                <a:r>
                  <a:rPr lang="en-US" sz="40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40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5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5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4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509" y="287383"/>
                <a:ext cx="9326880" cy="1271695"/>
              </a:xfrm>
              <a:prstGeom prst="rect">
                <a:avLst/>
              </a:prstGeom>
              <a:blipFill rotWithShape="0">
                <a:blip r:embed="rId3"/>
                <a:stretch>
                  <a:fillRect l="-2288" b="-1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907177" y="1856084"/>
                <a:ext cx="7981406" cy="44525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800" u="sng" dirty="0" smtClean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 </a:t>
                </a:r>
                <a:r>
                  <a:rPr lang="en-US" sz="4800" u="sng" dirty="0" err="1" smtClean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  <a:endParaRPr lang="en-US" sz="4800" u="sng" dirty="0" smtClean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6600" dirty="0" smtClean="0"/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6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66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66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cam </a:t>
                </a:r>
                <a:r>
                  <a:rPr lang="en-US" sz="4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rổ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</a:t>
                </a:r>
              </a:p>
              <a:p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12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6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6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66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66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8 (</a:t>
                </a:r>
                <a:r>
                  <a:rPr lang="en-US" sz="4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quả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:r>
                  <a:rPr lang="en-US" sz="4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Đáp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 8 </a:t>
                </a:r>
                <a:r>
                  <a:rPr lang="en-US" sz="4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quả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cam</a:t>
                </a:r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177" y="1856084"/>
                <a:ext cx="7981406" cy="4452501"/>
              </a:xfrm>
              <a:prstGeom prst="rect">
                <a:avLst/>
              </a:prstGeom>
              <a:blipFill rotWithShape="0">
                <a:blip r:embed="rId4"/>
                <a:stretch>
                  <a:fillRect t="-3010" b="-62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55914342"/>
      </p:ext>
    </p:extLst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481</TotalTime>
  <Words>670</Words>
  <Application>Microsoft Office PowerPoint</Application>
  <PresentationFormat>Custom</PresentationFormat>
  <Paragraphs>105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Dellpc</dc:creator>
  <cp:lastModifiedBy>Windows User</cp:lastModifiedBy>
  <cp:revision>44</cp:revision>
  <dcterms:created xsi:type="dcterms:W3CDTF">2016-03-07T14:29:54Z</dcterms:created>
  <dcterms:modified xsi:type="dcterms:W3CDTF">2021-03-12T05:05:22Z</dcterms:modified>
</cp:coreProperties>
</file>